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Satisfy"/>
      <p:regular r:id="rId21"/>
    </p:embeddedFont>
    <p:embeddedFont>
      <p:font typeface="Lemon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3F97539-B526-4310-8C00-2BC43252DB67}">
  <a:tblStyle styleId="{13F97539-B526-4310-8C00-2BC43252D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22" Type="http://schemas.openxmlformats.org/officeDocument/2006/relationships/font" Target="fonts/Lemon-regular.fntdata"/><Relationship Id="rId10" Type="http://schemas.openxmlformats.org/officeDocument/2006/relationships/slide" Target="slides/slide4.xml"/><Relationship Id="rId21" Type="http://schemas.openxmlformats.org/officeDocument/2006/relationships/font" Target="fonts/Satisfy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0e6390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0e639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Hi, in this video we’re going to learn how variables can be used to store values and execute our code with specific data.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0e6390a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0e6390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In this lesson, we learned how to assign and use variables. Refer to the example we went through to help you use variables to solve some Tracy challenges of your own!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a0e6390a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a0e639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Variables give us the ability to store information that we can use in our code. This information can be text or numbers and can be altered as our code progresses.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Variables can be used to control different Tracy commands, such as how far she moves or what color her trail is.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a0e6390a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a0e639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Before you use a variable, you need to give it a name and assign it a value.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label and red X)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Don’t forget about our naming rules!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a0e6390a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a0e6390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To use a variable, the first thing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yellow arrow) 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we need to do is assign it. We do this by writing the variable’s name followed by an equal sign and then the value we want to assign it.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blue arrow) 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To use the variable, we plug its name wherever we want to use its value. In this case, we want the value of the circle_radius variable, which is 50, to control the radius of our circle, so we plug it into our command where we would normally write the radius value.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label)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It is very important to remember that we cannot use a variable unless we have previously defined it.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a0e6390a_0_2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a0e6390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Once we create a variable, we can change it’s value throughout our code as much as we’d like! Everytime we give a variable a new value, we are overriding the value it had before. Each variable can only hold one value at a time.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At the beginning of this code, we created a variable called circle_radius and set its value to 25. So when we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blue arrow)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use the variable in line 3 to draw a circle, it will have a radius of 25.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After we’ve drawn this circle,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red arrow)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we are changing the value of the circle_radius variable to 50 on line 4.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a0e6390a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a0e6390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So when we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blue arrow)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use this variable to draw another circle on line 5, it will now have a radius of 50.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On line 6, </a:t>
            </a: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red arrow)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we are using an equation to change the value of our variable. We are taking the previous value of the variable, which is 50, and multiplying it by 2...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a0e6390a_0_2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a0e6390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...so our variable now has a value of 100.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b="1"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(Click for blue arrow)</a:t>
            </a: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 When we use our variable for the last time on line 7, our circle will have a radius of 100.</a:t>
            </a:r>
            <a:endParaRPr sz="1200">
              <a:solidFill>
                <a:srgbClr val="43434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a0e6390a_0_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a0e6390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When we run this code, our output will be three circles, with radius values of 25, 50 and 100. Let’s look at using variables to write a Tracy program.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a0e6390a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7a0e639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rgbClr val="43434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In this example, we want Tracy to start at the left side of the screen and draw a horizontal line with hash marks at the 25, 50, 100, and 200 pixel positions.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4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4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5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5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68" name="Google Shape;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79" name="Google Shape;79;p19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87" name="Google Shape;87;p21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ing code 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0" name="Google Shape;9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 2">
  <p:cSld name="CUSTOM_5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6" name="Google Shape;9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ighlight copy">
  <p:cSld name="CUSTOM_5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01" name="Google Shape;10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4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103" name="Google Shape;10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4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108" name="Google Shape;1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callout">
  <p:cSld name="CUSTOM_7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137" name="Google Shape;13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5" name="Google Shape;145;p32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1775" y="969675"/>
            <a:ext cx="6417300" cy="14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Commands Learned this Lesson</a:t>
            </a:r>
            <a:endParaRPr sz="4000"/>
          </a:p>
        </p:txBody>
      </p:sp>
      <p:graphicFrame>
        <p:nvGraphicFramePr>
          <p:cNvPr id="231" name="Google Shape;231;p42"/>
          <p:cNvGraphicFramePr/>
          <p:nvPr/>
        </p:nvGraphicFramePr>
        <p:xfrm>
          <a:off x="165050" y="220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{13F97539-B526-4310-8C00-2BC43252DB67}</a:tableStyleId>
              </a:tblPr>
              <a:tblGrid>
                <a:gridCol w="4350375"/>
                <a:gridCol w="4463525"/>
              </a:tblGrid>
              <a:tr h="55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do?</a:t>
                      </a:r>
                      <a:endParaRPr b="1"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7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_name 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endParaRPr b="1" i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Assigns</a:t>
                      </a: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variable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a Variable?</a:t>
            </a:r>
            <a:endParaRPr sz="4000"/>
          </a:p>
        </p:txBody>
      </p:sp>
      <p:sp>
        <p:nvSpPr>
          <p:cNvPr id="157" name="Google Shape;157;p34"/>
          <p:cNvSpPr txBox="1"/>
          <p:nvPr/>
        </p:nvSpPr>
        <p:spPr>
          <a:xfrm>
            <a:off x="972750" y="1493050"/>
            <a:ext cx="71985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allow us to store information (text or numbers) that can be used and altered in our code</a:t>
            </a: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use variables to control many parts of our code, from the distance we move Tracy to the color of Tracy’s trail!</a:t>
            </a:r>
            <a:endParaRPr sz="24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Defining a Variable</a:t>
            </a:r>
            <a:endParaRPr sz="4000"/>
          </a:p>
        </p:txBody>
      </p:sp>
      <p:sp>
        <p:nvSpPr>
          <p:cNvPr id="163" name="Google Shape;163;p35"/>
          <p:cNvSpPr txBox="1"/>
          <p:nvPr/>
        </p:nvSpPr>
        <p:spPr>
          <a:xfrm>
            <a:off x="972750" y="1797850"/>
            <a:ext cx="71985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variable_name</a:t>
            </a:r>
            <a:r>
              <a:rPr b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1" i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35"/>
          <p:cNvSpPr txBox="1"/>
          <p:nvPr/>
        </p:nvSpPr>
        <p:spPr>
          <a:xfrm>
            <a:off x="1797400" y="3322925"/>
            <a:ext cx="5488200" cy="9231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r>
              <a:rPr lang="en" sz="3000" u="sng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Name:</a:t>
            </a: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3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my_variable</a:t>
            </a:r>
            <a:endParaRPr b="1" sz="30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35"/>
          <p:cNvSpPr/>
          <p:nvPr/>
        </p:nvSpPr>
        <p:spPr>
          <a:xfrm>
            <a:off x="5186400" y="3344675"/>
            <a:ext cx="1830900" cy="1032000"/>
          </a:xfrm>
          <a:prstGeom prst="mathMultiply">
            <a:avLst>
              <a:gd fmla="val 11659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Assigning</a:t>
            </a:r>
            <a:r>
              <a:rPr lang="en" sz="4000"/>
              <a:t> and Using Variables</a:t>
            </a:r>
            <a:endParaRPr sz="4000"/>
          </a:p>
        </p:txBody>
      </p:sp>
      <p:pic>
        <p:nvPicPr>
          <p:cNvPr id="171" name="Google Shape;1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747" y="1597462"/>
            <a:ext cx="4210227" cy="2315625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36"/>
          <p:cNvSpPr/>
          <p:nvPr/>
        </p:nvSpPr>
        <p:spPr>
          <a:xfrm rot="1226">
            <a:off x="1117100" y="1521700"/>
            <a:ext cx="2523000" cy="6897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Assign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variable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36"/>
          <p:cNvSpPr/>
          <p:nvPr/>
        </p:nvSpPr>
        <p:spPr>
          <a:xfrm>
            <a:off x="4490700" y="3850725"/>
            <a:ext cx="2343300" cy="931200"/>
          </a:xfrm>
          <a:prstGeom prst="bentUpArrow">
            <a:avLst>
              <a:gd fmla="val 50000" name="adj1"/>
              <a:gd fmla="val 48842" name="adj2"/>
              <a:gd fmla="val 27372" name="adj3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Use variable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36"/>
          <p:cNvSpPr txBox="1"/>
          <p:nvPr/>
        </p:nvSpPr>
        <p:spPr>
          <a:xfrm>
            <a:off x="284100" y="2374275"/>
            <a:ext cx="30096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must always be defined </a:t>
            </a:r>
            <a:r>
              <a:rPr b="1"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before</a:t>
            </a:r>
            <a:r>
              <a:rPr lang="en" sz="3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they are used!</a:t>
            </a:r>
            <a:endParaRPr sz="3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Changing</a:t>
            </a:r>
            <a:r>
              <a:rPr lang="en" sz="4000"/>
              <a:t> a Variable’s Value</a:t>
            </a:r>
            <a:endParaRPr sz="4000"/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975" y="2213725"/>
            <a:ext cx="6357375" cy="2685107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37"/>
          <p:cNvSpPr/>
          <p:nvPr/>
        </p:nvSpPr>
        <p:spPr>
          <a:xfrm rot="1226">
            <a:off x="180175" y="2134750"/>
            <a:ext cx="2523000" cy="6897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Define variable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7"/>
          <p:cNvSpPr/>
          <p:nvPr/>
        </p:nvSpPr>
        <p:spPr>
          <a:xfrm rot="1185">
            <a:off x="997625" y="2986275"/>
            <a:ext cx="17403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37"/>
          <p:cNvSpPr txBox="1"/>
          <p:nvPr/>
        </p:nvSpPr>
        <p:spPr>
          <a:xfrm>
            <a:off x="1954450" y="1358825"/>
            <a:ext cx="5645100" cy="6906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Value of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circle_radius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: 25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37"/>
          <p:cNvSpPr/>
          <p:nvPr/>
        </p:nvSpPr>
        <p:spPr>
          <a:xfrm rot="1193">
            <a:off x="145375" y="3367125"/>
            <a:ext cx="25926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4CC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Change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Changing a Variable’s Value</a:t>
            </a:r>
            <a:endParaRPr sz="4000"/>
          </a:p>
        </p:txBody>
      </p:sp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975" y="2213725"/>
            <a:ext cx="6357375" cy="2685107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38"/>
          <p:cNvSpPr/>
          <p:nvPr/>
        </p:nvSpPr>
        <p:spPr>
          <a:xfrm rot="1193">
            <a:off x="145375" y="3367125"/>
            <a:ext cx="25926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4CC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Change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8"/>
          <p:cNvSpPr/>
          <p:nvPr/>
        </p:nvSpPr>
        <p:spPr>
          <a:xfrm rot="1226">
            <a:off x="180175" y="2134750"/>
            <a:ext cx="2523000" cy="6897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Define variable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38"/>
          <p:cNvSpPr/>
          <p:nvPr/>
        </p:nvSpPr>
        <p:spPr>
          <a:xfrm rot="1185">
            <a:off x="997625" y="2986275"/>
            <a:ext cx="17403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8"/>
          <p:cNvSpPr/>
          <p:nvPr/>
        </p:nvSpPr>
        <p:spPr>
          <a:xfrm rot="1185">
            <a:off x="997675" y="3748284"/>
            <a:ext cx="17403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38"/>
          <p:cNvSpPr/>
          <p:nvPr/>
        </p:nvSpPr>
        <p:spPr>
          <a:xfrm rot="1193">
            <a:off x="145375" y="4129125"/>
            <a:ext cx="25926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4CC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Change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1954450" y="1358825"/>
            <a:ext cx="5645100" cy="6906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Value of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circle_radius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: 50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Changing a Variable’s Value</a:t>
            </a:r>
            <a:endParaRPr sz="4000"/>
          </a:p>
        </p:txBody>
      </p:sp>
      <p:pic>
        <p:nvPicPr>
          <p:cNvPr id="202" name="Google Shape;2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975" y="2213725"/>
            <a:ext cx="6357375" cy="2685107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39"/>
          <p:cNvSpPr/>
          <p:nvPr/>
        </p:nvSpPr>
        <p:spPr>
          <a:xfrm rot="1193">
            <a:off x="145375" y="3367125"/>
            <a:ext cx="25926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4CC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Change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9"/>
          <p:cNvSpPr/>
          <p:nvPr/>
        </p:nvSpPr>
        <p:spPr>
          <a:xfrm rot="1226">
            <a:off x="180175" y="2134750"/>
            <a:ext cx="2523000" cy="6897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Define variable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39"/>
          <p:cNvSpPr/>
          <p:nvPr/>
        </p:nvSpPr>
        <p:spPr>
          <a:xfrm rot="1185">
            <a:off x="997625" y="2986275"/>
            <a:ext cx="17403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39"/>
          <p:cNvSpPr/>
          <p:nvPr/>
        </p:nvSpPr>
        <p:spPr>
          <a:xfrm rot="1185">
            <a:off x="997675" y="3748284"/>
            <a:ext cx="17403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9"/>
          <p:cNvSpPr/>
          <p:nvPr/>
        </p:nvSpPr>
        <p:spPr>
          <a:xfrm rot="1193">
            <a:off x="145375" y="4129125"/>
            <a:ext cx="25926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F4CC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Change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9"/>
          <p:cNvSpPr/>
          <p:nvPr/>
        </p:nvSpPr>
        <p:spPr>
          <a:xfrm rot="1185">
            <a:off x="997675" y="4510281"/>
            <a:ext cx="1740300" cy="457800"/>
          </a:xfrm>
          <a:prstGeom prst="rightArrow">
            <a:avLst>
              <a:gd fmla="val 66811" name="adj1"/>
              <a:gd fmla="val 44906" name="adj2"/>
            </a:avLst>
          </a:prstGeom>
          <a:solidFill>
            <a:srgbClr val="C9DAF8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Use variable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1954450" y="1358825"/>
            <a:ext cx="5645100" cy="6906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Value of 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circle_radius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: 100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Changing a Variable’s Value</a:t>
            </a:r>
            <a:endParaRPr sz="4000"/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75" y="1751313"/>
            <a:ext cx="4534975" cy="19154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425" y="1267000"/>
            <a:ext cx="3845550" cy="37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0"/>
          <p:cNvSpPr/>
          <p:nvPr/>
        </p:nvSpPr>
        <p:spPr>
          <a:xfrm rot="5400000">
            <a:off x="2396450" y="3371975"/>
            <a:ext cx="1176900" cy="1995000"/>
          </a:xfrm>
          <a:prstGeom prst="bentUpArrow">
            <a:avLst>
              <a:gd fmla="val 43951" name="adj1"/>
              <a:gd fmla="val 35438" name="adj2"/>
              <a:gd fmla="val 21427" name="adj3"/>
            </a:avLst>
          </a:prstGeom>
          <a:solidFill>
            <a:srgbClr val="FFF2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0"/>
          <p:cNvSpPr txBox="1"/>
          <p:nvPr/>
        </p:nvSpPr>
        <p:spPr>
          <a:xfrm>
            <a:off x="1987400" y="4250350"/>
            <a:ext cx="1995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Code Output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8350" y="89175"/>
            <a:ext cx="947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Example #1: Increasing Length</a:t>
            </a:r>
            <a:endParaRPr sz="3500"/>
          </a:p>
        </p:txBody>
      </p:sp>
      <p:sp>
        <p:nvSpPr>
          <p:cNvPr id="224" name="Google Shape;224;p41"/>
          <p:cNvSpPr txBox="1"/>
          <p:nvPr/>
        </p:nvSpPr>
        <p:spPr>
          <a:xfrm>
            <a:off x="701775" y="1673700"/>
            <a:ext cx="39561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Write a program that has Tracy draw a line with hash marks at 25, 50, 100, and 200 pixels.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275" y="1251175"/>
            <a:ext cx="3777800" cy="37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