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
      <p:font typeface="Satisfy"/>
      <p:regular r:id="rId22"/>
    </p:embeddedFont>
    <p:embeddedFont>
      <p:font typeface="Lemon"/>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868D013-D33F-4EB4-86A6-A348BE15D996}">
  <a:tblStyle styleId="{E868D013-D33F-4EB4-86A6-A348BE15D9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5.xml"/><Relationship Id="rId22" Type="http://schemas.openxmlformats.org/officeDocument/2006/relationships/font" Target="fonts/Satisfy-regular.fntdata"/><Relationship Id="rId10" Type="http://schemas.openxmlformats.org/officeDocument/2006/relationships/slide" Target="slides/slide4.xml"/><Relationship Id="rId21"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emo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bold.fntdata"/><Relationship Id="rId6" Type="http://schemas.openxmlformats.org/officeDocument/2006/relationships/notesMaster" Target="notesMasters/notesMaster1.xml"/><Relationship Id="rId18"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2c2f802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2c2f8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more commands that will allow us to get more creative with our Tracy programs. Let’s jump in!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92c2f802b_0_2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92c2f802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second example, we need to draw a circle, triangle, and square from the same starting point. They all need to be filled in with different colors.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92c2f802b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92c2f802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a bunch of new commands that will allow us to draw more creative images with Tracy. Use these commands and those you have already learned to complete the next set of Tracy exercises!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2c2f802b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2c2f80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Tracy has been drawing lots of designs for us, but all of them have been black. We want to bring some color into Tracy’s world and with the color command, we can! Simply type the word ‘color’ and then a color name in quotation marks inside parentheses. Tracy and her trail will change to that color for all future commands.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92c2f802b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92c2f802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There are many colors that we can use. This list of acceptable colors can be referenced through the documents tab in our code editor, so you don’t have to memorize them.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92c2f802b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92c2f802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But there are many, many more colors past the short list found in the documents tab. For example, all 12 of these versions of the color blue can be called with the color command. Try any color you wish to see if Tracy knows it. If not, she will not give you an error. She will just default back to black.</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92c2f802b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92c2f802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Another command we can use to change the way Tracy draws lines is the pensize command. We call the phrase pensize and then put a number in parentheses. The number corresponds to the number of pixels in the line, so any number can be used. Any number less than 1 will default to a thickness of 1.</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92c2f802b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92c2f802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we want to draw a shape and fill it in, we can use the begin_fill and end_fill commands. We call the begin_fill command before drawing our shape (which is a circle in this example but could also be any closed shape) and when Tracy’s trail crosses over itself, the shape inside will be filled in with whatever color was chosen. Use the end_fill command to stop Tracy from filling in shapes.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92c2f802b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92c2f802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already learned about the circle command but we haven’t gone through all the options we have for dictating the circle’s shape. We know that our first value in parentheses is the radius of our circle, but we have two more parameters we can use. After entering a radius value, we can enter an ‘extent’ value which will tell Tracy how many degrees of a circle you want her to draw. If you enter 360, she will draw a full circle, 180 will give you a half, or semi-circle, and 90 degrees will give you a quarter of a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92c2f802b_0_2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92c2f802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last parameter we can enter in our circle command is a step value. Steps correspond to the number of points in your circle. If you enter a 1 here, Tracy will just draw a dot. If you enter a 2, Tracy will draw a line. If you enter a 3, she will draw a triangle, 4 is a square, and so on. You’ll notice that if you put 50 in, Tracy draws a circle and this is because if the shape has 50 points, and has a small radius, it will basically be a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92c2f802b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92c2f802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example, we are asked to draw an octagon where each side is a different color and the pensize is 10 pixels thick.</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Tracy’s Artistic Effects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Circle Square Triangle</a:t>
            </a:r>
            <a:endParaRPr sz="4000"/>
          </a:p>
        </p:txBody>
      </p:sp>
      <p:sp>
        <p:nvSpPr>
          <p:cNvPr id="252" name="Google Shape;252;p42"/>
          <p:cNvSpPr txBox="1"/>
          <p:nvPr/>
        </p:nvSpPr>
        <p:spPr>
          <a:xfrm>
            <a:off x="701775" y="1467050"/>
            <a:ext cx="3956100" cy="3440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use the advanced circle parameters to draw a circle, square, and triangle filled in with different colors.</a:t>
            </a:r>
            <a:endParaRPr sz="3000">
              <a:latin typeface="Proxima Nova"/>
              <a:ea typeface="Proxima Nova"/>
              <a:cs typeface="Proxima Nova"/>
              <a:sym typeface="Proxima Nova"/>
            </a:endParaRPr>
          </a:p>
        </p:txBody>
      </p:sp>
      <p:pic>
        <p:nvPicPr>
          <p:cNvPr id="253" name="Google Shape;253;p42"/>
          <p:cNvPicPr preferRelativeResize="0"/>
          <p:nvPr/>
        </p:nvPicPr>
        <p:blipFill>
          <a:blip r:embed="rId3">
            <a:alphaModFix/>
          </a:blip>
          <a:stretch>
            <a:fillRect/>
          </a:stretch>
        </p:blipFill>
        <p:spPr>
          <a:xfrm>
            <a:off x="4835500" y="1307650"/>
            <a:ext cx="3787450" cy="375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59" name="Google Shape;259;p43"/>
          <p:cNvGraphicFramePr/>
          <p:nvPr/>
        </p:nvGraphicFramePr>
        <p:xfrm>
          <a:off x="119525" y="1306350"/>
          <a:ext cx="3000000" cy="3000000"/>
        </p:xfrm>
        <a:graphic>
          <a:graphicData uri="http://schemas.openxmlformats.org/drawingml/2006/table">
            <a:tbl>
              <a:tblPr>
                <a:noFill/>
                <a:tableStyleId>{E868D013-D33F-4EB4-86A6-A348BE15D996}</a:tableStyleId>
              </a:tblPr>
              <a:tblGrid>
                <a:gridCol w="3728350"/>
                <a:gridCol w="51766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color</a:t>
                      </a:r>
                      <a:r>
                        <a:rPr b="1" lang="en" sz="2400">
                          <a:latin typeface="Courier New"/>
                          <a:ea typeface="Courier New"/>
                          <a:cs typeface="Courier New"/>
                          <a:sym typeface="Courier New"/>
                        </a:rPr>
                        <a:t>(“</a:t>
                      </a:r>
                      <a:r>
                        <a:rPr b="1" i="1" lang="en" sz="2400">
                          <a:latin typeface="Courier New"/>
                          <a:ea typeface="Courier New"/>
                          <a:cs typeface="Courier New"/>
                          <a:sym typeface="Courier New"/>
                        </a:rPr>
                        <a:t>color_name</a:t>
                      </a:r>
                      <a:r>
                        <a:rPr b="1" lang="en" sz="2400">
                          <a:latin typeface="Courier New"/>
                          <a:ea typeface="Courier New"/>
                          <a:cs typeface="Courier New"/>
                          <a:sym typeface="Courier New"/>
                        </a:rPr>
                        <a:t>”</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Changes Tracy’s trail color</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pensize</a:t>
                      </a:r>
                      <a:r>
                        <a:rPr b="1" lang="en" sz="2400">
                          <a:latin typeface="Courier New"/>
                          <a:ea typeface="Courier New"/>
                          <a:cs typeface="Courier New"/>
                          <a:sym typeface="Courier New"/>
                        </a:rPr>
                        <a:t>(90)</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Changes Tracy’s trail thickness</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begin_fill()</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Starts filling in drawn shapes</a:t>
                      </a:r>
                      <a:endParaRPr sz="2400">
                        <a:solidFill>
                          <a:schemeClr val="dk1"/>
                        </a:solidFill>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end_fill()</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Stops filling in drawn shapes</a:t>
                      </a:r>
                      <a:endParaRPr sz="2400">
                        <a:solidFill>
                          <a:schemeClr val="dk1"/>
                        </a:solidFill>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circle(</a:t>
                      </a:r>
                      <a:r>
                        <a:rPr b="1" i="1" lang="en" sz="2400">
                          <a:latin typeface="Courier New"/>
                          <a:ea typeface="Courier New"/>
                          <a:cs typeface="Courier New"/>
                          <a:sym typeface="Courier New"/>
                        </a:rPr>
                        <a:t>radius, extent,steps)</a:t>
                      </a:r>
                      <a:endParaRPr b="1" i="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Can control the radius, degree, and number of points of a circle</a:t>
                      </a:r>
                      <a:endParaRPr sz="2400">
                        <a:solidFill>
                          <a:schemeClr val="dk1"/>
                        </a:solidFill>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color</a:t>
            </a:r>
            <a:endParaRPr sz="4000"/>
          </a:p>
        </p:txBody>
      </p:sp>
      <p:pic>
        <p:nvPicPr>
          <p:cNvPr id="157" name="Google Shape;157;p34"/>
          <p:cNvPicPr preferRelativeResize="0"/>
          <p:nvPr/>
        </p:nvPicPr>
        <p:blipFill rotWithShape="1">
          <a:blip r:embed="rId3">
            <a:alphaModFix/>
          </a:blip>
          <a:srcRect b="41527" l="44694" r="36652" t="44281"/>
          <a:stretch/>
        </p:blipFill>
        <p:spPr>
          <a:xfrm>
            <a:off x="288325" y="3674525"/>
            <a:ext cx="970050" cy="734400"/>
          </a:xfrm>
          <a:prstGeom prst="rect">
            <a:avLst/>
          </a:prstGeom>
          <a:noFill/>
          <a:ln>
            <a:noFill/>
          </a:ln>
        </p:spPr>
      </p:pic>
      <p:sp>
        <p:nvSpPr>
          <p:cNvPr id="158" name="Google Shape;158;p34"/>
          <p:cNvSpPr txBox="1"/>
          <p:nvPr/>
        </p:nvSpPr>
        <p:spPr>
          <a:xfrm>
            <a:off x="1991250" y="1296425"/>
            <a:ext cx="5161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color</a:t>
            </a:r>
            <a:r>
              <a:rPr b="1" lang="en" sz="3000">
                <a:solidFill>
                  <a:srgbClr val="434343"/>
                </a:solidFill>
                <a:latin typeface="Courier New"/>
                <a:ea typeface="Courier New"/>
                <a:cs typeface="Courier New"/>
                <a:sym typeface="Courier New"/>
              </a:rPr>
              <a:t>(“</a:t>
            </a:r>
            <a:r>
              <a:rPr b="1" i="1" lang="en" sz="3000">
                <a:solidFill>
                  <a:srgbClr val="434343"/>
                </a:solidFill>
                <a:latin typeface="Courier New"/>
                <a:ea typeface="Courier New"/>
                <a:cs typeface="Courier New"/>
                <a:sym typeface="Courier New"/>
              </a:rPr>
              <a:t>color_name</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59" name="Google Shape;159;p34"/>
          <p:cNvSpPr txBox="1"/>
          <p:nvPr/>
        </p:nvSpPr>
        <p:spPr>
          <a:xfrm>
            <a:off x="2686350" y="1830025"/>
            <a:ext cx="37713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Changes the color of the trail Tracy leaves</a:t>
            </a:r>
            <a:endParaRPr sz="3000">
              <a:solidFill>
                <a:srgbClr val="434343"/>
              </a:solidFill>
              <a:latin typeface="Proxima Nova"/>
              <a:ea typeface="Proxima Nova"/>
              <a:cs typeface="Proxima Nova"/>
              <a:sym typeface="Proxima Nova"/>
            </a:endParaRPr>
          </a:p>
        </p:txBody>
      </p:sp>
      <p:pic>
        <p:nvPicPr>
          <p:cNvPr id="160" name="Google Shape;160;p34"/>
          <p:cNvPicPr preferRelativeResize="0"/>
          <p:nvPr/>
        </p:nvPicPr>
        <p:blipFill rotWithShape="1">
          <a:blip r:embed="rId3">
            <a:alphaModFix/>
          </a:blip>
          <a:srcRect b="41527" l="44694" r="36652" t="44281"/>
          <a:stretch/>
        </p:blipFill>
        <p:spPr>
          <a:xfrm>
            <a:off x="4703200" y="3701600"/>
            <a:ext cx="970050" cy="734400"/>
          </a:xfrm>
          <a:prstGeom prst="rect">
            <a:avLst/>
          </a:prstGeom>
          <a:noFill/>
          <a:ln>
            <a:noFill/>
          </a:ln>
        </p:spPr>
      </p:pic>
      <p:pic>
        <p:nvPicPr>
          <p:cNvPr id="161" name="Google Shape;161;p34"/>
          <p:cNvPicPr preferRelativeResize="0"/>
          <p:nvPr/>
        </p:nvPicPr>
        <p:blipFill>
          <a:blip r:embed="rId4">
            <a:alphaModFix/>
          </a:blip>
          <a:stretch>
            <a:fillRect/>
          </a:stretch>
        </p:blipFill>
        <p:spPr>
          <a:xfrm>
            <a:off x="3247175" y="3731900"/>
            <a:ext cx="894300" cy="565500"/>
          </a:xfrm>
          <a:prstGeom prst="rect">
            <a:avLst/>
          </a:prstGeom>
          <a:noFill/>
          <a:ln>
            <a:noFill/>
          </a:ln>
        </p:spPr>
      </p:pic>
      <p:sp>
        <p:nvSpPr>
          <p:cNvPr id="162" name="Google Shape;162;p34"/>
          <p:cNvSpPr/>
          <p:nvPr/>
        </p:nvSpPr>
        <p:spPr>
          <a:xfrm>
            <a:off x="1113550" y="3363650"/>
            <a:ext cx="2133300" cy="1302000"/>
          </a:xfrm>
          <a:prstGeom prst="rightArrow">
            <a:avLst>
              <a:gd fmla="val 50000" name="adj1"/>
              <a:gd fmla="val 2481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color(“blue”)</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forward(25)</a:t>
            </a:r>
            <a:endParaRPr b="1" sz="1800">
              <a:latin typeface="Courier New"/>
              <a:ea typeface="Courier New"/>
              <a:cs typeface="Courier New"/>
              <a:sym typeface="Courier New"/>
            </a:endParaRPr>
          </a:p>
        </p:txBody>
      </p:sp>
      <p:cxnSp>
        <p:nvCxnSpPr>
          <p:cNvPr id="163" name="Google Shape;163;p34"/>
          <p:cNvCxnSpPr/>
          <p:nvPr/>
        </p:nvCxnSpPr>
        <p:spPr>
          <a:xfrm>
            <a:off x="4491125" y="3163425"/>
            <a:ext cx="15300" cy="1625100"/>
          </a:xfrm>
          <a:prstGeom prst="straightConnector1">
            <a:avLst/>
          </a:prstGeom>
          <a:noFill/>
          <a:ln cap="flat" cmpd="sng" w="76200">
            <a:solidFill>
              <a:srgbClr val="434343"/>
            </a:solidFill>
            <a:prstDash val="solid"/>
            <a:round/>
            <a:headEnd len="med" w="med" type="none"/>
            <a:tailEnd len="med" w="med" type="none"/>
          </a:ln>
        </p:spPr>
      </p:cxnSp>
      <p:pic>
        <p:nvPicPr>
          <p:cNvPr id="164" name="Google Shape;164;p34"/>
          <p:cNvPicPr preferRelativeResize="0"/>
          <p:nvPr/>
        </p:nvPicPr>
        <p:blipFill>
          <a:blip r:embed="rId5">
            <a:alphaModFix/>
          </a:blip>
          <a:stretch>
            <a:fillRect/>
          </a:stretch>
        </p:blipFill>
        <p:spPr>
          <a:xfrm>
            <a:off x="7815374" y="3754412"/>
            <a:ext cx="1061925" cy="628782"/>
          </a:xfrm>
          <a:prstGeom prst="rect">
            <a:avLst/>
          </a:prstGeom>
          <a:noFill/>
          <a:ln>
            <a:noFill/>
          </a:ln>
        </p:spPr>
      </p:pic>
      <p:sp>
        <p:nvSpPr>
          <p:cNvPr id="165" name="Google Shape;165;p34"/>
          <p:cNvSpPr/>
          <p:nvPr/>
        </p:nvSpPr>
        <p:spPr>
          <a:xfrm>
            <a:off x="5477350" y="3390725"/>
            <a:ext cx="2473200" cy="1302000"/>
          </a:xfrm>
          <a:prstGeom prst="rightArrow">
            <a:avLst>
              <a:gd fmla="val 50000" name="adj1"/>
              <a:gd fmla="val 2481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color(“orange”)</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forward(25)</a:t>
            </a:r>
            <a:endParaRPr b="1" sz="18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Color Names are Available?</a:t>
            </a:r>
            <a:endParaRPr sz="4000"/>
          </a:p>
        </p:txBody>
      </p:sp>
      <p:sp>
        <p:nvSpPr>
          <p:cNvPr id="171" name="Google Shape;171;p35"/>
          <p:cNvSpPr txBox="1"/>
          <p:nvPr/>
        </p:nvSpPr>
        <p:spPr>
          <a:xfrm>
            <a:off x="627150" y="1146250"/>
            <a:ext cx="78897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Here are a few color names you can use:</a:t>
            </a:r>
            <a:endParaRPr sz="3000">
              <a:solidFill>
                <a:srgbClr val="434343"/>
              </a:solidFill>
              <a:latin typeface="Proxima Nova"/>
              <a:ea typeface="Proxima Nova"/>
              <a:cs typeface="Proxima Nova"/>
              <a:sym typeface="Proxima Nova"/>
            </a:endParaRPr>
          </a:p>
        </p:txBody>
      </p:sp>
      <p:graphicFrame>
        <p:nvGraphicFramePr>
          <p:cNvPr id="172" name="Google Shape;172;p35"/>
          <p:cNvGraphicFramePr/>
          <p:nvPr/>
        </p:nvGraphicFramePr>
        <p:xfrm>
          <a:off x="3604325" y="1958075"/>
          <a:ext cx="3000000" cy="3000000"/>
        </p:xfrm>
        <a:graphic>
          <a:graphicData uri="http://schemas.openxmlformats.org/drawingml/2006/table">
            <a:tbl>
              <a:tblPr>
                <a:noFill/>
                <a:tableStyleId>{E868D013-D33F-4EB4-86A6-A348BE15D996}</a:tableStyleId>
              </a:tblPr>
              <a:tblGrid>
                <a:gridCol w="960100"/>
                <a:gridCol w="975250"/>
              </a:tblGrid>
              <a:tr h="381000">
                <a:tc>
                  <a:txBody>
                    <a:bodyPr/>
                    <a:lstStyle/>
                    <a:p>
                      <a:pPr indent="0" lvl="0" marL="0" rtl="0" algn="l">
                        <a:spcBef>
                          <a:spcPts val="0"/>
                        </a:spcBef>
                        <a:spcAft>
                          <a:spcPts val="0"/>
                        </a:spcAft>
                        <a:buNone/>
                      </a:pPr>
                      <a:r>
                        <a:rPr b="1" lang="en">
                          <a:latin typeface="Courier New"/>
                          <a:ea typeface="Courier New"/>
                          <a:cs typeface="Courier New"/>
                          <a:sym typeface="Courier New"/>
                        </a:rPr>
                        <a:t>black</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orange</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pink</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brown</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purple</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cyan</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red</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gold</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white</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gray</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violet</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green</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indigo</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Color Names are Available?</a:t>
            </a:r>
            <a:endParaRPr sz="4000"/>
          </a:p>
        </p:txBody>
      </p:sp>
      <p:sp>
        <p:nvSpPr>
          <p:cNvPr id="178" name="Google Shape;178;p36"/>
          <p:cNvSpPr txBox="1"/>
          <p:nvPr/>
        </p:nvSpPr>
        <p:spPr>
          <a:xfrm>
            <a:off x="84900" y="1146250"/>
            <a:ext cx="8974200" cy="1217700"/>
          </a:xfrm>
          <a:prstGeom prst="rect">
            <a:avLst/>
          </a:prstGeom>
          <a:noFill/>
          <a:ln>
            <a:noFill/>
          </a:ln>
        </p:spPr>
        <p:txBody>
          <a:bodyPr anchorCtr="0" anchor="t" bIns="91425" lIns="91425" spcFirstLastPara="1" rIns="91425" wrap="square" tIns="91425">
            <a:noAutofit/>
          </a:bodyPr>
          <a:lstStyle/>
          <a:p>
            <a:pPr indent="457200" lvl="0" marL="0" rtl="0" algn="l">
              <a:spcBef>
                <a:spcPts val="600"/>
              </a:spcBef>
              <a:spcAft>
                <a:spcPts val="0"/>
              </a:spcAft>
              <a:buNone/>
            </a:pPr>
            <a:r>
              <a:rPr lang="en" sz="3000">
                <a:solidFill>
                  <a:srgbClr val="434343"/>
                </a:solidFill>
                <a:latin typeface="Proxima Nova"/>
                <a:ea typeface="Proxima Nova"/>
                <a:cs typeface="Proxima Nova"/>
                <a:sym typeface="Proxima Nova"/>
              </a:rPr>
              <a:t>To get a sense of how many color names are available, here are a few shades of blue you can call:</a:t>
            </a:r>
            <a:endParaRPr sz="3000">
              <a:solidFill>
                <a:srgbClr val="434343"/>
              </a:solidFill>
              <a:latin typeface="Proxima Nova"/>
              <a:ea typeface="Proxima Nova"/>
              <a:cs typeface="Proxima Nova"/>
              <a:sym typeface="Proxima Nova"/>
            </a:endParaRPr>
          </a:p>
        </p:txBody>
      </p:sp>
      <p:graphicFrame>
        <p:nvGraphicFramePr>
          <p:cNvPr id="179" name="Google Shape;179;p36"/>
          <p:cNvGraphicFramePr/>
          <p:nvPr/>
        </p:nvGraphicFramePr>
        <p:xfrm>
          <a:off x="2028238" y="2471900"/>
          <a:ext cx="3000000" cy="3000000"/>
        </p:xfrm>
        <a:graphic>
          <a:graphicData uri="http://schemas.openxmlformats.org/drawingml/2006/table">
            <a:tbl>
              <a:tblPr>
                <a:noFill/>
                <a:tableStyleId>{E868D013-D33F-4EB4-86A6-A348BE15D996}</a:tableStyleId>
              </a:tblPr>
              <a:tblGrid>
                <a:gridCol w="1600925"/>
                <a:gridCol w="2003650"/>
                <a:gridCol w="1482950"/>
              </a:tblGrid>
              <a:tr h="396200">
                <a:tc>
                  <a:txBody>
                    <a:bodyPr/>
                    <a:lstStyle/>
                    <a:p>
                      <a:pPr indent="0" lvl="0" marL="0" rtl="0" algn="l">
                        <a:spcBef>
                          <a:spcPts val="0"/>
                        </a:spcBef>
                        <a:spcAft>
                          <a:spcPts val="0"/>
                        </a:spcAft>
                        <a:buNone/>
                      </a:pPr>
                      <a:r>
                        <a:rPr b="1" lang="en">
                          <a:latin typeface="Courier New"/>
                          <a:ea typeface="Courier New"/>
                          <a:cs typeface="Courier New"/>
                          <a:sym typeface="Courier New"/>
                        </a:rPr>
                        <a:t>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m</a:t>
                      </a:r>
                      <a:r>
                        <a:rPr b="1" lang="en">
                          <a:latin typeface="Courier New"/>
                          <a:ea typeface="Courier New"/>
                          <a:cs typeface="Courier New"/>
                          <a:sym typeface="Courier New"/>
                        </a:rPr>
                        <a:t>idnight blue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Courier New"/>
                          <a:ea typeface="Courier New"/>
                          <a:cs typeface="Courier New"/>
                          <a:sym typeface="Courier New"/>
                        </a:rPr>
                        <a:t>turquoise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latin typeface="Courier New"/>
                          <a:ea typeface="Courier New"/>
                          <a:cs typeface="Courier New"/>
                          <a:sym typeface="Courier New"/>
                        </a:rPr>
                        <a:t>l</a:t>
                      </a:r>
                      <a:r>
                        <a:rPr b="1" lang="en">
                          <a:latin typeface="Courier New"/>
                          <a:ea typeface="Courier New"/>
                          <a:cs typeface="Courier New"/>
                          <a:sym typeface="Courier New"/>
                        </a:rPr>
                        <a:t>ight 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s</a:t>
                      </a:r>
                      <a:r>
                        <a:rPr b="1" lang="en">
                          <a:latin typeface="Courier New"/>
                          <a:ea typeface="Courier New"/>
                          <a:cs typeface="Courier New"/>
                          <a:sym typeface="Courier New"/>
                        </a:rPr>
                        <a:t>ky blue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Courier New"/>
                          <a:ea typeface="Courier New"/>
                          <a:cs typeface="Courier New"/>
                          <a:sym typeface="Courier New"/>
                        </a:rPr>
                        <a:t>cyan</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latin typeface="Courier New"/>
                          <a:ea typeface="Courier New"/>
                          <a:cs typeface="Courier New"/>
                          <a:sym typeface="Courier New"/>
                        </a:rPr>
                        <a:t>m</a:t>
                      </a:r>
                      <a:r>
                        <a:rPr b="1" lang="en">
                          <a:latin typeface="Courier New"/>
                          <a:ea typeface="Courier New"/>
                          <a:cs typeface="Courier New"/>
                          <a:sym typeface="Courier New"/>
                        </a:rPr>
                        <a:t>edium 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r</a:t>
                      </a:r>
                      <a:r>
                        <a:rPr b="1" lang="en">
                          <a:latin typeface="Courier New"/>
                          <a:ea typeface="Courier New"/>
                          <a:cs typeface="Courier New"/>
                          <a:sym typeface="Courier New"/>
                        </a:rPr>
                        <a:t>oyal blue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Courier New"/>
                          <a:ea typeface="Courier New"/>
                          <a:cs typeface="Courier New"/>
                          <a:sym typeface="Courier New"/>
                        </a:rPr>
                        <a:t>teal</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latin typeface="Courier New"/>
                          <a:ea typeface="Courier New"/>
                          <a:cs typeface="Courier New"/>
                          <a:sym typeface="Courier New"/>
                        </a:rPr>
                        <a:t>d</a:t>
                      </a:r>
                      <a:r>
                        <a:rPr b="1" lang="en">
                          <a:latin typeface="Courier New"/>
                          <a:ea typeface="Courier New"/>
                          <a:cs typeface="Courier New"/>
                          <a:sym typeface="Courier New"/>
                        </a:rPr>
                        <a:t>ark 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cornflower blue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Courier New"/>
                          <a:ea typeface="Courier New"/>
                          <a:cs typeface="Courier New"/>
                          <a:sym typeface="Courier New"/>
                        </a:rPr>
                        <a:t>aqua</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0" name="Google Shape;180;p36"/>
          <p:cNvSpPr txBox="1"/>
          <p:nvPr/>
        </p:nvSpPr>
        <p:spPr>
          <a:xfrm>
            <a:off x="1144500" y="4088450"/>
            <a:ext cx="6855000" cy="943200"/>
          </a:xfrm>
          <a:prstGeom prst="rect">
            <a:avLst/>
          </a:prstGeom>
          <a:noFill/>
          <a:ln>
            <a:noFill/>
          </a:ln>
        </p:spPr>
        <p:txBody>
          <a:bodyPr anchorCtr="0" anchor="t" bIns="91425" lIns="91425" spcFirstLastPara="1" rIns="91425" wrap="square" tIns="91425">
            <a:noAutofit/>
          </a:bodyPr>
          <a:lstStyle/>
          <a:p>
            <a:pPr indent="457200" lvl="0" marL="0" rtl="0" algn="l">
              <a:spcBef>
                <a:spcPts val="600"/>
              </a:spcBef>
              <a:spcAft>
                <a:spcPts val="0"/>
              </a:spcAft>
              <a:buNone/>
            </a:pPr>
            <a:r>
              <a:rPr lang="en" sz="2400">
                <a:solidFill>
                  <a:srgbClr val="434343"/>
                </a:solidFill>
                <a:latin typeface="Proxima Nova"/>
                <a:ea typeface="Proxima Nova"/>
                <a:cs typeface="Proxima Nova"/>
                <a:sym typeface="Proxima Nova"/>
              </a:rPr>
              <a:t>If you try to call a color that doesn’t exist, Tracy will default the color to black.</a:t>
            </a:r>
            <a:endParaRPr sz="2400">
              <a:solidFill>
                <a:srgbClr val="43434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pensize</a:t>
            </a:r>
            <a:endParaRPr sz="4000"/>
          </a:p>
        </p:txBody>
      </p:sp>
      <p:pic>
        <p:nvPicPr>
          <p:cNvPr id="186" name="Google Shape;186;p37"/>
          <p:cNvPicPr preferRelativeResize="0"/>
          <p:nvPr/>
        </p:nvPicPr>
        <p:blipFill rotWithShape="1">
          <a:blip r:embed="rId3">
            <a:alphaModFix/>
          </a:blip>
          <a:srcRect b="41527" l="44694" r="36652" t="44281"/>
          <a:stretch/>
        </p:blipFill>
        <p:spPr>
          <a:xfrm>
            <a:off x="288325" y="3674525"/>
            <a:ext cx="970050" cy="734400"/>
          </a:xfrm>
          <a:prstGeom prst="rect">
            <a:avLst/>
          </a:prstGeom>
          <a:noFill/>
          <a:ln>
            <a:noFill/>
          </a:ln>
        </p:spPr>
      </p:pic>
      <p:sp>
        <p:nvSpPr>
          <p:cNvPr id="187" name="Google Shape;187;p37"/>
          <p:cNvSpPr txBox="1"/>
          <p:nvPr/>
        </p:nvSpPr>
        <p:spPr>
          <a:xfrm>
            <a:off x="1991250" y="1296425"/>
            <a:ext cx="5161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pensize</a:t>
            </a:r>
            <a:r>
              <a:rPr b="1" lang="en" sz="3000">
                <a:solidFill>
                  <a:srgbClr val="434343"/>
                </a:solidFill>
                <a:latin typeface="Courier New"/>
                <a:ea typeface="Courier New"/>
                <a:cs typeface="Courier New"/>
                <a:sym typeface="Courier New"/>
              </a:rPr>
              <a:t>(</a:t>
            </a:r>
            <a:r>
              <a:rPr b="1" i="1" lang="en" sz="3000">
                <a:solidFill>
                  <a:srgbClr val="434343"/>
                </a:solidFill>
                <a:latin typeface="Courier New"/>
                <a:ea typeface="Courier New"/>
                <a:cs typeface="Courier New"/>
                <a:sym typeface="Courier New"/>
              </a:rPr>
              <a:t>number</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88" name="Google Shape;188;p37"/>
          <p:cNvSpPr txBox="1"/>
          <p:nvPr/>
        </p:nvSpPr>
        <p:spPr>
          <a:xfrm>
            <a:off x="2362475" y="1830025"/>
            <a:ext cx="42726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Changes the thickness of the trail Tracy leaves</a:t>
            </a:r>
            <a:endParaRPr sz="3000">
              <a:solidFill>
                <a:srgbClr val="434343"/>
              </a:solidFill>
              <a:latin typeface="Proxima Nova"/>
              <a:ea typeface="Proxima Nova"/>
              <a:cs typeface="Proxima Nova"/>
              <a:sym typeface="Proxima Nova"/>
            </a:endParaRPr>
          </a:p>
        </p:txBody>
      </p:sp>
      <p:pic>
        <p:nvPicPr>
          <p:cNvPr id="189" name="Google Shape;189;p37"/>
          <p:cNvPicPr preferRelativeResize="0"/>
          <p:nvPr/>
        </p:nvPicPr>
        <p:blipFill rotWithShape="1">
          <a:blip r:embed="rId3">
            <a:alphaModFix/>
          </a:blip>
          <a:srcRect b="41527" l="44694" r="36652" t="44281"/>
          <a:stretch/>
        </p:blipFill>
        <p:spPr>
          <a:xfrm>
            <a:off x="4703200" y="3701600"/>
            <a:ext cx="970050" cy="734400"/>
          </a:xfrm>
          <a:prstGeom prst="rect">
            <a:avLst/>
          </a:prstGeom>
          <a:noFill/>
          <a:ln>
            <a:noFill/>
          </a:ln>
        </p:spPr>
      </p:pic>
      <p:sp>
        <p:nvSpPr>
          <p:cNvPr id="190" name="Google Shape;190;p37"/>
          <p:cNvSpPr/>
          <p:nvPr/>
        </p:nvSpPr>
        <p:spPr>
          <a:xfrm>
            <a:off x="1113550" y="3363650"/>
            <a:ext cx="1890600" cy="1302000"/>
          </a:xfrm>
          <a:prstGeom prst="rightArrow">
            <a:avLst>
              <a:gd fmla="val 50000" name="adj1"/>
              <a:gd fmla="val 2481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pensize(1)</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forward(50)</a:t>
            </a:r>
            <a:endParaRPr b="1" sz="1800">
              <a:latin typeface="Courier New"/>
              <a:ea typeface="Courier New"/>
              <a:cs typeface="Courier New"/>
              <a:sym typeface="Courier New"/>
            </a:endParaRPr>
          </a:p>
        </p:txBody>
      </p:sp>
      <p:cxnSp>
        <p:nvCxnSpPr>
          <p:cNvPr id="191" name="Google Shape;191;p37"/>
          <p:cNvCxnSpPr/>
          <p:nvPr/>
        </p:nvCxnSpPr>
        <p:spPr>
          <a:xfrm>
            <a:off x="4564350" y="3202100"/>
            <a:ext cx="15300" cy="1625100"/>
          </a:xfrm>
          <a:prstGeom prst="straightConnector1">
            <a:avLst/>
          </a:prstGeom>
          <a:noFill/>
          <a:ln cap="flat" cmpd="sng" w="76200">
            <a:solidFill>
              <a:srgbClr val="434343"/>
            </a:solidFill>
            <a:prstDash val="solid"/>
            <a:round/>
            <a:headEnd len="med" w="med" type="none"/>
            <a:tailEnd len="med" w="med" type="none"/>
          </a:ln>
        </p:spPr>
      </p:cxnSp>
      <p:sp>
        <p:nvSpPr>
          <p:cNvPr id="192" name="Google Shape;192;p37"/>
          <p:cNvSpPr/>
          <p:nvPr/>
        </p:nvSpPr>
        <p:spPr>
          <a:xfrm>
            <a:off x="5477350" y="3390725"/>
            <a:ext cx="1890600" cy="1302000"/>
          </a:xfrm>
          <a:prstGeom prst="rightArrow">
            <a:avLst>
              <a:gd fmla="val 50000" name="adj1"/>
              <a:gd fmla="val 2481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pensize(10)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forward(50)</a:t>
            </a:r>
            <a:endParaRPr b="1" sz="1800">
              <a:latin typeface="Courier New"/>
              <a:ea typeface="Courier New"/>
              <a:cs typeface="Courier New"/>
              <a:sym typeface="Courier New"/>
            </a:endParaRPr>
          </a:p>
        </p:txBody>
      </p:sp>
      <p:pic>
        <p:nvPicPr>
          <p:cNvPr id="193" name="Google Shape;193;p37"/>
          <p:cNvPicPr preferRelativeResize="0"/>
          <p:nvPr/>
        </p:nvPicPr>
        <p:blipFill>
          <a:blip r:embed="rId4">
            <a:alphaModFix/>
          </a:blip>
          <a:stretch>
            <a:fillRect/>
          </a:stretch>
        </p:blipFill>
        <p:spPr>
          <a:xfrm>
            <a:off x="3042750" y="3770725"/>
            <a:ext cx="1181100" cy="487850"/>
          </a:xfrm>
          <a:prstGeom prst="rect">
            <a:avLst/>
          </a:prstGeom>
          <a:noFill/>
          <a:ln>
            <a:noFill/>
          </a:ln>
        </p:spPr>
      </p:pic>
      <p:pic>
        <p:nvPicPr>
          <p:cNvPr id="194" name="Google Shape;194;p37"/>
          <p:cNvPicPr preferRelativeResize="0"/>
          <p:nvPr/>
        </p:nvPicPr>
        <p:blipFill>
          <a:blip r:embed="rId5">
            <a:alphaModFix/>
          </a:blip>
          <a:stretch>
            <a:fillRect/>
          </a:stretch>
        </p:blipFill>
        <p:spPr>
          <a:xfrm>
            <a:off x="7458325" y="3778550"/>
            <a:ext cx="1181100" cy="5263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begin_fill &amp; end_fill</a:t>
            </a:r>
            <a:endParaRPr sz="4000"/>
          </a:p>
        </p:txBody>
      </p:sp>
      <p:pic>
        <p:nvPicPr>
          <p:cNvPr id="200" name="Google Shape;200;p38"/>
          <p:cNvPicPr preferRelativeResize="0"/>
          <p:nvPr/>
        </p:nvPicPr>
        <p:blipFill rotWithShape="1">
          <a:blip r:embed="rId3">
            <a:alphaModFix/>
          </a:blip>
          <a:srcRect b="46529" l="37323" r="36654" t="39279"/>
          <a:stretch/>
        </p:blipFill>
        <p:spPr>
          <a:xfrm>
            <a:off x="1593600" y="4181775"/>
            <a:ext cx="1353300" cy="734400"/>
          </a:xfrm>
          <a:prstGeom prst="rect">
            <a:avLst/>
          </a:prstGeom>
          <a:noFill/>
          <a:ln>
            <a:noFill/>
          </a:ln>
        </p:spPr>
      </p:pic>
      <p:sp>
        <p:nvSpPr>
          <p:cNvPr id="201" name="Google Shape;201;p38"/>
          <p:cNvSpPr txBox="1"/>
          <p:nvPr/>
        </p:nvSpPr>
        <p:spPr>
          <a:xfrm>
            <a:off x="494775" y="1175050"/>
            <a:ext cx="3247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begin_fill</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202" name="Google Shape;202;p38"/>
          <p:cNvSpPr txBox="1"/>
          <p:nvPr/>
        </p:nvSpPr>
        <p:spPr>
          <a:xfrm>
            <a:off x="5101000" y="1175050"/>
            <a:ext cx="3515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end_fill</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203" name="Google Shape;203;p38"/>
          <p:cNvSpPr txBox="1"/>
          <p:nvPr/>
        </p:nvSpPr>
        <p:spPr>
          <a:xfrm>
            <a:off x="232875" y="1773775"/>
            <a:ext cx="37713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Tells Tracy to fill in any closed shapes that are drawn</a:t>
            </a:r>
            <a:endParaRPr sz="3000">
              <a:solidFill>
                <a:srgbClr val="434343"/>
              </a:solidFill>
              <a:latin typeface="Proxima Nova"/>
              <a:ea typeface="Proxima Nova"/>
              <a:cs typeface="Proxima Nova"/>
              <a:sym typeface="Proxima Nova"/>
            </a:endParaRPr>
          </a:p>
        </p:txBody>
      </p:sp>
      <p:sp>
        <p:nvSpPr>
          <p:cNvPr id="204" name="Google Shape;204;p38"/>
          <p:cNvSpPr txBox="1"/>
          <p:nvPr/>
        </p:nvSpPr>
        <p:spPr>
          <a:xfrm>
            <a:off x="4828450" y="1773775"/>
            <a:ext cx="40608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Tells Tracy to stop filling in closed shapes that are drawn</a:t>
            </a:r>
            <a:endParaRPr sz="3000">
              <a:solidFill>
                <a:srgbClr val="434343"/>
              </a:solidFill>
              <a:latin typeface="Proxima Nova"/>
              <a:ea typeface="Proxima Nova"/>
              <a:cs typeface="Proxima Nova"/>
              <a:sym typeface="Proxima Nova"/>
            </a:endParaRPr>
          </a:p>
        </p:txBody>
      </p:sp>
      <p:cxnSp>
        <p:nvCxnSpPr>
          <p:cNvPr id="205" name="Google Shape;205;p38"/>
          <p:cNvCxnSpPr/>
          <p:nvPr/>
        </p:nvCxnSpPr>
        <p:spPr>
          <a:xfrm>
            <a:off x="4505638" y="1445475"/>
            <a:ext cx="600" cy="1901400"/>
          </a:xfrm>
          <a:prstGeom prst="straightConnector1">
            <a:avLst/>
          </a:prstGeom>
          <a:noFill/>
          <a:ln cap="flat" cmpd="sng" w="76200">
            <a:solidFill>
              <a:srgbClr val="434343"/>
            </a:solidFill>
            <a:prstDash val="solid"/>
            <a:round/>
            <a:headEnd len="med" w="med" type="none"/>
            <a:tailEnd len="med" w="med" type="none"/>
          </a:ln>
        </p:spPr>
      </p:cxnSp>
      <p:sp>
        <p:nvSpPr>
          <p:cNvPr id="206" name="Google Shape;206;p38"/>
          <p:cNvSpPr/>
          <p:nvPr/>
        </p:nvSpPr>
        <p:spPr>
          <a:xfrm>
            <a:off x="3334300" y="3562300"/>
            <a:ext cx="2343300" cy="1405800"/>
          </a:xfrm>
          <a:prstGeom prst="rightArrow">
            <a:avLst>
              <a:gd fmla="val 67620" name="adj1"/>
              <a:gd fmla="val 39943"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begin_fill()</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circle(50)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end_fill()</a:t>
            </a:r>
            <a:endParaRPr b="1" sz="1800">
              <a:latin typeface="Courier New"/>
              <a:ea typeface="Courier New"/>
              <a:cs typeface="Courier New"/>
              <a:sym typeface="Courier New"/>
            </a:endParaRPr>
          </a:p>
        </p:txBody>
      </p:sp>
      <p:pic>
        <p:nvPicPr>
          <p:cNvPr id="207" name="Google Shape;207;p38"/>
          <p:cNvPicPr preferRelativeResize="0"/>
          <p:nvPr/>
        </p:nvPicPr>
        <p:blipFill>
          <a:blip r:embed="rId4">
            <a:alphaModFix/>
          </a:blip>
          <a:stretch>
            <a:fillRect/>
          </a:stretch>
        </p:blipFill>
        <p:spPr>
          <a:xfrm>
            <a:off x="5845175" y="3483400"/>
            <a:ext cx="1508975" cy="150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Advanced circle</a:t>
            </a:r>
            <a:endParaRPr sz="4000"/>
          </a:p>
        </p:txBody>
      </p:sp>
      <p:sp>
        <p:nvSpPr>
          <p:cNvPr id="213" name="Google Shape;213;p39"/>
          <p:cNvSpPr txBox="1"/>
          <p:nvPr/>
        </p:nvSpPr>
        <p:spPr>
          <a:xfrm>
            <a:off x="1951050" y="1693450"/>
            <a:ext cx="5241900" cy="857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Determines degrees of circle</a:t>
            </a:r>
            <a:endParaRPr sz="3000">
              <a:solidFill>
                <a:srgbClr val="434343"/>
              </a:solidFill>
              <a:latin typeface="Proxima Nova"/>
              <a:ea typeface="Proxima Nova"/>
              <a:cs typeface="Proxima Nova"/>
              <a:sym typeface="Proxima Nova"/>
            </a:endParaRPr>
          </a:p>
        </p:txBody>
      </p:sp>
      <p:cxnSp>
        <p:nvCxnSpPr>
          <p:cNvPr id="214" name="Google Shape;214;p39"/>
          <p:cNvCxnSpPr/>
          <p:nvPr/>
        </p:nvCxnSpPr>
        <p:spPr>
          <a:xfrm>
            <a:off x="3057838" y="2436075"/>
            <a:ext cx="7800" cy="2549400"/>
          </a:xfrm>
          <a:prstGeom prst="straightConnector1">
            <a:avLst/>
          </a:prstGeom>
          <a:noFill/>
          <a:ln cap="flat" cmpd="sng" w="76200">
            <a:solidFill>
              <a:srgbClr val="434343"/>
            </a:solidFill>
            <a:prstDash val="solid"/>
            <a:round/>
            <a:headEnd len="med" w="med" type="none"/>
            <a:tailEnd len="med" w="med" type="none"/>
          </a:ln>
        </p:spPr>
      </p:cxnSp>
      <p:cxnSp>
        <p:nvCxnSpPr>
          <p:cNvPr id="215" name="Google Shape;215;p39"/>
          <p:cNvCxnSpPr/>
          <p:nvPr/>
        </p:nvCxnSpPr>
        <p:spPr>
          <a:xfrm>
            <a:off x="6029638" y="2436075"/>
            <a:ext cx="7800" cy="2549400"/>
          </a:xfrm>
          <a:prstGeom prst="straightConnector1">
            <a:avLst/>
          </a:prstGeom>
          <a:noFill/>
          <a:ln cap="flat" cmpd="sng" w="76200">
            <a:solidFill>
              <a:srgbClr val="434343"/>
            </a:solidFill>
            <a:prstDash val="solid"/>
            <a:round/>
            <a:headEnd len="med" w="med" type="none"/>
            <a:tailEnd len="med" w="med" type="none"/>
          </a:ln>
        </p:spPr>
      </p:cxnSp>
      <p:sp>
        <p:nvSpPr>
          <p:cNvPr id="216" name="Google Shape;216;p39"/>
          <p:cNvSpPr/>
          <p:nvPr/>
        </p:nvSpPr>
        <p:spPr>
          <a:xfrm>
            <a:off x="4695450" y="1374400"/>
            <a:ext cx="1395900" cy="440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9"/>
          <p:cNvSpPr txBox="1"/>
          <p:nvPr/>
        </p:nvSpPr>
        <p:spPr>
          <a:xfrm>
            <a:off x="1252200" y="1144025"/>
            <a:ext cx="66396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circle</a:t>
            </a:r>
            <a:r>
              <a:rPr b="1" lang="en" sz="3000">
                <a:solidFill>
                  <a:srgbClr val="434343"/>
                </a:solidFill>
                <a:latin typeface="Courier New"/>
                <a:ea typeface="Courier New"/>
                <a:cs typeface="Courier New"/>
                <a:sym typeface="Courier New"/>
              </a:rPr>
              <a:t>(</a:t>
            </a:r>
            <a:r>
              <a:rPr b="1" i="1" lang="en" sz="3000">
                <a:solidFill>
                  <a:srgbClr val="434343"/>
                </a:solidFill>
                <a:latin typeface="Courier New"/>
                <a:ea typeface="Courier New"/>
                <a:cs typeface="Courier New"/>
                <a:sym typeface="Courier New"/>
              </a:rPr>
              <a:t>radius,extent,steps</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218" name="Google Shape;218;p39"/>
          <p:cNvSpPr txBox="1"/>
          <p:nvPr/>
        </p:nvSpPr>
        <p:spPr>
          <a:xfrm>
            <a:off x="154000" y="2436075"/>
            <a:ext cx="2843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434343"/>
                </a:solidFill>
                <a:latin typeface="Courier New"/>
                <a:ea typeface="Courier New"/>
                <a:cs typeface="Courier New"/>
                <a:sym typeface="Courier New"/>
              </a:rPr>
              <a:t>circle(25,360)</a:t>
            </a:r>
            <a:endParaRPr b="1" sz="2400">
              <a:solidFill>
                <a:srgbClr val="434343"/>
              </a:solidFill>
              <a:latin typeface="Courier New"/>
              <a:ea typeface="Courier New"/>
              <a:cs typeface="Courier New"/>
              <a:sym typeface="Courier New"/>
            </a:endParaRPr>
          </a:p>
        </p:txBody>
      </p:sp>
      <p:sp>
        <p:nvSpPr>
          <p:cNvPr id="219" name="Google Shape;219;p39"/>
          <p:cNvSpPr txBox="1"/>
          <p:nvPr/>
        </p:nvSpPr>
        <p:spPr>
          <a:xfrm>
            <a:off x="3150150" y="2436075"/>
            <a:ext cx="2843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434343"/>
                </a:solidFill>
                <a:latin typeface="Courier New"/>
                <a:ea typeface="Courier New"/>
                <a:cs typeface="Courier New"/>
                <a:sym typeface="Courier New"/>
              </a:rPr>
              <a:t>circle(25,180)</a:t>
            </a:r>
            <a:endParaRPr b="1" sz="2400">
              <a:solidFill>
                <a:srgbClr val="434343"/>
              </a:solidFill>
              <a:latin typeface="Courier New"/>
              <a:ea typeface="Courier New"/>
              <a:cs typeface="Courier New"/>
              <a:sym typeface="Courier New"/>
            </a:endParaRPr>
          </a:p>
        </p:txBody>
      </p:sp>
      <p:sp>
        <p:nvSpPr>
          <p:cNvPr id="220" name="Google Shape;220;p39"/>
          <p:cNvSpPr txBox="1"/>
          <p:nvPr/>
        </p:nvSpPr>
        <p:spPr>
          <a:xfrm>
            <a:off x="6097600" y="2436075"/>
            <a:ext cx="2843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434343"/>
                </a:solidFill>
                <a:latin typeface="Courier New"/>
                <a:ea typeface="Courier New"/>
                <a:cs typeface="Courier New"/>
                <a:sym typeface="Courier New"/>
              </a:rPr>
              <a:t>circle(25,90)</a:t>
            </a:r>
            <a:endParaRPr b="1" sz="2400">
              <a:solidFill>
                <a:srgbClr val="434343"/>
              </a:solidFill>
              <a:latin typeface="Courier New"/>
              <a:ea typeface="Courier New"/>
              <a:cs typeface="Courier New"/>
              <a:sym typeface="Courier New"/>
            </a:endParaRPr>
          </a:p>
        </p:txBody>
      </p:sp>
      <p:pic>
        <p:nvPicPr>
          <p:cNvPr id="221" name="Google Shape;221;p39"/>
          <p:cNvPicPr preferRelativeResize="0"/>
          <p:nvPr/>
        </p:nvPicPr>
        <p:blipFill>
          <a:blip r:embed="rId3">
            <a:alphaModFix/>
          </a:blip>
          <a:stretch>
            <a:fillRect/>
          </a:stretch>
        </p:blipFill>
        <p:spPr>
          <a:xfrm>
            <a:off x="994535" y="3297725"/>
            <a:ext cx="1162650" cy="1246900"/>
          </a:xfrm>
          <a:prstGeom prst="rect">
            <a:avLst/>
          </a:prstGeom>
          <a:noFill/>
          <a:ln>
            <a:noFill/>
          </a:ln>
        </p:spPr>
      </p:pic>
      <p:pic>
        <p:nvPicPr>
          <p:cNvPr id="222" name="Google Shape;222;p39"/>
          <p:cNvPicPr preferRelativeResize="0"/>
          <p:nvPr/>
        </p:nvPicPr>
        <p:blipFill>
          <a:blip r:embed="rId4">
            <a:alphaModFix/>
          </a:blip>
          <a:stretch>
            <a:fillRect/>
          </a:stretch>
        </p:blipFill>
        <p:spPr>
          <a:xfrm>
            <a:off x="4019575" y="3378126"/>
            <a:ext cx="1104855" cy="1246900"/>
          </a:xfrm>
          <a:prstGeom prst="rect">
            <a:avLst/>
          </a:prstGeom>
          <a:noFill/>
          <a:ln>
            <a:noFill/>
          </a:ln>
        </p:spPr>
      </p:pic>
      <p:pic>
        <p:nvPicPr>
          <p:cNvPr id="223" name="Google Shape;223;p39"/>
          <p:cNvPicPr preferRelativeResize="0"/>
          <p:nvPr/>
        </p:nvPicPr>
        <p:blipFill>
          <a:blip r:embed="rId5">
            <a:alphaModFix/>
          </a:blip>
          <a:stretch>
            <a:fillRect/>
          </a:stretch>
        </p:blipFill>
        <p:spPr>
          <a:xfrm>
            <a:off x="6942683" y="3412450"/>
            <a:ext cx="1104850" cy="1169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Advanced circle</a:t>
            </a:r>
            <a:endParaRPr sz="4000"/>
          </a:p>
        </p:txBody>
      </p:sp>
      <p:sp>
        <p:nvSpPr>
          <p:cNvPr id="229" name="Google Shape;229;p40"/>
          <p:cNvSpPr txBox="1"/>
          <p:nvPr/>
        </p:nvSpPr>
        <p:spPr>
          <a:xfrm>
            <a:off x="1325100" y="1693450"/>
            <a:ext cx="6493800" cy="857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Determines number of points in circle</a:t>
            </a:r>
            <a:endParaRPr sz="3000">
              <a:solidFill>
                <a:srgbClr val="434343"/>
              </a:solidFill>
              <a:latin typeface="Proxima Nova"/>
              <a:ea typeface="Proxima Nova"/>
              <a:cs typeface="Proxima Nova"/>
              <a:sym typeface="Proxima Nova"/>
            </a:endParaRPr>
          </a:p>
        </p:txBody>
      </p:sp>
      <p:cxnSp>
        <p:nvCxnSpPr>
          <p:cNvPr id="230" name="Google Shape;230;p40"/>
          <p:cNvCxnSpPr/>
          <p:nvPr/>
        </p:nvCxnSpPr>
        <p:spPr>
          <a:xfrm>
            <a:off x="3057838" y="2436075"/>
            <a:ext cx="7800" cy="2549400"/>
          </a:xfrm>
          <a:prstGeom prst="straightConnector1">
            <a:avLst/>
          </a:prstGeom>
          <a:noFill/>
          <a:ln cap="flat" cmpd="sng" w="76200">
            <a:solidFill>
              <a:srgbClr val="434343"/>
            </a:solidFill>
            <a:prstDash val="solid"/>
            <a:round/>
            <a:headEnd len="med" w="med" type="none"/>
            <a:tailEnd len="med" w="med" type="none"/>
          </a:ln>
        </p:spPr>
      </p:cxnSp>
      <p:cxnSp>
        <p:nvCxnSpPr>
          <p:cNvPr id="231" name="Google Shape;231;p40"/>
          <p:cNvCxnSpPr/>
          <p:nvPr/>
        </p:nvCxnSpPr>
        <p:spPr>
          <a:xfrm>
            <a:off x="6029638" y="2436075"/>
            <a:ext cx="7800" cy="2549400"/>
          </a:xfrm>
          <a:prstGeom prst="straightConnector1">
            <a:avLst/>
          </a:prstGeom>
          <a:noFill/>
          <a:ln cap="flat" cmpd="sng" w="76200">
            <a:solidFill>
              <a:srgbClr val="434343"/>
            </a:solidFill>
            <a:prstDash val="solid"/>
            <a:round/>
            <a:headEnd len="med" w="med" type="none"/>
            <a:tailEnd len="med" w="med" type="none"/>
          </a:ln>
        </p:spPr>
      </p:cxnSp>
      <p:sp>
        <p:nvSpPr>
          <p:cNvPr id="232" name="Google Shape;232;p40"/>
          <p:cNvSpPr/>
          <p:nvPr/>
        </p:nvSpPr>
        <p:spPr>
          <a:xfrm>
            <a:off x="6300300" y="1374400"/>
            <a:ext cx="1162800" cy="440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0"/>
          <p:cNvSpPr txBox="1"/>
          <p:nvPr/>
        </p:nvSpPr>
        <p:spPr>
          <a:xfrm>
            <a:off x="114550" y="2436075"/>
            <a:ext cx="29592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200">
                <a:solidFill>
                  <a:srgbClr val="434343"/>
                </a:solidFill>
                <a:latin typeface="Courier New"/>
                <a:ea typeface="Courier New"/>
                <a:cs typeface="Courier New"/>
                <a:sym typeface="Courier New"/>
              </a:rPr>
              <a:t>circle(25,360,3)</a:t>
            </a:r>
            <a:endParaRPr b="1" sz="2200">
              <a:solidFill>
                <a:srgbClr val="434343"/>
              </a:solidFill>
              <a:latin typeface="Courier New"/>
              <a:ea typeface="Courier New"/>
              <a:cs typeface="Courier New"/>
              <a:sym typeface="Courier New"/>
            </a:endParaRPr>
          </a:p>
        </p:txBody>
      </p:sp>
      <p:sp>
        <p:nvSpPr>
          <p:cNvPr id="234" name="Google Shape;234;p40"/>
          <p:cNvSpPr txBox="1"/>
          <p:nvPr/>
        </p:nvSpPr>
        <p:spPr>
          <a:xfrm>
            <a:off x="3034000" y="2436075"/>
            <a:ext cx="29592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200">
                <a:solidFill>
                  <a:srgbClr val="434343"/>
                </a:solidFill>
                <a:latin typeface="Courier New"/>
                <a:ea typeface="Courier New"/>
                <a:cs typeface="Courier New"/>
                <a:sym typeface="Courier New"/>
              </a:rPr>
              <a:t>circle(25,360,5)</a:t>
            </a:r>
            <a:endParaRPr b="1" sz="2200">
              <a:solidFill>
                <a:srgbClr val="434343"/>
              </a:solidFill>
              <a:latin typeface="Courier New"/>
              <a:ea typeface="Courier New"/>
              <a:cs typeface="Courier New"/>
              <a:sym typeface="Courier New"/>
            </a:endParaRPr>
          </a:p>
        </p:txBody>
      </p:sp>
      <p:sp>
        <p:nvSpPr>
          <p:cNvPr id="235" name="Google Shape;235;p40"/>
          <p:cNvSpPr txBox="1"/>
          <p:nvPr/>
        </p:nvSpPr>
        <p:spPr>
          <a:xfrm>
            <a:off x="6097600" y="2436075"/>
            <a:ext cx="3046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200">
                <a:solidFill>
                  <a:srgbClr val="434343"/>
                </a:solidFill>
                <a:latin typeface="Courier New"/>
                <a:ea typeface="Courier New"/>
                <a:cs typeface="Courier New"/>
                <a:sym typeface="Courier New"/>
              </a:rPr>
              <a:t>circle(25,360,50)</a:t>
            </a:r>
            <a:endParaRPr b="1" sz="2200">
              <a:solidFill>
                <a:srgbClr val="434343"/>
              </a:solidFill>
              <a:latin typeface="Courier New"/>
              <a:ea typeface="Courier New"/>
              <a:cs typeface="Courier New"/>
              <a:sym typeface="Courier New"/>
            </a:endParaRPr>
          </a:p>
        </p:txBody>
      </p:sp>
      <p:sp>
        <p:nvSpPr>
          <p:cNvPr id="236" name="Google Shape;236;p40"/>
          <p:cNvSpPr txBox="1"/>
          <p:nvPr/>
        </p:nvSpPr>
        <p:spPr>
          <a:xfrm>
            <a:off x="1252200" y="1144025"/>
            <a:ext cx="66396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circle(</a:t>
            </a:r>
            <a:r>
              <a:rPr b="1" i="1" lang="en" sz="3000">
                <a:solidFill>
                  <a:srgbClr val="434343"/>
                </a:solidFill>
                <a:latin typeface="Courier New"/>
                <a:ea typeface="Courier New"/>
                <a:cs typeface="Courier New"/>
                <a:sym typeface="Courier New"/>
              </a:rPr>
              <a:t>radius,extent,steps</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pic>
        <p:nvPicPr>
          <p:cNvPr id="237" name="Google Shape;237;p40"/>
          <p:cNvPicPr preferRelativeResize="0"/>
          <p:nvPr/>
        </p:nvPicPr>
        <p:blipFill>
          <a:blip r:embed="rId3">
            <a:alphaModFix/>
          </a:blip>
          <a:stretch>
            <a:fillRect/>
          </a:stretch>
        </p:blipFill>
        <p:spPr>
          <a:xfrm>
            <a:off x="893060" y="3339725"/>
            <a:ext cx="1162800" cy="1128600"/>
          </a:xfrm>
          <a:prstGeom prst="rect">
            <a:avLst/>
          </a:prstGeom>
          <a:noFill/>
          <a:ln>
            <a:noFill/>
          </a:ln>
        </p:spPr>
      </p:pic>
      <p:pic>
        <p:nvPicPr>
          <p:cNvPr id="238" name="Google Shape;238;p40"/>
          <p:cNvPicPr preferRelativeResize="0"/>
          <p:nvPr/>
        </p:nvPicPr>
        <p:blipFill>
          <a:blip r:embed="rId4">
            <a:alphaModFix/>
          </a:blip>
          <a:stretch>
            <a:fillRect/>
          </a:stretch>
        </p:blipFill>
        <p:spPr>
          <a:xfrm>
            <a:off x="3966259" y="3297734"/>
            <a:ext cx="1162800" cy="1179411"/>
          </a:xfrm>
          <a:prstGeom prst="rect">
            <a:avLst/>
          </a:prstGeom>
          <a:noFill/>
          <a:ln>
            <a:noFill/>
          </a:ln>
        </p:spPr>
      </p:pic>
      <p:pic>
        <p:nvPicPr>
          <p:cNvPr id="239" name="Google Shape;239;p40"/>
          <p:cNvPicPr preferRelativeResize="0"/>
          <p:nvPr/>
        </p:nvPicPr>
        <p:blipFill>
          <a:blip r:embed="rId5">
            <a:alphaModFix/>
          </a:blip>
          <a:stretch>
            <a:fillRect/>
          </a:stretch>
        </p:blipFill>
        <p:spPr>
          <a:xfrm>
            <a:off x="7039459" y="3297725"/>
            <a:ext cx="1162800" cy="12126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Rainbow Octagon</a:t>
            </a:r>
            <a:endParaRPr sz="4000"/>
          </a:p>
        </p:txBody>
      </p:sp>
      <p:sp>
        <p:nvSpPr>
          <p:cNvPr id="245" name="Google Shape;245;p41"/>
          <p:cNvSpPr txBox="1"/>
          <p:nvPr/>
        </p:nvSpPr>
        <p:spPr>
          <a:xfrm>
            <a:off x="701775" y="1950975"/>
            <a:ext cx="3956100" cy="2664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draw an octagon where each side is a different color.</a:t>
            </a:r>
            <a:endParaRPr sz="3000">
              <a:latin typeface="Proxima Nova"/>
              <a:ea typeface="Proxima Nova"/>
              <a:cs typeface="Proxima Nova"/>
              <a:sym typeface="Proxima Nova"/>
            </a:endParaRPr>
          </a:p>
        </p:txBody>
      </p:sp>
      <p:pic>
        <p:nvPicPr>
          <p:cNvPr id="246" name="Google Shape;246;p41"/>
          <p:cNvPicPr preferRelativeResize="0"/>
          <p:nvPr/>
        </p:nvPicPr>
        <p:blipFill>
          <a:blip r:embed="rId3">
            <a:alphaModFix/>
          </a:blip>
          <a:stretch>
            <a:fillRect/>
          </a:stretch>
        </p:blipFill>
        <p:spPr>
          <a:xfrm>
            <a:off x="4870950" y="1240863"/>
            <a:ext cx="3807775" cy="380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