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roxima Nova"/>
      <p:regular r:id="rId25"/>
      <p:bold r:id="rId26"/>
      <p:italic r:id="rId27"/>
      <p:boldItalic r:id="rId28"/>
    </p:embeddedFont>
    <p:embeddedFont>
      <p:font typeface="Satisfy"/>
      <p:regular r:id="rId29"/>
    </p:embeddedFont>
    <p:embeddedFont>
      <p:font typeface="Lemon"/>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66B81D4-7549-47A3-899C-2CA441E835BD}">
  <a:tblStyle styleId="{466B81D4-7549-47A3-899C-2CA441E835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Satisfy-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emon-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2d0a1b15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2d0a1b1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about how we can use Top Down Design to break large problems into more manageable pieces. Let’s get started!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2d0a1b154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2d0a1b15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Then we want Tracy to draw a circle.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2d0a1b154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2d0a1b15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order to draw the whole row of circles, she’s going to need to </a:t>
            </a:r>
            <a:r>
              <a:rPr b="1" lang="en" sz="1200">
                <a:solidFill>
                  <a:srgbClr val="434343"/>
                </a:solidFill>
                <a:highlight>
                  <a:schemeClr val="lt1"/>
                </a:highlight>
                <a:latin typeface="Proxima Nova"/>
                <a:ea typeface="Proxima Nova"/>
                <a:cs typeface="Proxima Nova"/>
                <a:sym typeface="Proxima Nova"/>
              </a:rPr>
              <a:t>(click for text) </a:t>
            </a:r>
            <a:r>
              <a:rPr lang="en" sz="1200">
                <a:solidFill>
                  <a:srgbClr val="434343"/>
                </a:solidFill>
                <a:highlight>
                  <a:schemeClr val="lt1"/>
                </a:highlight>
                <a:latin typeface="Proxima Nova"/>
                <a:ea typeface="Proxima Nova"/>
                <a:cs typeface="Proxima Nova"/>
                <a:sym typeface="Proxima Nova"/>
              </a:rPr>
              <a:t>move forward after drawing each circle and then </a:t>
            </a:r>
            <a:r>
              <a:rPr b="1" lang="en" sz="1200">
                <a:solidFill>
                  <a:srgbClr val="434343"/>
                </a:solidFill>
                <a:highlight>
                  <a:schemeClr val="lt1"/>
                </a:highlight>
                <a:latin typeface="Proxima Nova"/>
                <a:ea typeface="Proxima Nova"/>
                <a:cs typeface="Proxima Nova"/>
                <a:sym typeface="Proxima Nova"/>
              </a:rPr>
              <a:t>(click for text) </a:t>
            </a:r>
            <a:r>
              <a:rPr lang="en" sz="1200">
                <a:solidFill>
                  <a:srgbClr val="434343"/>
                </a:solidFill>
                <a:highlight>
                  <a:schemeClr val="lt1"/>
                </a:highlight>
                <a:latin typeface="Proxima Nova"/>
                <a:ea typeface="Proxima Nova"/>
                <a:cs typeface="Proxima Nova"/>
                <a:sym typeface="Proxima Nova"/>
              </a:rPr>
              <a:t>repeat this whole process 10 times.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2d0a1b154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2d0a1b15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Once she’s drawn one row, we need her to move back to the top of the next row.</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2d0a1b154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2d0a1b15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order to fill the whole canvas, we need to repeat this whole process 10 times. Now that we have our pseudocode, we can start writing code to solve each part of this process.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2d0a1b154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2d0a1b15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first thing we want to teach Tracy to do is draw one of our light blue circles. Since we know we’re going to be repeating this, </a:t>
            </a:r>
            <a:r>
              <a:rPr b="1" lang="en" sz="1200">
                <a:solidFill>
                  <a:srgbClr val="434343"/>
                </a:solidFill>
                <a:highlight>
                  <a:schemeClr val="lt1"/>
                </a:highlight>
                <a:latin typeface="Proxima Nova"/>
                <a:ea typeface="Proxima Nova"/>
                <a:cs typeface="Proxima Nova"/>
                <a:sym typeface="Proxima Nova"/>
              </a:rPr>
              <a:t>(Click for yellow box and label) </a:t>
            </a:r>
            <a:r>
              <a:rPr lang="en" sz="1200">
                <a:solidFill>
                  <a:srgbClr val="434343"/>
                </a:solidFill>
                <a:highlight>
                  <a:schemeClr val="lt1"/>
                </a:highlight>
                <a:latin typeface="Proxima Nova"/>
                <a:ea typeface="Proxima Nova"/>
                <a:cs typeface="Proxima Nova"/>
                <a:sym typeface="Proxima Nova"/>
              </a:rPr>
              <a:t>let’s go ahead and make a function called draw_circle.</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We’ve already written code that will draw a circle filled in with a specific color, so this isn’t a hard problem for us. </a:t>
            </a:r>
            <a:r>
              <a:rPr b="1" lang="en" sz="1200">
                <a:solidFill>
                  <a:srgbClr val="434343"/>
                </a:solidFill>
                <a:highlight>
                  <a:schemeClr val="lt1"/>
                </a:highlight>
                <a:latin typeface="Proxima Nova"/>
                <a:ea typeface="Proxima Nova"/>
                <a:cs typeface="Proxima Nova"/>
                <a:sym typeface="Proxima Nova"/>
              </a:rPr>
              <a:t>(Click for function commands)</a:t>
            </a:r>
            <a:r>
              <a:rPr lang="en" sz="1200">
                <a:solidFill>
                  <a:srgbClr val="434343"/>
                </a:solidFill>
                <a:highlight>
                  <a:schemeClr val="lt1"/>
                </a:highlight>
                <a:latin typeface="Proxima Nova"/>
                <a:ea typeface="Proxima Nova"/>
                <a:cs typeface="Proxima Nova"/>
                <a:sym typeface="Proxima Nova"/>
              </a:rPr>
              <a:t> We’ll tell Tracy to draw a light blue circle and then move forward the diameter, which in this case is 40. See, that wasn’t a hard problem to solve!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2d0a1b154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2d0a1b15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Next, we want to take that one circle that Tracy drew and draw 10 of them in a row across the width of our canvas but this won’t trick us either because we know how to use loops!</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yellow box and label)</a:t>
            </a:r>
            <a:r>
              <a:rPr lang="en" sz="1200">
                <a:solidFill>
                  <a:srgbClr val="434343"/>
                </a:solidFill>
                <a:highlight>
                  <a:schemeClr val="lt1"/>
                </a:highlight>
                <a:latin typeface="Proxima Nova"/>
                <a:ea typeface="Proxima Nova"/>
                <a:cs typeface="Proxima Nova"/>
                <a:sym typeface="Proxima Nova"/>
              </a:rPr>
              <a:t> We can just initialize our loop before Tracy starts drawing the circle and fill in 10 for the amount of times to repeat.</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You’ll also notice that we changed the name of this functions to draw_circle_row because we are now drawing all 10 circles.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2d0a1b154_0_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2d0a1b15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Another smaller problem we can solve is moving Tracy from her end point after drawing 10 circles to the top of the next row where she needs to start drawing 10 more circles. </a:t>
            </a:r>
            <a:r>
              <a:rPr b="1" lang="en" sz="1200">
                <a:solidFill>
                  <a:srgbClr val="434343"/>
                </a:solidFill>
                <a:highlight>
                  <a:schemeClr val="lt1"/>
                </a:highlight>
                <a:latin typeface="Proxima Nova"/>
                <a:ea typeface="Proxima Nova"/>
                <a:cs typeface="Proxima Nova"/>
                <a:sym typeface="Proxima Nova"/>
              </a:rPr>
              <a:t>(Click for yellow box and label)</a:t>
            </a:r>
            <a:r>
              <a:rPr lang="en" sz="1200">
                <a:solidFill>
                  <a:srgbClr val="434343"/>
                </a:solidFill>
                <a:highlight>
                  <a:schemeClr val="lt1"/>
                </a:highlight>
                <a:latin typeface="Proxima Nova"/>
                <a:ea typeface="Proxima Nova"/>
                <a:cs typeface="Proxima Nova"/>
                <a:sym typeface="Proxima Nova"/>
              </a:rPr>
              <a:t> We can write a function to solve this problem.</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Tracy ended 20 pixels past the right side of the canvas after drawing the last circle because she moved forward 40 pixels at the end of the loop. She also ended facing right. To get her to to the top of the circle row, </a:t>
            </a:r>
            <a:r>
              <a:rPr b="1" lang="en" sz="1200">
                <a:solidFill>
                  <a:srgbClr val="434343"/>
                </a:solidFill>
                <a:highlight>
                  <a:schemeClr val="lt1"/>
                </a:highlight>
                <a:latin typeface="Proxima Nova"/>
                <a:ea typeface="Proxima Nova"/>
                <a:cs typeface="Proxima Nova"/>
                <a:sym typeface="Proxima Nova"/>
              </a:rPr>
              <a:t>(Click for first commands in function) </a:t>
            </a:r>
            <a:r>
              <a:rPr lang="en" sz="1200">
                <a:solidFill>
                  <a:srgbClr val="434343"/>
                </a:solidFill>
                <a:highlight>
                  <a:schemeClr val="lt1"/>
                </a:highlight>
                <a:latin typeface="Proxima Nova"/>
                <a:ea typeface="Proxima Nova"/>
                <a:cs typeface="Proxima Nova"/>
                <a:sym typeface="Proxima Nova"/>
              </a:rPr>
              <a:t>we need her to turn left(90) so she’s facing up and then go forward 40 pixels because that is the diameter of my circle.</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After she gets to the top, I will </a:t>
            </a:r>
            <a:r>
              <a:rPr b="1" lang="en" sz="1200">
                <a:solidFill>
                  <a:srgbClr val="434343"/>
                </a:solidFill>
                <a:highlight>
                  <a:schemeClr val="lt1"/>
                </a:highlight>
                <a:latin typeface="Proxima Nova"/>
                <a:ea typeface="Proxima Nova"/>
                <a:cs typeface="Proxima Nova"/>
                <a:sym typeface="Proxima Nova"/>
              </a:rPr>
              <a:t>(Click for second commands in function)</a:t>
            </a:r>
            <a:r>
              <a:rPr lang="en" sz="1200">
                <a:solidFill>
                  <a:srgbClr val="434343"/>
                </a:solidFill>
                <a:highlight>
                  <a:schemeClr val="lt1"/>
                </a:highlight>
                <a:latin typeface="Proxima Nova"/>
                <a:ea typeface="Proxima Nova"/>
                <a:cs typeface="Proxima Nova"/>
                <a:sym typeface="Proxima Nova"/>
              </a:rPr>
              <a:t> have Tracy turn right(90) so she’s facing right and then move her backward(400) to get to the left side of the canvas.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2d0a1b154_0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2d0a1b15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I’ve now solved each part of my code so all I need to do is put the pieces together! I want Tracy to draw a row of circles and then move to the next row 10 times. Let’s put this in our code editor and see if it works!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2d0a1b154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2d0a1b15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use Top Down Design to break large problems into smaller pieces so they’re easier to solve. Use Top Down Design to solve the next Tracy challenges!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2d0a1b15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2d0a1b1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We’ve learned how to use functions and for loops to make our code easier to read and follow but sometimes we’re being asked to solve problems that are so large, we don’t know where to start.</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2d0a1b15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2d0a1b1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Some of the challenges we are given may require us to do a multitude of things and it can make it difficult to decide where to start. That’s when Top Down Design is going to be really useful.</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2d0a1b15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2d0a1b15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So what is Top Down Design? Well let’s say we’re given a really large problem, something like hosting Thanksgiving dinner. This is too big a challenge to tackle all at once, so we can break it up into its different parts.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2d0a1b15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2d0a1b15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can think of some smaller problems that compose the larger one. Some things we’d need to tackle to get Thanksgiving dinner in order would be the guests, food, and logistics.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2d0a1b154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2d0a1b15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can then break each smaller problem down even further until we find some manageable tasks, such as who to invite to Thanksgiving, what we need to buy, and what time to tell the guests to arrive.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Once we get to some tasks we can tackle, we can start solving the smaller pieces of the puzzle that will add together to solve the larger one we were given. Let’s see how Top Down Design can help us solve a complicated coding problem.</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2d0a1b154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2d0a1b15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example, we are asked to write a program that will fill our canvas with 10 rows and 10 columns of light blue circles. This may seem like an overwhelming challenge but we can use Top Down Design to break it into smaller, more manageable parts.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2d0a1b154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2d0a1b15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first thing we want to do is break this big problem up into smaller pieces. Our big problem is to draw 10 rows of 10 circles. A smaller problem that will help us solve the larger one </a:t>
            </a:r>
            <a:r>
              <a:rPr b="1" lang="en" sz="1200">
                <a:solidFill>
                  <a:srgbClr val="434343"/>
                </a:solidFill>
                <a:highlight>
                  <a:schemeClr val="lt1"/>
                </a:highlight>
                <a:latin typeface="Proxima Nova"/>
                <a:ea typeface="Proxima Nova"/>
                <a:cs typeface="Proxima Nova"/>
                <a:sym typeface="Proxima Nova"/>
              </a:rPr>
              <a:t>(click for text) </a:t>
            </a:r>
            <a:r>
              <a:rPr lang="en" sz="1200">
                <a:solidFill>
                  <a:srgbClr val="434343"/>
                </a:solidFill>
                <a:highlight>
                  <a:schemeClr val="lt1"/>
                </a:highlight>
                <a:latin typeface="Proxima Nova"/>
                <a:ea typeface="Proxima Nova"/>
                <a:cs typeface="Proxima Nova"/>
                <a:sym typeface="Proxima Nova"/>
              </a:rPr>
              <a:t>is to draw one row of 10 circles. And an even smaller problem encased in that problem </a:t>
            </a:r>
            <a:r>
              <a:rPr b="1" lang="en" sz="1200">
                <a:solidFill>
                  <a:srgbClr val="434343"/>
                </a:solidFill>
                <a:highlight>
                  <a:schemeClr val="lt1"/>
                </a:highlight>
                <a:latin typeface="Proxima Nova"/>
                <a:ea typeface="Proxima Nova"/>
                <a:cs typeface="Proxima Nova"/>
                <a:sym typeface="Proxima Nova"/>
              </a:rPr>
              <a:t>(click for text) </a:t>
            </a:r>
            <a:r>
              <a:rPr lang="en" sz="1200">
                <a:solidFill>
                  <a:srgbClr val="434343"/>
                </a:solidFill>
                <a:highlight>
                  <a:schemeClr val="lt1"/>
                </a:highlight>
                <a:latin typeface="Proxima Nova"/>
                <a:ea typeface="Proxima Nova"/>
                <a:cs typeface="Proxima Nova"/>
                <a:sym typeface="Proxima Nova"/>
              </a:rPr>
              <a:t>is to draw 1 circle. With this in mind, let’s write some pseudocode to help us plan our program.</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2d0a1b154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2d0a1b15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first thing we want to do is have Tracy move to the starting position in the bottom left hand corner of the screen.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8.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Top Down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34" name="Google Shape;234;p42"/>
          <p:cNvSpPr txBox="1"/>
          <p:nvPr/>
        </p:nvSpPr>
        <p:spPr>
          <a:xfrm>
            <a:off x="72200" y="1256550"/>
            <a:ext cx="49767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Tracy to starting position</a:t>
            </a:r>
            <a:endParaRPr b="1" sz="2000">
              <a:latin typeface="Courier New"/>
              <a:ea typeface="Courier New"/>
              <a:cs typeface="Courier New"/>
              <a:sym typeface="Courier New"/>
            </a:endParaRPr>
          </a:p>
        </p:txBody>
      </p:sp>
      <p:sp>
        <p:nvSpPr>
          <p:cNvPr id="235" name="Google Shape;235;p42"/>
          <p:cNvSpPr txBox="1"/>
          <p:nvPr/>
        </p:nvSpPr>
        <p:spPr>
          <a:xfrm>
            <a:off x="1215200" y="30853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Draw one circle</a:t>
            </a:r>
            <a:endParaRPr b="1" sz="2000">
              <a:latin typeface="Courier New"/>
              <a:ea typeface="Courier New"/>
              <a:cs typeface="Courier New"/>
              <a:sym typeface="Courier New"/>
            </a:endParaRPr>
          </a:p>
        </p:txBody>
      </p:sp>
      <p:pic>
        <p:nvPicPr>
          <p:cNvPr id="236" name="Google Shape;236;p42"/>
          <p:cNvPicPr preferRelativeResize="0"/>
          <p:nvPr/>
        </p:nvPicPr>
        <p:blipFill>
          <a:blip r:embed="rId3">
            <a:alphaModFix/>
          </a:blip>
          <a:stretch>
            <a:fillRect/>
          </a:stretch>
        </p:blipFill>
        <p:spPr>
          <a:xfrm>
            <a:off x="5192950" y="1256550"/>
            <a:ext cx="3790300" cy="38076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42" name="Google Shape;242;p43"/>
          <p:cNvSpPr txBox="1"/>
          <p:nvPr/>
        </p:nvSpPr>
        <p:spPr>
          <a:xfrm>
            <a:off x="72200" y="1256550"/>
            <a:ext cx="49767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Tracy to starting position</a:t>
            </a:r>
            <a:endParaRPr b="1" sz="2000">
              <a:latin typeface="Courier New"/>
              <a:ea typeface="Courier New"/>
              <a:cs typeface="Courier New"/>
              <a:sym typeface="Courier New"/>
            </a:endParaRPr>
          </a:p>
        </p:txBody>
      </p:sp>
      <p:sp>
        <p:nvSpPr>
          <p:cNvPr id="243" name="Google Shape;243;p43"/>
          <p:cNvSpPr txBox="1"/>
          <p:nvPr/>
        </p:nvSpPr>
        <p:spPr>
          <a:xfrm>
            <a:off x="1215200" y="30853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Draw one circle</a:t>
            </a:r>
            <a:endParaRPr b="1" sz="2000">
              <a:latin typeface="Courier New"/>
              <a:ea typeface="Courier New"/>
              <a:cs typeface="Courier New"/>
              <a:sym typeface="Courier New"/>
            </a:endParaRPr>
          </a:p>
        </p:txBody>
      </p:sp>
      <p:sp>
        <p:nvSpPr>
          <p:cNvPr id="244" name="Google Shape;244;p43"/>
          <p:cNvSpPr txBox="1"/>
          <p:nvPr/>
        </p:nvSpPr>
        <p:spPr>
          <a:xfrm>
            <a:off x="758000" y="26281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Repeat 10 times:</a:t>
            </a:r>
            <a:endParaRPr b="1" sz="2000">
              <a:latin typeface="Courier New"/>
              <a:ea typeface="Courier New"/>
              <a:cs typeface="Courier New"/>
              <a:sym typeface="Courier New"/>
            </a:endParaRPr>
          </a:p>
        </p:txBody>
      </p:sp>
      <p:sp>
        <p:nvSpPr>
          <p:cNvPr id="245" name="Google Shape;245;p43"/>
          <p:cNvSpPr txBox="1"/>
          <p:nvPr/>
        </p:nvSpPr>
        <p:spPr>
          <a:xfrm>
            <a:off x="1215200" y="35425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forward</a:t>
            </a:r>
            <a:endParaRPr b="1" sz="2000">
              <a:latin typeface="Courier New"/>
              <a:ea typeface="Courier New"/>
              <a:cs typeface="Courier New"/>
              <a:sym typeface="Courier New"/>
            </a:endParaRPr>
          </a:p>
        </p:txBody>
      </p:sp>
      <p:sp>
        <p:nvSpPr>
          <p:cNvPr id="246" name="Google Shape;246;p43"/>
          <p:cNvSpPr txBox="1"/>
          <p:nvPr/>
        </p:nvSpPr>
        <p:spPr>
          <a:xfrm>
            <a:off x="377000" y="2170950"/>
            <a:ext cx="43443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Draw a row of circles:</a:t>
            </a:r>
            <a:endParaRPr b="1" sz="2000">
              <a:latin typeface="Courier New"/>
              <a:ea typeface="Courier New"/>
              <a:cs typeface="Courier New"/>
              <a:sym typeface="Courier New"/>
            </a:endParaRPr>
          </a:p>
        </p:txBody>
      </p:sp>
      <p:pic>
        <p:nvPicPr>
          <p:cNvPr id="247" name="Google Shape;247;p43"/>
          <p:cNvPicPr preferRelativeResize="0"/>
          <p:nvPr/>
        </p:nvPicPr>
        <p:blipFill>
          <a:blip r:embed="rId3">
            <a:alphaModFix/>
          </a:blip>
          <a:stretch>
            <a:fillRect/>
          </a:stretch>
        </p:blipFill>
        <p:spPr>
          <a:xfrm>
            <a:off x="5201300" y="1256550"/>
            <a:ext cx="3790300" cy="379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id="252" name="Google Shape;252;p44"/>
          <p:cNvPicPr preferRelativeResize="0"/>
          <p:nvPr/>
        </p:nvPicPr>
        <p:blipFill>
          <a:blip r:embed="rId3">
            <a:alphaModFix/>
          </a:blip>
          <a:stretch>
            <a:fillRect/>
          </a:stretch>
        </p:blipFill>
        <p:spPr>
          <a:xfrm>
            <a:off x="5210900" y="1357638"/>
            <a:ext cx="3735175" cy="3785874"/>
          </a:xfrm>
          <a:prstGeom prst="rect">
            <a:avLst/>
          </a:prstGeom>
          <a:noFill/>
          <a:ln>
            <a:noFill/>
          </a:ln>
        </p:spPr>
      </p:pic>
      <p:sp>
        <p:nvSpPr>
          <p:cNvPr id="253" name="Google Shape;253;p4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54" name="Google Shape;254;p44"/>
          <p:cNvSpPr txBox="1"/>
          <p:nvPr/>
        </p:nvSpPr>
        <p:spPr>
          <a:xfrm>
            <a:off x="377000" y="4064075"/>
            <a:ext cx="4277700" cy="93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to top of next row</a:t>
            </a:r>
            <a:endParaRPr b="1" sz="2000">
              <a:latin typeface="Courier New"/>
              <a:ea typeface="Courier New"/>
              <a:cs typeface="Courier New"/>
              <a:sym typeface="Courier New"/>
            </a:endParaRPr>
          </a:p>
        </p:txBody>
      </p:sp>
      <p:sp>
        <p:nvSpPr>
          <p:cNvPr id="255" name="Google Shape;255;p44"/>
          <p:cNvSpPr txBox="1"/>
          <p:nvPr/>
        </p:nvSpPr>
        <p:spPr>
          <a:xfrm>
            <a:off x="72200" y="1256550"/>
            <a:ext cx="49767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Tracy to starting position</a:t>
            </a:r>
            <a:endParaRPr b="1" sz="2000">
              <a:latin typeface="Courier New"/>
              <a:ea typeface="Courier New"/>
              <a:cs typeface="Courier New"/>
              <a:sym typeface="Courier New"/>
            </a:endParaRPr>
          </a:p>
        </p:txBody>
      </p:sp>
      <p:sp>
        <p:nvSpPr>
          <p:cNvPr id="256" name="Google Shape;256;p44"/>
          <p:cNvSpPr txBox="1"/>
          <p:nvPr/>
        </p:nvSpPr>
        <p:spPr>
          <a:xfrm>
            <a:off x="1215200" y="30853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Draw one circle</a:t>
            </a:r>
            <a:endParaRPr b="1" sz="2000">
              <a:latin typeface="Courier New"/>
              <a:ea typeface="Courier New"/>
              <a:cs typeface="Courier New"/>
              <a:sym typeface="Courier New"/>
            </a:endParaRPr>
          </a:p>
        </p:txBody>
      </p:sp>
      <p:sp>
        <p:nvSpPr>
          <p:cNvPr id="257" name="Google Shape;257;p44"/>
          <p:cNvSpPr txBox="1"/>
          <p:nvPr/>
        </p:nvSpPr>
        <p:spPr>
          <a:xfrm>
            <a:off x="758000" y="26281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Repeat 10 times:</a:t>
            </a:r>
            <a:endParaRPr b="1" sz="2000">
              <a:latin typeface="Courier New"/>
              <a:ea typeface="Courier New"/>
              <a:cs typeface="Courier New"/>
              <a:sym typeface="Courier New"/>
            </a:endParaRPr>
          </a:p>
        </p:txBody>
      </p:sp>
      <p:sp>
        <p:nvSpPr>
          <p:cNvPr id="258" name="Google Shape;258;p44"/>
          <p:cNvSpPr txBox="1"/>
          <p:nvPr/>
        </p:nvSpPr>
        <p:spPr>
          <a:xfrm>
            <a:off x="1215200" y="35425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forward</a:t>
            </a:r>
            <a:endParaRPr b="1" sz="2000">
              <a:latin typeface="Courier New"/>
              <a:ea typeface="Courier New"/>
              <a:cs typeface="Courier New"/>
              <a:sym typeface="Courier New"/>
            </a:endParaRPr>
          </a:p>
        </p:txBody>
      </p:sp>
      <p:sp>
        <p:nvSpPr>
          <p:cNvPr id="259" name="Google Shape;259;p44"/>
          <p:cNvSpPr txBox="1"/>
          <p:nvPr/>
        </p:nvSpPr>
        <p:spPr>
          <a:xfrm>
            <a:off x="377000" y="2170950"/>
            <a:ext cx="43443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Draw a row of circles:</a:t>
            </a:r>
            <a:endParaRPr b="1" sz="2000">
              <a:latin typeface="Courier New"/>
              <a:ea typeface="Courier New"/>
              <a:cs typeface="Courier New"/>
              <a:sym typeface="Courier New"/>
            </a:endParaRPr>
          </a:p>
        </p:txBody>
      </p:sp>
      <p:cxnSp>
        <p:nvCxnSpPr>
          <p:cNvPr id="260" name="Google Shape;260;p44"/>
          <p:cNvCxnSpPr/>
          <p:nvPr/>
        </p:nvCxnSpPr>
        <p:spPr>
          <a:xfrm rot="10800000">
            <a:off x="8936475" y="4511025"/>
            <a:ext cx="9600" cy="411600"/>
          </a:xfrm>
          <a:prstGeom prst="straightConnector1">
            <a:avLst/>
          </a:prstGeom>
          <a:noFill/>
          <a:ln cap="flat" cmpd="sng" w="38100">
            <a:solidFill>
              <a:srgbClr val="FF0000"/>
            </a:solidFill>
            <a:prstDash val="solid"/>
            <a:round/>
            <a:headEnd len="med" w="med" type="none"/>
            <a:tailEnd len="med" w="med" type="stealth"/>
          </a:ln>
        </p:spPr>
      </p:cxnSp>
      <p:cxnSp>
        <p:nvCxnSpPr>
          <p:cNvPr id="261" name="Google Shape;261;p44"/>
          <p:cNvCxnSpPr>
            <a:endCxn id="262" idx="0"/>
          </p:cNvCxnSpPr>
          <p:nvPr/>
        </p:nvCxnSpPr>
        <p:spPr>
          <a:xfrm flipH="1">
            <a:off x="5394250" y="4499625"/>
            <a:ext cx="3544500" cy="11400"/>
          </a:xfrm>
          <a:prstGeom prst="straightConnector1">
            <a:avLst/>
          </a:prstGeom>
          <a:noFill/>
          <a:ln cap="flat" cmpd="sng" w="38100">
            <a:solidFill>
              <a:srgbClr val="FF0000"/>
            </a:solidFill>
            <a:prstDash val="solid"/>
            <a:round/>
            <a:headEnd len="med" w="med"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68" name="Google Shape;268;p45"/>
          <p:cNvSpPr txBox="1"/>
          <p:nvPr/>
        </p:nvSpPr>
        <p:spPr>
          <a:xfrm>
            <a:off x="377000" y="2170950"/>
            <a:ext cx="43443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Draw a row of 10 circles:</a:t>
            </a:r>
            <a:endParaRPr b="1" sz="2000">
              <a:latin typeface="Courier New"/>
              <a:ea typeface="Courier New"/>
              <a:cs typeface="Courier New"/>
              <a:sym typeface="Courier New"/>
            </a:endParaRPr>
          </a:p>
        </p:txBody>
      </p:sp>
      <p:sp>
        <p:nvSpPr>
          <p:cNvPr id="269" name="Google Shape;269;p45"/>
          <p:cNvSpPr txBox="1"/>
          <p:nvPr/>
        </p:nvSpPr>
        <p:spPr>
          <a:xfrm>
            <a:off x="377000" y="4064075"/>
            <a:ext cx="4277700" cy="93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to top of next row</a:t>
            </a:r>
            <a:endParaRPr b="1" sz="2000">
              <a:latin typeface="Courier New"/>
              <a:ea typeface="Courier New"/>
              <a:cs typeface="Courier New"/>
              <a:sym typeface="Courier New"/>
            </a:endParaRPr>
          </a:p>
        </p:txBody>
      </p:sp>
      <p:sp>
        <p:nvSpPr>
          <p:cNvPr id="270" name="Google Shape;270;p45"/>
          <p:cNvSpPr txBox="1"/>
          <p:nvPr/>
        </p:nvSpPr>
        <p:spPr>
          <a:xfrm>
            <a:off x="72200" y="1256550"/>
            <a:ext cx="49767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Tracy to starting position</a:t>
            </a:r>
            <a:endParaRPr b="1" sz="2000">
              <a:latin typeface="Courier New"/>
              <a:ea typeface="Courier New"/>
              <a:cs typeface="Courier New"/>
              <a:sym typeface="Courier New"/>
            </a:endParaRPr>
          </a:p>
        </p:txBody>
      </p:sp>
      <p:sp>
        <p:nvSpPr>
          <p:cNvPr id="271" name="Google Shape;271;p45"/>
          <p:cNvSpPr txBox="1"/>
          <p:nvPr/>
        </p:nvSpPr>
        <p:spPr>
          <a:xfrm>
            <a:off x="1215200" y="30853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Draw one circle</a:t>
            </a:r>
            <a:endParaRPr b="1" sz="2000">
              <a:latin typeface="Courier New"/>
              <a:ea typeface="Courier New"/>
              <a:cs typeface="Courier New"/>
              <a:sym typeface="Courier New"/>
            </a:endParaRPr>
          </a:p>
        </p:txBody>
      </p:sp>
      <p:sp>
        <p:nvSpPr>
          <p:cNvPr id="272" name="Google Shape;272;p45"/>
          <p:cNvSpPr txBox="1"/>
          <p:nvPr/>
        </p:nvSpPr>
        <p:spPr>
          <a:xfrm>
            <a:off x="758000" y="26281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Repeat 10 times:</a:t>
            </a:r>
            <a:endParaRPr b="1" sz="2000">
              <a:latin typeface="Courier New"/>
              <a:ea typeface="Courier New"/>
              <a:cs typeface="Courier New"/>
              <a:sym typeface="Courier New"/>
            </a:endParaRPr>
          </a:p>
        </p:txBody>
      </p:sp>
      <p:sp>
        <p:nvSpPr>
          <p:cNvPr id="273" name="Google Shape;273;p45"/>
          <p:cNvSpPr txBox="1"/>
          <p:nvPr/>
        </p:nvSpPr>
        <p:spPr>
          <a:xfrm>
            <a:off x="1215200" y="35425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forward</a:t>
            </a:r>
            <a:endParaRPr b="1" sz="2000">
              <a:latin typeface="Courier New"/>
              <a:ea typeface="Courier New"/>
              <a:cs typeface="Courier New"/>
              <a:sym typeface="Courier New"/>
            </a:endParaRPr>
          </a:p>
        </p:txBody>
      </p:sp>
      <p:sp>
        <p:nvSpPr>
          <p:cNvPr id="274" name="Google Shape;274;p45"/>
          <p:cNvSpPr txBox="1"/>
          <p:nvPr/>
        </p:nvSpPr>
        <p:spPr>
          <a:xfrm>
            <a:off x="72200" y="17137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Repeat 10 times:</a:t>
            </a:r>
            <a:endParaRPr b="1" sz="2000">
              <a:latin typeface="Courier New"/>
              <a:ea typeface="Courier New"/>
              <a:cs typeface="Courier New"/>
              <a:sym typeface="Courier New"/>
            </a:endParaRPr>
          </a:p>
        </p:txBody>
      </p:sp>
      <p:pic>
        <p:nvPicPr>
          <p:cNvPr id="275" name="Google Shape;275;p45"/>
          <p:cNvPicPr preferRelativeResize="0"/>
          <p:nvPr/>
        </p:nvPicPr>
        <p:blipFill>
          <a:blip r:embed="rId3">
            <a:alphaModFix/>
          </a:blip>
          <a:stretch>
            <a:fillRect/>
          </a:stretch>
        </p:blipFill>
        <p:spPr>
          <a:xfrm>
            <a:off x="5131800" y="1256550"/>
            <a:ext cx="3790300" cy="38072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6"/>
          <p:cNvSpPr/>
          <p:nvPr/>
        </p:nvSpPr>
        <p:spPr>
          <a:xfrm>
            <a:off x="525625" y="2356775"/>
            <a:ext cx="3654900" cy="2583900"/>
          </a:xfrm>
          <a:prstGeom prst="rect">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82" name="Google Shape;282;p46"/>
          <p:cNvSpPr txBox="1"/>
          <p:nvPr/>
        </p:nvSpPr>
        <p:spPr>
          <a:xfrm>
            <a:off x="375025" y="1198375"/>
            <a:ext cx="3956100" cy="10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roxima Nova"/>
                <a:ea typeface="Proxima Nova"/>
                <a:cs typeface="Proxima Nova"/>
                <a:sym typeface="Proxima Nova"/>
              </a:rPr>
              <a:t>Smaller Problem:</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Draw One Circle</a:t>
            </a:r>
            <a:endParaRPr sz="3000">
              <a:latin typeface="Proxima Nova"/>
              <a:ea typeface="Proxima Nova"/>
              <a:cs typeface="Proxima Nova"/>
              <a:sym typeface="Proxima Nova"/>
            </a:endParaRPr>
          </a:p>
        </p:txBody>
      </p:sp>
      <p:pic>
        <p:nvPicPr>
          <p:cNvPr id="283" name="Google Shape;283;p46"/>
          <p:cNvPicPr preferRelativeResize="0"/>
          <p:nvPr/>
        </p:nvPicPr>
        <p:blipFill>
          <a:blip r:embed="rId3">
            <a:alphaModFix/>
          </a:blip>
          <a:stretch>
            <a:fillRect/>
          </a:stretch>
        </p:blipFill>
        <p:spPr>
          <a:xfrm>
            <a:off x="5164152" y="1293350"/>
            <a:ext cx="3654925" cy="3654925"/>
          </a:xfrm>
          <a:prstGeom prst="rect">
            <a:avLst/>
          </a:prstGeom>
          <a:noFill/>
          <a:ln>
            <a:noFill/>
          </a:ln>
        </p:spPr>
      </p:pic>
      <p:sp>
        <p:nvSpPr>
          <p:cNvPr id="284" name="Google Shape;284;p46"/>
          <p:cNvSpPr txBox="1"/>
          <p:nvPr/>
        </p:nvSpPr>
        <p:spPr>
          <a:xfrm>
            <a:off x="605600" y="2074425"/>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def draw_circle():</a:t>
            </a:r>
            <a:endParaRPr b="1" sz="2000">
              <a:latin typeface="Courier New"/>
              <a:ea typeface="Courier New"/>
              <a:cs typeface="Courier New"/>
              <a:sym typeface="Courier New"/>
            </a:endParaRPr>
          </a:p>
        </p:txBody>
      </p:sp>
      <p:sp>
        <p:nvSpPr>
          <p:cNvPr id="285" name="Google Shape;285;p46"/>
          <p:cNvSpPr txBox="1"/>
          <p:nvPr/>
        </p:nvSpPr>
        <p:spPr>
          <a:xfrm>
            <a:off x="1031350" y="2483400"/>
            <a:ext cx="4540800" cy="258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pendown()</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begin_fill()</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color(“light blue”)</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circle(20)</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end_fill()</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penup()</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forward(40)</a:t>
            </a:r>
            <a:endParaRPr b="1" sz="2000">
              <a:solidFill>
                <a:schemeClr val="dk1"/>
              </a:solidFill>
              <a:latin typeface="Courier New"/>
              <a:ea typeface="Courier New"/>
              <a:cs typeface="Courier New"/>
              <a:sym typeface="Courier New"/>
            </a:endParaRPr>
          </a:p>
        </p:txBody>
      </p:sp>
      <p:sp>
        <p:nvSpPr>
          <p:cNvPr id="286" name="Google Shape;286;p46"/>
          <p:cNvSpPr/>
          <p:nvPr/>
        </p:nvSpPr>
        <p:spPr>
          <a:xfrm>
            <a:off x="5201200"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7"/>
          <p:cNvSpPr/>
          <p:nvPr/>
        </p:nvSpPr>
        <p:spPr>
          <a:xfrm>
            <a:off x="1062800" y="2635800"/>
            <a:ext cx="3117600" cy="278400"/>
          </a:xfrm>
          <a:prstGeom prst="rect">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93" name="Google Shape;293;p47"/>
          <p:cNvSpPr txBox="1"/>
          <p:nvPr/>
        </p:nvSpPr>
        <p:spPr>
          <a:xfrm>
            <a:off x="445525" y="1185488"/>
            <a:ext cx="4352400" cy="10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roxima Nova"/>
                <a:ea typeface="Proxima Nova"/>
                <a:cs typeface="Proxima Nova"/>
                <a:sym typeface="Proxima Nova"/>
              </a:rPr>
              <a:t>Smaller Problem:</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Draw Row of Ten Circles</a:t>
            </a:r>
            <a:endParaRPr sz="3000">
              <a:latin typeface="Proxima Nova"/>
              <a:ea typeface="Proxima Nova"/>
              <a:cs typeface="Proxima Nova"/>
              <a:sym typeface="Proxima Nova"/>
            </a:endParaRPr>
          </a:p>
        </p:txBody>
      </p:sp>
      <p:pic>
        <p:nvPicPr>
          <p:cNvPr id="294" name="Google Shape;294;p47"/>
          <p:cNvPicPr preferRelativeResize="0"/>
          <p:nvPr/>
        </p:nvPicPr>
        <p:blipFill>
          <a:blip r:embed="rId3">
            <a:alphaModFix/>
          </a:blip>
          <a:stretch>
            <a:fillRect/>
          </a:stretch>
        </p:blipFill>
        <p:spPr>
          <a:xfrm>
            <a:off x="5164152" y="1293350"/>
            <a:ext cx="3654925" cy="3654925"/>
          </a:xfrm>
          <a:prstGeom prst="rect">
            <a:avLst/>
          </a:prstGeom>
          <a:noFill/>
          <a:ln>
            <a:noFill/>
          </a:ln>
        </p:spPr>
      </p:pic>
      <p:sp>
        <p:nvSpPr>
          <p:cNvPr id="295" name="Google Shape;295;p47"/>
          <p:cNvSpPr/>
          <p:nvPr/>
        </p:nvSpPr>
        <p:spPr>
          <a:xfrm>
            <a:off x="5563525"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7"/>
          <p:cNvSpPr/>
          <p:nvPr/>
        </p:nvSpPr>
        <p:spPr>
          <a:xfrm>
            <a:off x="6998238"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7"/>
          <p:cNvSpPr/>
          <p:nvPr/>
        </p:nvSpPr>
        <p:spPr>
          <a:xfrm>
            <a:off x="6659775"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7"/>
          <p:cNvSpPr/>
          <p:nvPr/>
        </p:nvSpPr>
        <p:spPr>
          <a:xfrm>
            <a:off x="8072400"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7"/>
          <p:cNvSpPr/>
          <p:nvPr/>
        </p:nvSpPr>
        <p:spPr>
          <a:xfrm>
            <a:off x="6288463"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7"/>
          <p:cNvSpPr/>
          <p:nvPr/>
        </p:nvSpPr>
        <p:spPr>
          <a:xfrm>
            <a:off x="7715600"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7"/>
          <p:cNvSpPr/>
          <p:nvPr/>
        </p:nvSpPr>
        <p:spPr>
          <a:xfrm>
            <a:off x="5924088"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7"/>
          <p:cNvSpPr/>
          <p:nvPr/>
        </p:nvSpPr>
        <p:spPr>
          <a:xfrm>
            <a:off x="7360713"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7"/>
          <p:cNvSpPr txBox="1"/>
          <p:nvPr/>
        </p:nvSpPr>
        <p:spPr>
          <a:xfrm>
            <a:off x="529400" y="1922025"/>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def draw_circle_row():</a:t>
            </a:r>
            <a:endParaRPr b="1" sz="2000">
              <a:latin typeface="Courier New"/>
              <a:ea typeface="Courier New"/>
              <a:cs typeface="Courier New"/>
              <a:sym typeface="Courier New"/>
            </a:endParaRPr>
          </a:p>
        </p:txBody>
      </p:sp>
      <p:sp>
        <p:nvSpPr>
          <p:cNvPr id="304" name="Google Shape;304;p47"/>
          <p:cNvSpPr txBox="1"/>
          <p:nvPr/>
        </p:nvSpPr>
        <p:spPr>
          <a:xfrm>
            <a:off x="1640950" y="2635800"/>
            <a:ext cx="4540800" cy="258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pendown()</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begin_fill()</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color(“light blue”)</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circle(20)</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end_fill()</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penup()</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forward(40)</a:t>
            </a:r>
            <a:endParaRPr b="1" sz="2000">
              <a:solidFill>
                <a:schemeClr val="dk1"/>
              </a:solidFill>
              <a:latin typeface="Courier New"/>
              <a:ea typeface="Courier New"/>
              <a:cs typeface="Courier New"/>
              <a:sym typeface="Courier New"/>
            </a:endParaRPr>
          </a:p>
        </p:txBody>
      </p:sp>
      <p:sp>
        <p:nvSpPr>
          <p:cNvPr id="305" name="Google Shape;305;p47"/>
          <p:cNvSpPr/>
          <p:nvPr/>
        </p:nvSpPr>
        <p:spPr>
          <a:xfrm>
            <a:off x="5201200"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7"/>
          <p:cNvSpPr/>
          <p:nvPr/>
        </p:nvSpPr>
        <p:spPr>
          <a:xfrm>
            <a:off x="8432975"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7"/>
          <p:cNvSpPr txBox="1"/>
          <p:nvPr/>
        </p:nvSpPr>
        <p:spPr>
          <a:xfrm>
            <a:off x="1062800" y="22789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for i in range(10):</a:t>
            </a:r>
            <a:endParaRPr b="1" sz="2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8"/>
          <p:cNvSpPr/>
          <p:nvPr/>
        </p:nvSpPr>
        <p:spPr>
          <a:xfrm>
            <a:off x="885700" y="2635725"/>
            <a:ext cx="3209100" cy="1785000"/>
          </a:xfrm>
          <a:prstGeom prst="rect">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314" name="Google Shape;314;p48"/>
          <p:cNvSpPr txBox="1"/>
          <p:nvPr/>
        </p:nvSpPr>
        <p:spPr>
          <a:xfrm>
            <a:off x="180925" y="1185500"/>
            <a:ext cx="4803300" cy="10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roxima Nova"/>
                <a:ea typeface="Proxima Nova"/>
                <a:cs typeface="Proxima Nova"/>
                <a:sym typeface="Proxima Nova"/>
              </a:rPr>
              <a:t>Smaller Problem:</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Move Tracy up to Next Row</a:t>
            </a:r>
            <a:endParaRPr sz="3000">
              <a:latin typeface="Proxima Nova"/>
              <a:ea typeface="Proxima Nova"/>
              <a:cs typeface="Proxima Nova"/>
              <a:sym typeface="Proxima Nova"/>
            </a:endParaRPr>
          </a:p>
        </p:txBody>
      </p:sp>
      <p:pic>
        <p:nvPicPr>
          <p:cNvPr id="315" name="Google Shape;315;p48"/>
          <p:cNvPicPr preferRelativeResize="0"/>
          <p:nvPr/>
        </p:nvPicPr>
        <p:blipFill>
          <a:blip r:embed="rId3">
            <a:alphaModFix/>
          </a:blip>
          <a:stretch>
            <a:fillRect/>
          </a:stretch>
        </p:blipFill>
        <p:spPr>
          <a:xfrm>
            <a:off x="5164152" y="1293350"/>
            <a:ext cx="3654925" cy="3654925"/>
          </a:xfrm>
          <a:prstGeom prst="rect">
            <a:avLst/>
          </a:prstGeom>
          <a:noFill/>
          <a:ln>
            <a:noFill/>
          </a:ln>
        </p:spPr>
      </p:pic>
      <p:sp>
        <p:nvSpPr>
          <p:cNvPr id="316" name="Google Shape;316;p48"/>
          <p:cNvSpPr/>
          <p:nvPr/>
        </p:nvSpPr>
        <p:spPr>
          <a:xfrm>
            <a:off x="5563525"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8"/>
          <p:cNvSpPr/>
          <p:nvPr/>
        </p:nvSpPr>
        <p:spPr>
          <a:xfrm>
            <a:off x="6998238"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8"/>
          <p:cNvSpPr/>
          <p:nvPr/>
        </p:nvSpPr>
        <p:spPr>
          <a:xfrm>
            <a:off x="6659775"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8"/>
          <p:cNvSpPr/>
          <p:nvPr/>
        </p:nvSpPr>
        <p:spPr>
          <a:xfrm>
            <a:off x="8072400"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8"/>
          <p:cNvSpPr/>
          <p:nvPr/>
        </p:nvSpPr>
        <p:spPr>
          <a:xfrm>
            <a:off x="6288463"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8"/>
          <p:cNvSpPr/>
          <p:nvPr/>
        </p:nvSpPr>
        <p:spPr>
          <a:xfrm>
            <a:off x="7715600"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8"/>
          <p:cNvSpPr/>
          <p:nvPr/>
        </p:nvSpPr>
        <p:spPr>
          <a:xfrm>
            <a:off x="5924088"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8"/>
          <p:cNvSpPr/>
          <p:nvPr/>
        </p:nvSpPr>
        <p:spPr>
          <a:xfrm>
            <a:off x="7360713"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8"/>
          <p:cNvSpPr txBox="1"/>
          <p:nvPr/>
        </p:nvSpPr>
        <p:spPr>
          <a:xfrm>
            <a:off x="910400" y="2379225"/>
            <a:ext cx="3654900" cy="93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def move_up_a_row():</a:t>
            </a:r>
            <a:endParaRPr b="1" sz="2000">
              <a:latin typeface="Courier New"/>
              <a:ea typeface="Courier New"/>
              <a:cs typeface="Courier New"/>
              <a:sym typeface="Courier New"/>
            </a:endParaRPr>
          </a:p>
        </p:txBody>
      </p:sp>
      <p:sp>
        <p:nvSpPr>
          <p:cNvPr id="325" name="Google Shape;325;p48"/>
          <p:cNvSpPr txBox="1"/>
          <p:nvPr/>
        </p:nvSpPr>
        <p:spPr>
          <a:xfrm>
            <a:off x="1345300" y="2940600"/>
            <a:ext cx="2198400" cy="85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left(90)</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forward(40)</a:t>
            </a:r>
            <a:endParaRPr b="1" sz="2000">
              <a:solidFill>
                <a:schemeClr val="dk1"/>
              </a:solidFill>
              <a:latin typeface="Courier New"/>
              <a:ea typeface="Courier New"/>
              <a:cs typeface="Courier New"/>
              <a:sym typeface="Courier New"/>
            </a:endParaRPr>
          </a:p>
        </p:txBody>
      </p:sp>
      <p:sp>
        <p:nvSpPr>
          <p:cNvPr id="326" name="Google Shape;326;p48"/>
          <p:cNvSpPr/>
          <p:nvPr/>
        </p:nvSpPr>
        <p:spPr>
          <a:xfrm>
            <a:off x="5201200"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8"/>
          <p:cNvSpPr/>
          <p:nvPr/>
        </p:nvSpPr>
        <p:spPr>
          <a:xfrm>
            <a:off x="8432975"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8" name="Google Shape;328;p48"/>
          <p:cNvCxnSpPr/>
          <p:nvPr/>
        </p:nvCxnSpPr>
        <p:spPr>
          <a:xfrm rot="10800000">
            <a:off x="8936475" y="4511025"/>
            <a:ext cx="9600" cy="411600"/>
          </a:xfrm>
          <a:prstGeom prst="straightConnector1">
            <a:avLst/>
          </a:prstGeom>
          <a:noFill/>
          <a:ln cap="flat" cmpd="sng" w="38100">
            <a:solidFill>
              <a:srgbClr val="FF0000"/>
            </a:solidFill>
            <a:prstDash val="solid"/>
            <a:round/>
            <a:headEnd len="med" w="med" type="none"/>
            <a:tailEnd len="med" w="med" type="stealth"/>
          </a:ln>
        </p:spPr>
      </p:cxnSp>
      <p:cxnSp>
        <p:nvCxnSpPr>
          <p:cNvPr id="329" name="Google Shape;329;p48"/>
          <p:cNvCxnSpPr>
            <a:endCxn id="326" idx="0"/>
          </p:cNvCxnSpPr>
          <p:nvPr/>
        </p:nvCxnSpPr>
        <p:spPr>
          <a:xfrm flipH="1">
            <a:off x="5394250" y="4499625"/>
            <a:ext cx="3544500" cy="11400"/>
          </a:xfrm>
          <a:prstGeom prst="straightConnector1">
            <a:avLst/>
          </a:prstGeom>
          <a:noFill/>
          <a:ln cap="flat" cmpd="sng" w="38100">
            <a:solidFill>
              <a:srgbClr val="FF0000"/>
            </a:solidFill>
            <a:prstDash val="solid"/>
            <a:round/>
            <a:headEnd len="med" w="med" type="none"/>
            <a:tailEnd len="med" w="med" type="stealth"/>
          </a:ln>
        </p:spPr>
      </p:cxnSp>
      <p:sp>
        <p:nvSpPr>
          <p:cNvPr id="330" name="Google Shape;330;p48"/>
          <p:cNvSpPr txBox="1"/>
          <p:nvPr/>
        </p:nvSpPr>
        <p:spPr>
          <a:xfrm>
            <a:off x="1345300" y="3524350"/>
            <a:ext cx="2198400" cy="85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right(90)</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backward(400)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336" name="Google Shape;336;p49"/>
          <p:cNvSpPr txBox="1"/>
          <p:nvPr/>
        </p:nvSpPr>
        <p:spPr>
          <a:xfrm>
            <a:off x="302600" y="1514125"/>
            <a:ext cx="3956100" cy="1601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Now put all pieces together to solve the large problem!</a:t>
            </a:r>
            <a:endParaRPr sz="2400">
              <a:latin typeface="Proxima Nova"/>
              <a:ea typeface="Proxima Nova"/>
              <a:cs typeface="Proxima Nova"/>
              <a:sym typeface="Proxima Nova"/>
            </a:endParaRPr>
          </a:p>
        </p:txBody>
      </p:sp>
      <p:pic>
        <p:nvPicPr>
          <p:cNvPr id="337" name="Google Shape;337;p49"/>
          <p:cNvPicPr preferRelativeResize="0"/>
          <p:nvPr/>
        </p:nvPicPr>
        <p:blipFill>
          <a:blip r:embed="rId3">
            <a:alphaModFix/>
          </a:blip>
          <a:stretch>
            <a:fillRect/>
          </a:stretch>
        </p:blipFill>
        <p:spPr>
          <a:xfrm>
            <a:off x="4723650" y="1297538"/>
            <a:ext cx="3765625" cy="3765625"/>
          </a:xfrm>
          <a:prstGeom prst="rect">
            <a:avLst/>
          </a:prstGeom>
          <a:noFill/>
          <a:ln>
            <a:noFill/>
          </a:ln>
        </p:spPr>
      </p:pic>
      <p:sp>
        <p:nvSpPr>
          <p:cNvPr id="338" name="Google Shape;338;p49"/>
          <p:cNvSpPr txBox="1"/>
          <p:nvPr/>
        </p:nvSpPr>
        <p:spPr>
          <a:xfrm>
            <a:off x="224600" y="33901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def draw_circle_row():</a:t>
            </a:r>
            <a:endParaRPr b="1" sz="2000">
              <a:latin typeface="Courier New"/>
              <a:ea typeface="Courier New"/>
              <a:cs typeface="Courier New"/>
              <a:sym typeface="Courier New"/>
            </a:endParaRPr>
          </a:p>
        </p:txBody>
      </p:sp>
      <p:sp>
        <p:nvSpPr>
          <p:cNvPr id="339" name="Google Shape;339;p49"/>
          <p:cNvSpPr txBox="1"/>
          <p:nvPr/>
        </p:nvSpPr>
        <p:spPr>
          <a:xfrm>
            <a:off x="224600" y="3835475"/>
            <a:ext cx="3654900" cy="93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def move_up_a_row():</a:t>
            </a:r>
            <a:endParaRPr b="1" sz="2000">
              <a:latin typeface="Courier New"/>
              <a:ea typeface="Courier New"/>
              <a:cs typeface="Courier New"/>
              <a:sym typeface="Courier New"/>
            </a:endParaRPr>
          </a:p>
        </p:txBody>
      </p:sp>
      <p:sp>
        <p:nvSpPr>
          <p:cNvPr id="340" name="Google Shape;340;p49"/>
          <p:cNvSpPr txBox="1"/>
          <p:nvPr/>
        </p:nvSpPr>
        <p:spPr>
          <a:xfrm>
            <a:off x="3450175" y="3759275"/>
            <a:ext cx="1326000" cy="6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0000"/>
                </a:solidFill>
                <a:latin typeface="Proxima Nova"/>
                <a:ea typeface="Proxima Nova"/>
                <a:cs typeface="Proxima Nova"/>
                <a:sym typeface="Proxima Nova"/>
              </a:rPr>
              <a:t>x 10</a:t>
            </a:r>
            <a:endParaRPr sz="3000">
              <a:solidFill>
                <a:srgbClr val="FF0000"/>
              </a:solidFill>
              <a:latin typeface="Proxima Nova"/>
              <a:ea typeface="Proxima Nova"/>
              <a:cs typeface="Proxima Nova"/>
              <a:sym typeface="Proxima Nova"/>
            </a:endParaRPr>
          </a:p>
        </p:txBody>
      </p:sp>
      <p:sp>
        <p:nvSpPr>
          <p:cNvPr id="341" name="Google Shape;341;p49"/>
          <p:cNvSpPr txBox="1"/>
          <p:nvPr/>
        </p:nvSpPr>
        <p:spPr>
          <a:xfrm>
            <a:off x="224600" y="3009150"/>
            <a:ext cx="44754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Tracy to Start Position</a:t>
            </a:r>
            <a:endParaRPr b="1" sz="20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Topics Learned this Lesson</a:t>
            </a:r>
            <a:endParaRPr sz="4000"/>
          </a:p>
        </p:txBody>
      </p:sp>
      <p:graphicFrame>
        <p:nvGraphicFramePr>
          <p:cNvPr id="347" name="Google Shape;347;p50"/>
          <p:cNvGraphicFramePr/>
          <p:nvPr/>
        </p:nvGraphicFramePr>
        <p:xfrm>
          <a:off x="119525" y="2116438"/>
          <a:ext cx="3000000" cy="3000000"/>
        </p:xfrm>
        <a:graphic>
          <a:graphicData uri="http://schemas.openxmlformats.org/drawingml/2006/table">
            <a:tbl>
              <a:tblPr>
                <a:noFill/>
                <a:tableStyleId>{466B81D4-7549-47A3-899C-2CA441E835BD}</a:tableStyleId>
              </a:tblPr>
              <a:tblGrid>
                <a:gridCol w="2638750"/>
                <a:gridCol w="6266200"/>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Topic</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lang="en" sz="2400">
                          <a:latin typeface="Proxima Nova"/>
                          <a:ea typeface="Proxima Nova"/>
                          <a:cs typeface="Proxima Nova"/>
                          <a:sym typeface="Proxima Nova"/>
                        </a:rPr>
                        <a:t>Top Down Design</a:t>
                      </a:r>
                      <a:endParaRPr sz="24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Breaks a large problem into smaller, more manageable parts to make it easier to find a solution</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Writing Better Programs</a:t>
            </a:r>
            <a:endParaRPr sz="4000"/>
          </a:p>
        </p:txBody>
      </p:sp>
      <p:sp>
        <p:nvSpPr>
          <p:cNvPr id="157" name="Google Shape;157;p34"/>
          <p:cNvSpPr txBox="1"/>
          <p:nvPr/>
        </p:nvSpPr>
        <p:spPr>
          <a:xfrm>
            <a:off x="627150" y="1142050"/>
            <a:ext cx="7889700" cy="3556200"/>
          </a:xfrm>
          <a:prstGeom prst="rect">
            <a:avLst/>
          </a:prstGeom>
          <a:noFill/>
          <a:ln>
            <a:noFill/>
          </a:ln>
        </p:spPr>
        <p:txBody>
          <a:bodyPr anchorCtr="0" anchor="t" bIns="91425" lIns="91425" spcFirstLastPara="1" rIns="91425" wrap="square" tIns="91425">
            <a:noAutofit/>
          </a:bodyPr>
          <a:lstStyle/>
          <a:p>
            <a:pPr indent="457200" lvl="0" marL="0" rtl="0" algn="l">
              <a:spcBef>
                <a:spcPts val="600"/>
              </a:spcBef>
              <a:spcAft>
                <a:spcPts val="0"/>
              </a:spcAft>
              <a:buNone/>
            </a:pPr>
            <a:r>
              <a:rPr lang="en" sz="3000">
                <a:solidFill>
                  <a:srgbClr val="434343"/>
                </a:solidFill>
                <a:latin typeface="Proxima Nova"/>
                <a:ea typeface="Proxima Nova"/>
                <a:cs typeface="Proxima Nova"/>
                <a:sym typeface="Proxima Nova"/>
              </a:rPr>
              <a:t>We’ve learned how to use </a:t>
            </a:r>
            <a:r>
              <a:rPr b="1" lang="en" sz="3000">
                <a:solidFill>
                  <a:srgbClr val="434343"/>
                </a:solidFill>
                <a:latin typeface="Proxima Nova"/>
                <a:ea typeface="Proxima Nova"/>
                <a:cs typeface="Proxima Nova"/>
                <a:sym typeface="Proxima Nova"/>
              </a:rPr>
              <a:t>functions</a:t>
            </a:r>
            <a:r>
              <a:rPr lang="en" sz="3000">
                <a:solidFill>
                  <a:srgbClr val="434343"/>
                </a:solidFill>
                <a:latin typeface="Proxima Nova"/>
                <a:ea typeface="Proxima Nova"/>
                <a:cs typeface="Proxima Nova"/>
                <a:sym typeface="Proxima Nova"/>
              </a:rPr>
              <a:t> and </a:t>
            </a:r>
            <a:r>
              <a:rPr b="1" lang="en" sz="3000">
                <a:solidFill>
                  <a:srgbClr val="434343"/>
                </a:solidFill>
                <a:latin typeface="Proxima Nova"/>
                <a:ea typeface="Proxima Nova"/>
                <a:cs typeface="Proxima Nova"/>
                <a:sym typeface="Proxima Nova"/>
              </a:rPr>
              <a:t>for</a:t>
            </a:r>
            <a:r>
              <a:rPr lang="en" sz="3000">
                <a:solidFill>
                  <a:srgbClr val="434343"/>
                </a:solidFill>
                <a:latin typeface="Proxima Nova"/>
                <a:ea typeface="Proxima Nova"/>
                <a:cs typeface="Proxima Nova"/>
                <a:sym typeface="Proxima Nova"/>
              </a:rPr>
              <a:t> </a:t>
            </a:r>
            <a:r>
              <a:rPr b="1" lang="en" sz="3000">
                <a:solidFill>
                  <a:srgbClr val="434343"/>
                </a:solidFill>
                <a:latin typeface="Proxima Nova"/>
                <a:ea typeface="Proxima Nova"/>
                <a:cs typeface="Proxima Nova"/>
                <a:sym typeface="Proxima Nova"/>
              </a:rPr>
              <a:t>loops</a:t>
            </a:r>
            <a:r>
              <a:rPr lang="en" sz="3000">
                <a:solidFill>
                  <a:srgbClr val="434343"/>
                </a:solidFill>
                <a:latin typeface="Proxima Nova"/>
                <a:ea typeface="Proxima Nova"/>
                <a:cs typeface="Proxima Nova"/>
                <a:sym typeface="Proxima Nova"/>
              </a:rPr>
              <a:t> in our code to:</a:t>
            </a:r>
            <a:endParaRPr sz="3000">
              <a:solidFill>
                <a:srgbClr val="434343"/>
              </a:solidFill>
              <a:latin typeface="Proxima Nova"/>
              <a:ea typeface="Proxima Nova"/>
              <a:cs typeface="Proxima Nova"/>
              <a:sym typeface="Proxima Nova"/>
            </a:endParaRPr>
          </a:p>
          <a:p>
            <a:pPr indent="0" lvl="0" marL="0" rtl="0" algn="l">
              <a:spcBef>
                <a:spcPts val="600"/>
              </a:spcBef>
              <a:spcAft>
                <a:spcPts val="0"/>
              </a:spcAft>
              <a:buNone/>
            </a:pPr>
            <a:r>
              <a:t/>
            </a:r>
            <a:endParaRPr sz="1100">
              <a:solidFill>
                <a:srgbClr val="434343"/>
              </a:solidFill>
              <a:latin typeface="Proxima Nova"/>
              <a:ea typeface="Proxima Nova"/>
              <a:cs typeface="Proxima Nova"/>
              <a:sym typeface="Proxima Nova"/>
            </a:endParaRPr>
          </a:p>
          <a:p>
            <a:pPr indent="-381000" lvl="0" marL="457200" rtl="0" algn="l">
              <a:spcBef>
                <a:spcPts val="60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Break our programs into smaller parts</a:t>
            </a:r>
            <a:endParaRPr sz="2400">
              <a:solidFill>
                <a:srgbClr val="434343"/>
              </a:solidFill>
              <a:latin typeface="Proxima Nova"/>
              <a:ea typeface="Proxima Nova"/>
              <a:cs typeface="Proxima Nova"/>
              <a:sym typeface="Proxima Nova"/>
            </a:endParaRPr>
          </a:p>
          <a:p>
            <a:pPr indent="-381000" lvl="0" marL="457200" rtl="0" algn="l">
              <a:spcBef>
                <a:spcPts val="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Avoid repeating code</a:t>
            </a:r>
            <a:endParaRPr sz="2400">
              <a:solidFill>
                <a:srgbClr val="434343"/>
              </a:solidFill>
              <a:latin typeface="Proxima Nova"/>
              <a:ea typeface="Proxima Nova"/>
              <a:cs typeface="Proxima Nova"/>
              <a:sym typeface="Proxima Nova"/>
            </a:endParaRPr>
          </a:p>
          <a:p>
            <a:pPr indent="-381000" lvl="0" marL="457200" rtl="0" algn="l">
              <a:spcBef>
                <a:spcPts val="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Make our code more readable</a:t>
            </a:r>
            <a:endParaRPr sz="2400">
              <a:solidFill>
                <a:srgbClr val="434343"/>
              </a:solidFill>
              <a:latin typeface="Proxima Nova"/>
              <a:ea typeface="Proxima Nova"/>
              <a:cs typeface="Proxima Nova"/>
              <a:sym typeface="Proxima Nova"/>
            </a:endParaRPr>
          </a:p>
          <a:p>
            <a:pPr indent="0" lvl="0" marL="0" rtl="0" algn="l">
              <a:spcBef>
                <a:spcPts val="600"/>
              </a:spcBef>
              <a:spcAft>
                <a:spcPts val="0"/>
              </a:spcAft>
              <a:buNone/>
            </a:pPr>
            <a:r>
              <a:t/>
            </a:r>
            <a:endParaRPr sz="1100">
              <a:solidFill>
                <a:srgbClr val="434343"/>
              </a:solidFill>
              <a:latin typeface="Proxima Nova"/>
              <a:ea typeface="Proxima Nova"/>
              <a:cs typeface="Proxima Nova"/>
              <a:sym typeface="Proxima Nova"/>
            </a:endParaRPr>
          </a:p>
          <a:p>
            <a:pPr indent="457200" lvl="0" marL="0" rtl="0" algn="l">
              <a:spcBef>
                <a:spcPts val="600"/>
              </a:spcBef>
              <a:spcAft>
                <a:spcPts val="0"/>
              </a:spcAft>
              <a:buNone/>
            </a:pPr>
            <a:r>
              <a:rPr lang="en" sz="3000">
                <a:solidFill>
                  <a:srgbClr val="434343"/>
                </a:solidFill>
                <a:latin typeface="Proxima Nova"/>
                <a:ea typeface="Proxima Nova"/>
                <a:cs typeface="Proxima Nova"/>
                <a:sym typeface="Proxima Nova"/>
              </a:rPr>
              <a:t>But sometimes the problems we’re being asked to solve are still very large.</a:t>
            </a:r>
            <a:endParaRPr sz="3000">
              <a:solidFill>
                <a:srgbClr val="434343"/>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About BIG Problems?</a:t>
            </a:r>
            <a:endParaRPr sz="4000"/>
          </a:p>
        </p:txBody>
      </p:sp>
      <p:sp>
        <p:nvSpPr>
          <p:cNvPr id="163" name="Google Shape;163;p35"/>
          <p:cNvSpPr txBox="1"/>
          <p:nvPr/>
        </p:nvSpPr>
        <p:spPr>
          <a:xfrm>
            <a:off x="283800" y="1222450"/>
            <a:ext cx="8576400" cy="3647700"/>
          </a:xfrm>
          <a:prstGeom prst="rect">
            <a:avLst/>
          </a:prstGeom>
          <a:noFill/>
          <a:ln>
            <a:noFill/>
          </a:ln>
        </p:spPr>
        <p:txBody>
          <a:bodyPr anchorCtr="0" anchor="t" bIns="91425" lIns="91425" spcFirstLastPara="1" rIns="91425" wrap="square" tIns="91425">
            <a:noAutofit/>
          </a:bodyPr>
          <a:lstStyle/>
          <a:p>
            <a:pPr indent="457200" lvl="0" marL="0" rtl="0" algn="l">
              <a:spcBef>
                <a:spcPts val="600"/>
              </a:spcBef>
              <a:spcAft>
                <a:spcPts val="0"/>
              </a:spcAft>
              <a:buNone/>
            </a:pPr>
            <a:r>
              <a:rPr lang="en" sz="3000">
                <a:solidFill>
                  <a:srgbClr val="434343"/>
                </a:solidFill>
                <a:latin typeface="Proxima Nova"/>
                <a:ea typeface="Proxima Nova"/>
                <a:cs typeface="Proxima Nova"/>
                <a:sym typeface="Proxima Nova"/>
              </a:rPr>
              <a:t>As we start solving more and more complex problems, our code is going to get even more complicated.</a:t>
            </a:r>
            <a:endParaRPr sz="3000">
              <a:solidFill>
                <a:srgbClr val="434343"/>
              </a:solidFill>
              <a:latin typeface="Proxima Nova"/>
              <a:ea typeface="Proxima Nova"/>
              <a:cs typeface="Proxima Nova"/>
              <a:sym typeface="Proxima Nova"/>
            </a:endParaRPr>
          </a:p>
          <a:p>
            <a:pPr indent="0" lvl="0" marL="0" rtl="0" algn="l">
              <a:spcBef>
                <a:spcPts val="600"/>
              </a:spcBef>
              <a:spcAft>
                <a:spcPts val="0"/>
              </a:spcAft>
              <a:buNone/>
            </a:pPr>
            <a:r>
              <a:t/>
            </a:r>
            <a:endParaRPr sz="3000">
              <a:solidFill>
                <a:srgbClr val="434343"/>
              </a:solidFill>
              <a:latin typeface="Proxima Nova"/>
              <a:ea typeface="Proxima Nova"/>
              <a:cs typeface="Proxima Nova"/>
              <a:sym typeface="Proxima Nova"/>
            </a:endParaRPr>
          </a:p>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This is when why we need to use</a:t>
            </a:r>
            <a:endParaRPr sz="3000">
              <a:solidFill>
                <a:srgbClr val="434343"/>
              </a:solidFill>
              <a:latin typeface="Proxima Nova"/>
              <a:ea typeface="Proxima Nova"/>
              <a:cs typeface="Proxima Nova"/>
              <a:sym typeface="Proxima Nova"/>
            </a:endParaRPr>
          </a:p>
          <a:p>
            <a:pPr indent="0" lvl="0" marL="0" rtl="0" algn="ctr">
              <a:spcBef>
                <a:spcPts val="600"/>
              </a:spcBef>
              <a:spcAft>
                <a:spcPts val="0"/>
              </a:spcAft>
              <a:buNone/>
            </a:pPr>
            <a:r>
              <a:rPr b="1" lang="en" sz="3000">
                <a:solidFill>
                  <a:srgbClr val="434343"/>
                </a:solidFill>
                <a:latin typeface="Proxima Nova"/>
                <a:ea typeface="Proxima Nova"/>
                <a:cs typeface="Proxima Nova"/>
                <a:sym typeface="Proxima Nova"/>
              </a:rPr>
              <a:t>Top Down Design.</a:t>
            </a:r>
            <a:endParaRPr b="1" sz="3000">
              <a:solidFill>
                <a:srgbClr val="43434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Top Down Design?</a:t>
            </a:r>
            <a:endParaRPr sz="4000"/>
          </a:p>
        </p:txBody>
      </p:sp>
      <p:sp>
        <p:nvSpPr>
          <p:cNvPr id="169" name="Google Shape;169;p36"/>
          <p:cNvSpPr/>
          <p:nvPr/>
        </p:nvSpPr>
        <p:spPr>
          <a:xfrm>
            <a:off x="2433000" y="1358050"/>
            <a:ext cx="4278000" cy="12150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oxima Nova"/>
                <a:ea typeface="Proxima Nova"/>
                <a:cs typeface="Proxima Nova"/>
                <a:sym typeface="Proxima Nova"/>
              </a:rPr>
              <a:t>Large Problem</a:t>
            </a:r>
            <a:endParaRPr sz="3000">
              <a:latin typeface="Proxima Nova"/>
              <a:ea typeface="Proxima Nova"/>
              <a:cs typeface="Proxima Nova"/>
              <a:sym typeface="Proxima Nova"/>
            </a:endParaRPr>
          </a:p>
          <a:p>
            <a:pPr indent="0" lvl="0" marL="0" rtl="0" algn="ctr">
              <a:spcBef>
                <a:spcPts val="0"/>
              </a:spcBef>
              <a:spcAft>
                <a:spcPts val="0"/>
              </a:spcAft>
              <a:buNone/>
            </a:pPr>
            <a:r>
              <a:rPr i="1" lang="en" sz="2400">
                <a:latin typeface="Proxima Nova"/>
                <a:ea typeface="Proxima Nova"/>
                <a:cs typeface="Proxima Nova"/>
                <a:sym typeface="Proxima Nova"/>
              </a:rPr>
              <a:t>Host Thanksgiving Dinner</a:t>
            </a:r>
            <a:endParaRPr i="1" sz="24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Top Down Design?</a:t>
            </a:r>
            <a:endParaRPr sz="4000"/>
          </a:p>
        </p:txBody>
      </p:sp>
      <p:sp>
        <p:nvSpPr>
          <p:cNvPr id="175" name="Google Shape;175;p37"/>
          <p:cNvSpPr/>
          <p:nvPr/>
        </p:nvSpPr>
        <p:spPr>
          <a:xfrm>
            <a:off x="2433000" y="1358050"/>
            <a:ext cx="4278000" cy="12150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oxima Nova"/>
                <a:ea typeface="Proxima Nova"/>
                <a:cs typeface="Proxima Nova"/>
                <a:sym typeface="Proxima Nova"/>
              </a:rPr>
              <a:t>Large Problem</a:t>
            </a:r>
            <a:endParaRPr sz="3000">
              <a:latin typeface="Proxima Nova"/>
              <a:ea typeface="Proxima Nova"/>
              <a:cs typeface="Proxima Nova"/>
              <a:sym typeface="Proxima Nova"/>
            </a:endParaRPr>
          </a:p>
          <a:p>
            <a:pPr indent="0" lvl="0" marL="0" rtl="0" algn="ctr">
              <a:spcBef>
                <a:spcPts val="0"/>
              </a:spcBef>
              <a:spcAft>
                <a:spcPts val="0"/>
              </a:spcAft>
              <a:buNone/>
            </a:pPr>
            <a:r>
              <a:rPr i="1" lang="en" sz="2400">
                <a:solidFill>
                  <a:schemeClr val="dk1"/>
                </a:solidFill>
                <a:latin typeface="Proxima Nova"/>
                <a:ea typeface="Proxima Nova"/>
                <a:cs typeface="Proxima Nova"/>
                <a:sym typeface="Proxima Nova"/>
              </a:rPr>
              <a:t>Host Thanksgiving Dinner</a:t>
            </a:r>
            <a:endParaRPr sz="3000">
              <a:latin typeface="Proxima Nova"/>
              <a:ea typeface="Proxima Nova"/>
              <a:cs typeface="Proxima Nova"/>
              <a:sym typeface="Proxima Nova"/>
            </a:endParaRPr>
          </a:p>
        </p:txBody>
      </p:sp>
      <p:cxnSp>
        <p:nvCxnSpPr>
          <p:cNvPr id="176" name="Google Shape;176;p37"/>
          <p:cNvCxnSpPr>
            <a:endCxn id="177" idx="0"/>
          </p:cNvCxnSpPr>
          <p:nvPr/>
        </p:nvCxnSpPr>
        <p:spPr>
          <a:xfrm flipH="1">
            <a:off x="2457500" y="2606600"/>
            <a:ext cx="209400" cy="244500"/>
          </a:xfrm>
          <a:prstGeom prst="straightConnector1">
            <a:avLst/>
          </a:prstGeom>
          <a:noFill/>
          <a:ln cap="flat" cmpd="sng" w="38100">
            <a:solidFill>
              <a:srgbClr val="434343"/>
            </a:solidFill>
            <a:prstDash val="solid"/>
            <a:round/>
            <a:headEnd len="med" w="med" type="none"/>
            <a:tailEnd len="med" w="med" type="stealth"/>
          </a:ln>
        </p:spPr>
      </p:cxnSp>
      <p:cxnSp>
        <p:nvCxnSpPr>
          <p:cNvPr id="178" name="Google Shape;178;p37"/>
          <p:cNvCxnSpPr>
            <a:endCxn id="179" idx="0"/>
          </p:cNvCxnSpPr>
          <p:nvPr/>
        </p:nvCxnSpPr>
        <p:spPr>
          <a:xfrm>
            <a:off x="6471825" y="2589800"/>
            <a:ext cx="214800" cy="244800"/>
          </a:xfrm>
          <a:prstGeom prst="straightConnector1">
            <a:avLst/>
          </a:prstGeom>
          <a:noFill/>
          <a:ln cap="flat" cmpd="sng" w="38100">
            <a:solidFill>
              <a:srgbClr val="434343"/>
            </a:solidFill>
            <a:prstDash val="solid"/>
            <a:round/>
            <a:headEnd len="med" w="med" type="none"/>
            <a:tailEnd len="med" w="med" type="stealth"/>
          </a:ln>
        </p:spPr>
      </p:cxnSp>
      <p:cxnSp>
        <p:nvCxnSpPr>
          <p:cNvPr id="180" name="Google Shape;180;p37"/>
          <p:cNvCxnSpPr>
            <a:stCxn id="175" idx="2"/>
            <a:endCxn id="181" idx="0"/>
          </p:cNvCxnSpPr>
          <p:nvPr/>
        </p:nvCxnSpPr>
        <p:spPr>
          <a:xfrm>
            <a:off x="4572000" y="2573050"/>
            <a:ext cx="0" cy="282900"/>
          </a:xfrm>
          <a:prstGeom prst="straightConnector1">
            <a:avLst/>
          </a:prstGeom>
          <a:noFill/>
          <a:ln cap="flat" cmpd="sng" w="38100">
            <a:solidFill>
              <a:srgbClr val="434343"/>
            </a:solidFill>
            <a:prstDash val="solid"/>
            <a:round/>
            <a:headEnd len="med" w="med" type="none"/>
            <a:tailEnd len="med" w="med" type="stealth"/>
          </a:ln>
        </p:spPr>
      </p:cxnSp>
      <p:sp>
        <p:nvSpPr>
          <p:cNvPr id="177" name="Google Shape;177;p37"/>
          <p:cNvSpPr/>
          <p:nvPr/>
        </p:nvSpPr>
        <p:spPr>
          <a:xfrm>
            <a:off x="1498100" y="2851100"/>
            <a:ext cx="1918800" cy="8574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Guests</a:t>
            </a:r>
            <a:endParaRPr i="1" sz="1800">
              <a:latin typeface="Proxima Nova"/>
              <a:ea typeface="Proxima Nova"/>
              <a:cs typeface="Proxima Nova"/>
              <a:sym typeface="Proxima Nova"/>
            </a:endParaRPr>
          </a:p>
        </p:txBody>
      </p:sp>
      <p:sp>
        <p:nvSpPr>
          <p:cNvPr id="181" name="Google Shape;181;p37"/>
          <p:cNvSpPr/>
          <p:nvPr/>
        </p:nvSpPr>
        <p:spPr>
          <a:xfrm>
            <a:off x="3612663" y="2855925"/>
            <a:ext cx="1918800" cy="8574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Food</a:t>
            </a:r>
            <a:endParaRPr i="1" sz="1800">
              <a:latin typeface="Proxima Nova"/>
              <a:ea typeface="Proxima Nova"/>
              <a:cs typeface="Proxima Nova"/>
              <a:sym typeface="Proxima Nova"/>
            </a:endParaRPr>
          </a:p>
        </p:txBody>
      </p:sp>
      <p:sp>
        <p:nvSpPr>
          <p:cNvPr id="179" name="Google Shape;179;p37"/>
          <p:cNvSpPr/>
          <p:nvPr/>
        </p:nvSpPr>
        <p:spPr>
          <a:xfrm>
            <a:off x="5727225" y="2834600"/>
            <a:ext cx="1918800" cy="8574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Logistics</a:t>
            </a:r>
            <a:endParaRPr i="1" sz="18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Top Down Design?</a:t>
            </a:r>
            <a:endParaRPr sz="4000"/>
          </a:p>
        </p:txBody>
      </p:sp>
      <p:sp>
        <p:nvSpPr>
          <p:cNvPr id="187" name="Google Shape;187;p38"/>
          <p:cNvSpPr/>
          <p:nvPr/>
        </p:nvSpPr>
        <p:spPr>
          <a:xfrm>
            <a:off x="2433000" y="1358050"/>
            <a:ext cx="4278000" cy="12150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oxima Nova"/>
                <a:ea typeface="Proxima Nova"/>
                <a:cs typeface="Proxima Nova"/>
                <a:sym typeface="Proxima Nova"/>
              </a:rPr>
              <a:t>Large Problem</a:t>
            </a:r>
            <a:endParaRPr sz="3000">
              <a:latin typeface="Proxima Nova"/>
              <a:ea typeface="Proxima Nova"/>
              <a:cs typeface="Proxima Nova"/>
              <a:sym typeface="Proxima Nova"/>
            </a:endParaRPr>
          </a:p>
          <a:p>
            <a:pPr indent="0" lvl="0" marL="0" rtl="0" algn="ctr">
              <a:spcBef>
                <a:spcPts val="0"/>
              </a:spcBef>
              <a:spcAft>
                <a:spcPts val="0"/>
              </a:spcAft>
              <a:buNone/>
            </a:pPr>
            <a:r>
              <a:rPr i="1" lang="en" sz="2400">
                <a:solidFill>
                  <a:schemeClr val="dk1"/>
                </a:solidFill>
                <a:latin typeface="Proxima Nova"/>
                <a:ea typeface="Proxima Nova"/>
                <a:cs typeface="Proxima Nova"/>
                <a:sym typeface="Proxima Nova"/>
              </a:rPr>
              <a:t>Host Thanksgiving Dinner</a:t>
            </a:r>
            <a:endParaRPr sz="3000">
              <a:latin typeface="Proxima Nova"/>
              <a:ea typeface="Proxima Nova"/>
              <a:cs typeface="Proxima Nova"/>
              <a:sym typeface="Proxima Nova"/>
            </a:endParaRPr>
          </a:p>
        </p:txBody>
      </p:sp>
      <p:cxnSp>
        <p:nvCxnSpPr>
          <p:cNvPr id="188" name="Google Shape;188;p38"/>
          <p:cNvCxnSpPr>
            <a:endCxn id="189" idx="0"/>
          </p:cNvCxnSpPr>
          <p:nvPr/>
        </p:nvCxnSpPr>
        <p:spPr>
          <a:xfrm flipH="1">
            <a:off x="2457500" y="2606600"/>
            <a:ext cx="209400" cy="244500"/>
          </a:xfrm>
          <a:prstGeom prst="straightConnector1">
            <a:avLst/>
          </a:prstGeom>
          <a:noFill/>
          <a:ln cap="flat" cmpd="sng" w="38100">
            <a:solidFill>
              <a:srgbClr val="434343"/>
            </a:solidFill>
            <a:prstDash val="solid"/>
            <a:round/>
            <a:headEnd len="med" w="med" type="none"/>
            <a:tailEnd len="med" w="med" type="stealth"/>
          </a:ln>
        </p:spPr>
      </p:cxnSp>
      <p:cxnSp>
        <p:nvCxnSpPr>
          <p:cNvPr id="190" name="Google Shape;190;p38"/>
          <p:cNvCxnSpPr>
            <a:endCxn id="191" idx="0"/>
          </p:cNvCxnSpPr>
          <p:nvPr/>
        </p:nvCxnSpPr>
        <p:spPr>
          <a:xfrm>
            <a:off x="6471825" y="2589800"/>
            <a:ext cx="214800" cy="244800"/>
          </a:xfrm>
          <a:prstGeom prst="straightConnector1">
            <a:avLst/>
          </a:prstGeom>
          <a:noFill/>
          <a:ln cap="flat" cmpd="sng" w="38100">
            <a:solidFill>
              <a:srgbClr val="434343"/>
            </a:solidFill>
            <a:prstDash val="solid"/>
            <a:round/>
            <a:headEnd len="med" w="med" type="none"/>
            <a:tailEnd len="med" w="med" type="stealth"/>
          </a:ln>
        </p:spPr>
      </p:cxnSp>
      <p:cxnSp>
        <p:nvCxnSpPr>
          <p:cNvPr id="192" name="Google Shape;192;p38"/>
          <p:cNvCxnSpPr>
            <a:stCxn id="187" idx="2"/>
            <a:endCxn id="193" idx="0"/>
          </p:cNvCxnSpPr>
          <p:nvPr/>
        </p:nvCxnSpPr>
        <p:spPr>
          <a:xfrm>
            <a:off x="4572000" y="2573050"/>
            <a:ext cx="0" cy="282900"/>
          </a:xfrm>
          <a:prstGeom prst="straightConnector1">
            <a:avLst/>
          </a:prstGeom>
          <a:noFill/>
          <a:ln cap="flat" cmpd="sng" w="38100">
            <a:solidFill>
              <a:srgbClr val="434343"/>
            </a:solidFill>
            <a:prstDash val="solid"/>
            <a:round/>
            <a:headEnd len="med" w="med" type="none"/>
            <a:tailEnd len="med" w="med" type="stealth"/>
          </a:ln>
        </p:spPr>
      </p:cxnSp>
      <p:sp>
        <p:nvSpPr>
          <p:cNvPr id="189" name="Google Shape;189;p38"/>
          <p:cNvSpPr/>
          <p:nvPr/>
        </p:nvSpPr>
        <p:spPr>
          <a:xfrm>
            <a:off x="1498100" y="2851100"/>
            <a:ext cx="1918800" cy="8574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Guests</a:t>
            </a:r>
            <a:endParaRPr i="1" sz="1800">
              <a:latin typeface="Proxima Nova"/>
              <a:ea typeface="Proxima Nova"/>
              <a:cs typeface="Proxima Nova"/>
              <a:sym typeface="Proxima Nova"/>
            </a:endParaRPr>
          </a:p>
        </p:txBody>
      </p:sp>
      <p:sp>
        <p:nvSpPr>
          <p:cNvPr id="193" name="Google Shape;193;p38"/>
          <p:cNvSpPr/>
          <p:nvPr/>
        </p:nvSpPr>
        <p:spPr>
          <a:xfrm>
            <a:off x="3612663" y="2855925"/>
            <a:ext cx="1918800" cy="8574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Food</a:t>
            </a:r>
            <a:endParaRPr i="1" sz="1800">
              <a:latin typeface="Proxima Nova"/>
              <a:ea typeface="Proxima Nova"/>
              <a:cs typeface="Proxima Nova"/>
              <a:sym typeface="Proxima Nova"/>
            </a:endParaRPr>
          </a:p>
        </p:txBody>
      </p:sp>
      <p:sp>
        <p:nvSpPr>
          <p:cNvPr id="191" name="Google Shape;191;p38"/>
          <p:cNvSpPr/>
          <p:nvPr/>
        </p:nvSpPr>
        <p:spPr>
          <a:xfrm>
            <a:off x="5727225" y="2834600"/>
            <a:ext cx="1918800" cy="8574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Logistics</a:t>
            </a:r>
            <a:endParaRPr i="1" sz="1800">
              <a:latin typeface="Proxima Nova"/>
              <a:ea typeface="Proxima Nova"/>
              <a:cs typeface="Proxima Nova"/>
              <a:sym typeface="Proxima Nova"/>
            </a:endParaRPr>
          </a:p>
        </p:txBody>
      </p:sp>
      <p:cxnSp>
        <p:nvCxnSpPr>
          <p:cNvPr id="194" name="Google Shape;194;p38"/>
          <p:cNvCxnSpPr/>
          <p:nvPr/>
        </p:nvCxnSpPr>
        <p:spPr>
          <a:xfrm flipH="1">
            <a:off x="1398250" y="3692000"/>
            <a:ext cx="333000" cy="282900"/>
          </a:xfrm>
          <a:prstGeom prst="straightConnector1">
            <a:avLst/>
          </a:prstGeom>
          <a:noFill/>
          <a:ln cap="flat" cmpd="sng" w="38100">
            <a:solidFill>
              <a:srgbClr val="434343"/>
            </a:solidFill>
            <a:prstDash val="solid"/>
            <a:round/>
            <a:headEnd len="med" w="med" type="none"/>
            <a:tailEnd len="med" w="med" type="stealth"/>
          </a:ln>
        </p:spPr>
      </p:cxnSp>
      <p:sp>
        <p:nvSpPr>
          <p:cNvPr id="195" name="Google Shape;195;p38"/>
          <p:cNvSpPr/>
          <p:nvPr/>
        </p:nvSpPr>
        <p:spPr>
          <a:xfrm>
            <a:off x="594850" y="3996150"/>
            <a:ext cx="1136400" cy="10167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Who?</a:t>
            </a:r>
            <a:endParaRPr i="1" sz="1800">
              <a:latin typeface="Proxima Nova"/>
              <a:ea typeface="Proxima Nova"/>
              <a:cs typeface="Proxima Nova"/>
              <a:sym typeface="Proxima Nova"/>
            </a:endParaRPr>
          </a:p>
        </p:txBody>
      </p:sp>
      <p:sp>
        <p:nvSpPr>
          <p:cNvPr id="196" name="Google Shape;196;p38"/>
          <p:cNvSpPr/>
          <p:nvPr/>
        </p:nvSpPr>
        <p:spPr>
          <a:xfrm>
            <a:off x="1891550" y="3996200"/>
            <a:ext cx="1136400" cy="10167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Invites</a:t>
            </a:r>
            <a:endParaRPr i="1" sz="1800">
              <a:latin typeface="Proxima Nova"/>
              <a:ea typeface="Proxima Nova"/>
              <a:cs typeface="Proxima Nova"/>
              <a:sym typeface="Proxima Nova"/>
            </a:endParaRPr>
          </a:p>
        </p:txBody>
      </p:sp>
      <p:sp>
        <p:nvSpPr>
          <p:cNvPr id="197" name="Google Shape;197;p38"/>
          <p:cNvSpPr/>
          <p:nvPr/>
        </p:nvSpPr>
        <p:spPr>
          <a:xfrm>
            <a:off x="3340625" y="3996200"/>
            <a:ext cx="1136400" cy="10167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Shop</a:t>
            </a:r>
            <a:endParaRPr i="1" sz="1800">
              <a:latin typeface="Proxima Nova"/>
              <a:ea typeface="Proxima Nova"/>
              <a:cs typeface="Proxima Nova"/>
              <a:sym typeface="Proxima Nova"/>
            </a:endParaRPr>
          </a:p>
        </p:txBody>
      </p:sp>
      <p:sp>
        <p:nvSpPr>
          <p:cNvPr id="198" name="Google Shape;198;p38"/>
          <p:cNvSpPr/>
          <p:nvPr/>
        </p:nvSpPr>
        <p:spPr>
          <a:xfrm>
            <a:off x="4638600" y="3996200"/>
            <a:ext cx="1136400" cy="10167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Cook</a:t>
            </a:r>
            <a:endParaRPr i="1" sz="1800">
              <a:latin typeface="Proxima Nova"/>
              <a:ea typeface="Proxima Nova"/>
              <a:cs typeface="Proxima Nova"/>
              <a:sym typeface="Proxima Nova"/>
            </a:endParaRPr>
          </a:p>
        </p:txBody>
      </p:sp>
      <p:sp>
        <p:nvSpPr>
          <p:cNvPr id="199" name="Google Shape;199;p38"/>
          <p:cNvSpPr/>
          <p:nvPr/>
        </p:nvSpPr>
        <p:spPr>
          <a:xfrm>
            <a:off x="6082550" y="3996200"/>
            <a:ext cx="1136400" cy="10167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Time</a:t>
            </a:r>
            <a:endParaRPr i="1" sz="1800">
              <a:latin typeface="Proxima Nova"/>
              <a:ea typeface="Proxima Nova"/>
              <a:cs typeface="Proxima Nova"/>
              <a:sym typeface="Proxima Nova"/>
            </a:endParaRPr>
          </a:p>
        </p:txBody>
      </p:sp>
      <p:sp>
        <p:nvSpPr>
          <p:cNvPr id="200" name="Google Shape;200;p38"/>
          <p:cNvSpPr/>
          <p:nvPr/>
        </p:nvSpPr>
        <p:spPr>
          <a:xfrm>
            <a:off x="7377950" y="3996200"/>
            <a:ext cx="1136400" cy="10167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Space</a:t>
            </a:r>
            <a:endParaRPr i="1" sz="1800">
              <a:latin typeface="Proxima Nova"/>
              <a:ea typeface="Proxima Nova"/>
              <a:cs typeface="Proxima Nova"/>
              <a:sym typeface="Proxima Nova"/>
            </a:endParaRPr>
          </a:p>
        </p:txBody>
      </p:sp>
      <p:cxnSp>
        <p:nvCxnSpPr>
          <p:cNvPr id="201" name="Google Shape;201;p38"/>
          <p:cNvCxnSpPr>
            <a:stCxn id="189" idx="2"/>
            <a:endCxn id="196" idx="0"/>
          </p:cNvCxnSpPr>
          <p:nvPr/>
        </p:nvCxnSpPr>
        <p:spPr>
          <a:xfrm>
            <a:off x="2457500" y="3708500"/>
            <a:ext cx="2400" cy="287700"/>
          </a:xfrm>
          <a:prstGeom prst="straightConnector1">
            <a:avLst/>
          </a:prstGeom>
          <a:noFill/>
          <a:ln cap="flat" cmpd="sng" w="38100">
            <a:solidFill>
              <a:srgbClr val="434343"/>
            </a:solidFill>
            <a:prstDash val="solid"/>
            <a:round/>
            <a:headEnd len="med" w="med" type="none"/>
            <a:tailEnd len="med" w="med" type="stealth"/>
          </a:ln>
        </p:spPr>
      </p:cxnSp>
      <p:cxnSp>
        <p:nvCxnSpPr>
          <p:cNvPr id="202" name="Google Shape;202;p38"/>
          <p:cNvCxnSpPr>
            <a:stCxn id="191" idx="2"/>
            <a:endCxn id="199" idx="0"/>
          </p:cNvCxnSpPr>
          <p:nvPr/>
        </p:nvCxnSpPr>
        <p:spPr>
          <a:xfrm flipH="1">
            <a:off x="6650625" y="3692000"/>
            <a:ext cx="36000" cy="304200"/>
          </a:xfrm>
          <a:prstGeom prst="straightConnector1">
            <a:avLst/>
          </a:prstGeom>
          <a:noFill/>
          <a:ln cap="flat" cmpd="sng" w="38100">
            <a:solidFill>
              <a:srgbClr val="434343"/>
            </a:solidFill>
            <a:prstDash val="solid"/>
            <a:round/>
            <a:headEnd len="med" w="med" type="none"/>
            <a:tailEnd len="med" w="med" type="stealth"/>
          </a:ln>
        </p:spPr>
      </p:cxnSp>
      <p:cxnSp>
        <p:nvCxnSpPr>
          <p:cNvPr id="203" name="Google Shape;203;p38"/>
          <p:cNvCxnSpPr>
            <a:endCxn id="200" idx="0"/>
          </p:cNvCxnSpPr>
          <p:nvPr/>
        </p:nvCxnSpPr>
        <p:spPr>
          <a:xfrm>
            <a:off x="7440650" y="3671900"/>
            <a:ext cx="505500" cy="324300"/>
          </a:xfrm>
          <a:prstGeom prst="straightConnector1">
            <a:avLst/>
          </a:prstGeom>
          <a:noFill/>
          <a:ln cap="flat" cmpd="sng" w="38100">
            <a:solidFill>
              <a:srgbClr val="434343"/>
            </a:solidFill>
            <a:prstDash val="solid"/>
            <a:round/>
            <a:headEnd len="med" w="med" type="none"/>
            <a:tailEnd len="med" w="med" type="stealth"/>
          </a:ln>
        </p:spPr>
      </p:cxnSp>
      <p:cxnSp>
        <p:nvCxnSpPr>
          <p:cNvPr id="204" name="Google Shape;204;p38"/>
          <p:cNvCxnSpPr>
            <a:endCxn id="197" idx="0"/>
          </p:cNvCxnSpPr>
          <p:nvPr/>
        </p:nvCxnSpPr>
        <p:spPr>
          <a:xfrm flipH="1">
            <a:off x="3908825" y="3705200"/>
            <a:ext cx="186000" cy="291000"/>
          </a:xfrm>
          <a:prstGeom prst="straightConnector1">
            <a:avLst/>
          </a:prstGeom>
          <a:noFill/>
          <a:ln cap="flat" cmpd="sng" w="38100">
            <a:solidFill>
              <a:srgbClr val="434343"/>
            </a:solidFill>
            <a:prstDash val="solid"/>
            <a:round/>
            <a:headEnd len="med" w="med" type="none"/>
            <a:tailEnd len="med" w="med" type="stealth"/>
          </a:ln>
        </p:spPr>
      </p:cxnSp>
      <p:cxnSp>
        <p:nvCxnSpPr>
          <p:cNvPr id="205" name="Google Shape;205;p38"/>
          <p:cNvCxnSpPr>
            <a:endCxn id="198" idx="0"/>
          </p:cNvCxnSpPr>
          <p:nvPr/>
        </p:nvCxnSpPr>
        <p:spPr>
          <a:xfrm>
            <a:off x="5043600" y="3721700"/>
            <a:ext cx="163200" cy="274500"/>
          </a:xfrm>
          <a:prstGeom prst="straightConnector1">
            <a:avLst/>
          </a:prstGeom>
          <a:noFill/>
          <a:ln cap="flat" cmpd="sng" w="38100">
            <a:solidFill>
              <a:srgbClr val="434343"/>
            </a:solidFill>
            <a:prstDash val="solid"/>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11" name="Google Shape;211;p39"/>
          <p:cNvSpPr txBox="1"/>
          <p:nvPr/>
        </p:nvSpPr>
        <p:spPr>
          <a:xfrm>
            <a:off x="565200" y="1619450"/>
            <a:ext cx="3956100" cy="3121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Write a program that has Tracy fill the canvas with 10 rows and 10 columns of blue circles to simulate bubble wrap.</a:t>
            </a:r>
            <a:endParaRPr sz="3000">
              <a:latin typeface="Proxima Nova"/>
              <a:ea typeface="Proxima Nova"/>
              <a:cs typeface="Proxima Nova"/>
              <a:sym typeface="Proxima Nova"/>
            </a:endParaRPr>
          </a:p>
        </p:txBody>
      </p:sp>
      <p:pic>
        <p:nvPicPr>
          <p:cNvPr id="212" name="Google Shape;212;p39"/>
          <p:cNvPicPr preferRelativeResize="0"/>
          <p:nvPr/>
        </p:nvPicPr>
        <p:blipFill>
          <a:blip r:embed="rId3">
            <a:alphaModFix/>
          </a:blip>
          <a:stretch>
            <a:fillRect/>
          </a:stretch>
        </p:blipFill>
        <p:spPr>
          <a:xfrm>
            <a:off x="4723650" y="1297538"/>
            <a:ext cx="3765625" cy="376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18" name="Google Shape;218;p40"/>
          <p:cNvSpPr txBox="1"/>
          <p:nvPr/>
        </p:nvSpPr>
        <p:spPr>
          <a:xfrm>
            <a:off x="38350" y="1198375"/>
            <a:ext cx="5025000" cy="10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roxima Nova"/>
                <a:ea typeface="Proxima Nova"/>
                <a:cs typeface="Proxima Nova"/>
                <a:sym typeface="Proxima Nova"/>
              </a:rPr>
              <a:t>Big Problem:</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Draw 10 Rows of 10 Circles</a:t>
            </a:r>
            <a:endParaRPr sz="3000">
              <a:latin typeface="Proxima Nova"/>
              <a:ea typeface="Proxima Nova"/>
              <a:cs typeface="Proxima Nova"/>
              <a:sym typeface="Proxima Nova"/>
            </a:endParaRPr>
          </a:p>
        </p:txBody>
      </p:sp>
      <p:sp>
        <p:nvSpPr>
          <p:cNvPr id="219" name="Google Shape;219;p40"/>
          <p:cNvSpPr txBox="1"/>
          <p:nvPr/>
        </p:nvSpPr>
        <p:spPr>
          <a:xfrm>
            <a:off x="38350" y="2493775"/>
            <a:ext cx="5025000" cy="10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roxima Nova"/>
                <a:ea typeface="Proxima Nova"/>
                <a:cs typeface="Proxima Nova"/>
                <a:sym typeface="Proxima Nova"/>
              </a:rPr>
              <a:t>Smaller Problem:</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Draw Row of 10 Circles</a:t>
            </a:r>
            <a:endParaRPr sz="3000">
              <a:latin typeface="Proxima Nova"/>
              <a:ea typeface="Proxima Nova"/>
              <a:cs typeface="Proxima Nova"/>
              <a:sym typeface="Proxima Nova"/>
            </a:endParaRPr>
          </a:p>
        </p:txBody>
      </p:sp>
      <p:sp>
        <p:nvSpPr>
          <p:cNvPr id="220" name="Google Shape;220;p40"/>
          <p:cNvSpPr txBox="1"/>
          <p:nvPr/>
        </p:nvSpPr>
        <p:spPr>
          <a:xfrm>
            <a:off x="38350" y="3789175"/>
            <a:ext cx="5025000" cy="10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roxima Nova"/>
                <a:ea typeface="Proxima Nova"/>
                <a:cs typeface="Proxima Nova"/>
                <a:sym typeface="Proxima Nova"/>
              </a:rPr>
              <a:t>Even Smaller Problem:</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Draw 1 Circle</a:t>
            </a:r>
            <a:endParaRPr sz="3000">
              <a:latin typeface="Proxima Nova"/>
              <a:ea typeface="Proxima Nova"/>
              <a:cs typeface="Proxima Nova"/>
              <a:sym typeface="Proxima Nova"/>
            </a:endParaRPr>
          </a:p>
        </p:txBody>
      </p:sp>
      <p:pic>
        <p:nvPicPr>
          <p:cNvPr id="221" name="Google Shape;221;p40"/>
          <p:cNvPicPr preferRelativeResize="0"/>
          <p:nvPr/>
        </p:nvPicPr>
        <p:blipFill>
          <a:blip r:embed="rId3">
            <a:alphaModFix/>
          </a:blip>
          <a:stretch>
            <a:fillRect/>
          </a:stretch>
        </p:blipFill>
        <p:spPr>
          <a:xfrm>
            <a:off x="5115375" y="1249525"/>
            <a:ext cx="3843900" cy="381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27" name="Google Shape;227;p41"/>
          <p:cNvSpPr txBox="1"/>
          <p:nvPr/>
        </p:nvSpPr>
        <p:spPr>
          <a:xfrm>
            <a:off x="72200" y="1256550"/>
            <a:ext cx="49767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Tracy to starting position</a:t>
            </a:r>
            <a:endParaRPr b="1" sz="2000">
              <a:latin typeface="Courier New"/>
              <a:ea typeface="Courier New"/>
              <a:cs typeface="Courier New"/>
              <a:sym typeface="Courier New"/>
            </a:endParaRPr>
          </a:p>
        </p:txBody>
      </p:sp>
      <p:pic>
        <p:nvPicPr>
          <p:cNvPr id="228" name="Google Shape;228;p41"/>
          <p:cNvPicPr preferRelativeResize="0"/>
          <p:nvPr/>
        </p:nvPicPr>
        <p:blipFill>
          <a:blip r:embed="rId3">
            <a:alphaModFix/>
          </a:blip>
          <a:stretch>
            <a:fillRect/>
          </a:stretch>
        </p:blipFill>
        <p:spPr>
          <a:xfrm>
            <a:off x="5159025" y="1256550"/>
            <a:ext cx="3790300" cy="37733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