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Proxima Nova"/>
      <p:regular r:id="rId14"/>
      <p:bold r:id="rId15"/>
      <p:italic r:id="rId16"/>
      <p:boldItalic r:id="rId17"/>
    </p:embeddedFont>
    <p:embeddedFont>
      <p:font typeface="Satisfy"/>
      <p:regular r:id="rId18"/>
    </p:embeddedFont>
    <p:embeddedFont>
      <p:font typeface="Lemon"/>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CB8DF92-3FB6-4432-9F50-DFBEA76841BE}">
  <a:tblStyle styleId="{9CB8DF92-3FB6-4432-9F50-DFBEA76841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slideMaster" Target="slideMasters/slideMaster2.xml"/><Relationship Id="rId19" Type="http://schemas.openxmlformats.org/officeDocument/2006/relationships/font" Target="fonts/Lemon-regular.fntdata"/><Relationship Id="rId6" Type="http://schemas.openxmlformats.org/officeDocument/2006/relationships/notesMaster" Target="notesMasters/notesMaster1.xml"/><Relationship Id="rId18" Type="http://schemas.openxmlformats.org/officeDocument/2006/relationships/font" Target="fonts/Satisfy-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86f2186e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86f2186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and welcome to your first lesson with Python! In this video, we’re going to learn who Tracy the Turtle is and use some commands to write our first code! Let’s get started!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86f2186e0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86f2186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So who is this Tracy character? Tracy is a turtle that will follow our commands if we tell them to her in the language she understands. For example, you might have a pet dog that understands that when you say ‘Speak’, it means to bark. If you used a different word with your dog, like ‘bark’ or ‘talk’, it may not know what you mean because you didn’t use the word they know.</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Tracy is the same way. She only understands commands you give her that are written in a language called ‘Python.’ Traditional English is not a language she understands, the same way that if someone asked you where the bathroom was in Swahili, you may not be able to understand their question.</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order to communicate with Tracy, we need to learn her language which is Python! Let’s take a look at some commands written in Tracy’s language.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90f6c385b_2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90f6c385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first command we’re going to learn is the forward command. In order for Tracy to understand this command, we need to write the word ‘forward’ in all lowercase letters, and then next to it in parentheses, we need to put a number. This is how far we want Tracy to move.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If we use an uppercase letter or we forget our parentheses, we are no longer speaking to Tracy in the language she understands so she will not know what to do and we will get an error. We need to make sure that we are always communicating with Tracy in the exact form, or syntax, that she understands. Let’s look at this command in our code editor.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86f2186e0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86f2186e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This is our code editor. You’re going to be using it to write all of your programs in this course so let me give you a quick tour. On the left side of the screen, you have this large white space. That’s where the magic happens. You write your code in here and when you click this ‘Run Code’ button, all the commands you have typed will run and the output will be shown in this box here. Okay, let’s write some code.</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If I tell Tracy </a:t>
            </a:r>
            <a:r>
              <a:rPr i="1" lang="en" sz="1200">
                <a:solidFill>
                  <a:schemeClr val="dk1"/>
                </a:solidFill>
                <a:latin typeface="Proxima Nova"/>
                <a:ea typeface="Proxima Nova"/>
                <a:cs typeface="Proxima Nova"/>
                <a:sym typeface="Proxima Nova"/>
              </a:rPr>
              <a:t>forward(100)</a:t>
            </a:r>
            <a:r>
              <a:rPr lang="en" sz="1200">
                <a:solidFill>
                  <a:schemeClr val="dk1"/>
                </a:solidFill>
                <a:latin typeface="Proxima Nova"/>
                <a:ea typeface="Proxima Nova"/>
                <a:cs typeface="Proxima Nova"/>
                <a:sym typeface="Proxima Nova"/>
              </a:rPr>
              <a:t>, and run this code, **, Tracy moves forward 100 pixels.</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If I tell Tracy </a:t>
            </a:r>
            <a:r>
              <a:rPr i="1" lang="en" sz="1200">
                <a:solidFill>
                  <a:schemeClr val="dk1"/>
                </a:solidFill>
                <a:latin typeface="Proxima Nova"/>
                <a:ea typeface="Proxima Nova"/>
                <a:cs typeface="Proxima Nova"/>
                <a:sym typeface="Proxima Nova"/>
              </a:rPr>
              <a:t>forward(50)</a:t>
            </a:r>
            <a:r>
              <a:rPr lang="en" sz="1200">
                <a:solidFill>
                  <a:schemeClr val="dk1"/>
                </a:solidFill>
                <a:latin typeface="Proxima Nova"/>
                <a:ea typeface="Proxima Nova"/>
                <a:cs typeface="Proxima Nova"/>
                <a:sym typeface="Proxima Nova"/>
              </a:rPr>
              <a:t>, she should move half as far. ** And she does!</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Also notice that every time I press the ‘run code’ button, Tracy returns back to her starting point in the middle of our canvas.</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What do we think will happen if we try to use the forward command </a:t>
            </a:r>
            <a:r>
              <a:rPr b="1" lang="en" sz="1200">
                <a:solidFill>
                  <a:schemeClr val="dk1"/>
                </a:solidFill>
                <a:latin typeface="Proxima Nova"/>
                <a:ea typeface="Proxima Nova"/>
                <a:cs typeface="Proxima Nova"/>
                <a:sym typeface="Proxima Nova"/>
              </a:rPr>
              <a:t>without parentheses</a:t>
            </a:r>
            <a:r>
              <a:rPr lang="en" sz="1200">
                <a:solidFill>
                  <a:schemeClr val="dk1"/>
                </a:solidFill>
                <a:latin typeface="Proxima Nova"/>
                <a:ea typeface="Proxima Nova"/>
                <a:cs typeface="Proxima Nova"/>
                <a:sym typeface="Proxima Nova"/>
              </a:rPr>
              <a:t>. ** Well, Tracy will give us an error because we’re no longer speaking to her in correct Python syntax.</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90f6c385b_2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90f6c385b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We’ve seen how to move Tracy forward but let’s learn one more command that Tracy knows. The circle command will tell Tracy to draw a circle with a certain radius value.  </a:t>
            </a:r>
            <a:r>
              <a:rPr b="1" lang="en" sz="1200">
                <a:solidFill>
                  <a:srgbClr val="434343"/>
                </a:solidFill>
                <a:highlight>
                  <a:schemeClr val="lt1"/>
                </a:highlight>
                <a:latin typeface="Proxima Nova"/>
                <a:ea typeface="Proxima Nova"/>
                <a:cs typeface="Proxima Nova"/>
                <a:sym typeface="Proxima Nova"/>
              </a:rPr>
              <a:t>(Click for red line and label) </a:t>
            </a:r>
            <a:r>
              <a:rPr lang="en" sz="1200">
                <a:solidFill>
                  <a:srgbClr val="434343"/>
                </a:solidFill>
                <a:highlight>
                  <a:schemeClr val="lt1"/>
                </a:highlight>
                <a:latin typeface="Proxima Nova"/>
                <a:ea typeface="Proxima Nova"/>
                <a:cs typeface="Proxima Nova"/>
                <a:sym typeface="Proxima Nova"/>
              </a:rPr>
              <a:t>The radius of a circle is the distance from the center to the circle’s edge. Let’s put these commands together to solve a coding challenge.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86f2186e0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86f2186e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our first program we’re going to use the circle command to draw a slinky.</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8f6013ed2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8f6013ed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communicate with Tracy using the forward and circle commands. </a:t>
            </a:r>
            <a:r>
              <a:rPr lang="en" sz="1200">
                <a:solidFill>
                  <a:srgbClr val="434343"/>
                </a:solidFill>
                <a:highlight>
                  <a:schemeClr val="lt1"/>
                </a:highlight>
                <a:latin typeface="Proxima Nova"/>
                <a:ea typeface="Proxima Nova"/>
                <a:cs typeface="Proxima Nova"/>
                <a:sym typeface="Proxima Nova"/>
              </a:rPr>
              <a:t>Now it’s your turn to use these commands to write your first Tracy program!</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Intro to Python</a:t>
            </a:r>
            <a:endParaRPr/>
          </a:p>
          <a:p>
            <a:pPr indent="0" lvl="0" marL="0" rtl="0" algn="r">
              <a:spcBef>
                <a:spcPts val="0"/>
              </a:spcBef>
              <a:spcAft>
                <a:spcPts val="0"/>
              </a:spcAft>
              <a:buNone/>
            </a:pPr>
            <a:r>
              <a:rPr lang="en"/>
              <a:t>with Tracy the Turtle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34"/>
          <p:cNvPicPr preferRelativeResize="0"/>
          <p:nvPr/>
        </p:nvPicPr>
        <p:blipFill>
          <a:blip r:embed="rId3">
            <a:alphaModFix/>
          </a:blip>
          <a:stretch>
            <a:fillRect/>
          </a:stretch>
        </p:blipFill>
        <p:spPr>
          <a:xfrm>
            <a:off x="319988" y="1416475"/>
            <a:ext cx="3520725" cy="3503476"/>
          </a:xfrm>
          <a:prstGeom prst="rect">
            <a:avLst/>
          </a:prstGeom>
          <a:noFill/>
          <a:ln>
            <a:noFill/>
          </a:ln>
        </p:spPr>
      </p:pic>
      <p:sp>
        <p:nvSpPr>
          <p:cNvPr id="157" name="Google Shape;157;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Who is Tracy?</a:t>
            </a:r>
            <a:endParaRPr sz="4000"/>
          </a:p>
        </p:txBody>
      </p:sp>
      <p:sp>
        <p:nvSpPr>
          <p:cNvPr id="158" name="Google Shape;158;p34"/>
          <p:cNvSpPr txBox="1"/>
          <p:nvPr>
            <p:ph idx="1" type="body"/>
          </p:nvPr>
        </p:nvSpPr>
        <p:spPr>
          <a:xfrm>
            <a:off x="4324850" y="1948263"/>
            <a:ext cx="4404600" cy="243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434343"/>
                </a:solidFill>
              </a:rPr>
              <a:t>Tracy is a turtle that will follow commands we give her when written in Python</a:t>
            </a:r>
            <a:endParaRPr>
              <a:solidFill>
                <a:srgbClr val="434343"/>
              </a:solidFill>
            </a:endParaRPr>
          </a:p>
        </p:txBody>
      </p:sp>
      <p:sp>
        <p:nvSpPr>
          <p:cNvPr id="159" name="Google Shape;159;p34"/>
          <p:cNvSpPr/>
          <p:nvPr/>
        </p:nvSpPr>
        <p:spPr>
          <a:xfrm rot="3561158">
            <a:off x="1324202" y="2390416"/>
            <a:ext cx="996954" cy="362671"/>
          </a:xfrm>
          <a:prstGeom prst="rightArrow">
            <a:avLst>
              <a:gd fmla="val 54848" name="adj1"/>
              <a:gd fmla="val 83984"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4"/>
          <p:cNvSpPr txBox="1"/>
          <p:nvPr/>
        </p:nvSpPr>
        <p:spPr>
          <a:xfrm>
            <a:off x="320000" y="1492675"/>
            <a:ext cx="2546700" cy="9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Proxima Nova"/>
                <a:ea typeface="Proxima Nova"/>
                <a:cs typeface="Proxima Nova"/>
                <a:sym typeface="Proxima Nova"/>
              </a:rPr>
              <a:t>Here’s Tracy!</a:t>
            </a:r>
            <a:endParaRPr sz="3000">
              <a:solidFill>
                <a:srgbClr val="434343"/>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35"/>
          <p:cNvPicPr preferRelativeResize="0"/>
          <p:nvPr/>
        </p:nvPicPr>
        <p:blipFill rotWithShape="1">
          <a:blip r:embed="rId3">
            <a:alphaModFix/>
          </a:blip>
          <a:srcRect b="37643" l="27110" r="14296" t="38582"/>
          <a:stretch/>
        </p:blipFill>
        <p:spPr>
          <a:xfrm>
            <a:off x="5402625" y="3267375"/>
            <a:ext cx="3229250" cy="1307020"/>
          </a:xfrm>
          <a:prstGeom prst="rect">
            <a:avLst/>
          </a:prstGeom>
          <a:noFill/>
          <a:ln>
            <a:noFill/>
          </a:ln>
        </p:spPr>
      </p:pic>
      <p:pic>
        <p:nvPicPr>
          <p:cNvPr id="166" name="Google Shape;166;p35"/>
          <p:cNvPicPr preferRelativeResize="0"/>
          <p:nvPr/>
        </p:nvPicPr>
        <p:blipFill rotWithShape="1">
          <a:blip r:embed="rId4">
            <a:alphaModFix/>
          </a:blip>
          <a:srcRect b="37490" l="37235" r="15487" t="38677"/>
          <a:stretch/>
        </p:blipFill>
        <p:spPr>
          <a:xfrm>
            <a:off x="1274458" y="3267375"/>
            <a:ext cx="2605442" cy="1307025"/>
          </a:xfrm>
          <a:prstGeom prst="rect">
            <a:avLst/>
          </a:prstGeom>
          <a:noFill/>
          <a:ln>
            <a:noFill/>
          </a:ln>
        </p:spPr>
      </p:pic>
      <p:sp>
        <p:nvSpPr>
          <p:cNvPr id="167" name="Google Shape;167;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forward</a:t>
            </a:r>
            <a:endParaRPr sz="4000"/>
          </a:p>
        </p:txBody>
      </p:sp>
      <p:sp>
        <p:nvSpPr>
          <p:cNvPr id="168" name="Google Shape;168;p35"/>
          <p:cNvSpPr txBox="1"/>
          <p:nvPr>
            <p:ph idx="1" type="body"/>
          </p:nvPr>
        </p:nvSpPr>
        <p:spPr>
          <a:xfrm>
            <a:off x="2498250" y="1488900"/>
            <a:ext cx="4147500" cy="633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b="1" lang="en">
                <a:solidFill>
                  <a:srgbClr val="434343"/>
                </a:solidFill>
                <a:latin typeface="Courier New"/>
                <a:ea typeface="Courier New"/>
                <a:cs typeface="Courier New"/>
                <a:sym typeface="Courier New"/>
              </a:rPr>
              <a:t>forward(</a:t>
            </a:r>
            <a:r>
              <a:rPr b="1" i="1" lang="en">
                <a:solidFill>
                  <a:srgbClr val="434343"/>
                </a:solidFill>
                <a:latin typeface="Courier New"/>
                <a:ea typeface="Courier New"/>
                <a:cs typeface="Courier New"/>
                <a:sym typeface="Courier New"/>
              </a:rPr>
              <a:t>distance</a:t>
            </a:r>
            <a:r>
              <a:rPr b="1" lang="en">
                <a:solidFill>
                  <a:srgbClr val="434343"/>
                </a:solidFill>
                <a:latin typeface="Courier New"/>
                <a:ea typeface="Courier New"/>
                <a:cs typeface="Courier New"/>
                <a:sym typeface="Courier New"/>
              </a:rPr>
              <a:t>)</a:t>
            </a:r>
            <a:endParaRPr b="1">
              <a:solidFill>
                <a:srgbClr val="434343"/>
              </a:solidFill>
              <a:latin typeface="Courier New"/>
              <a:ea typeface="Courier New"/>
              <a:cs typeface="Courier New"/>
              <a:sym typeface="Courier New"/>
            </a:endParaRPr>
          </a:p>
        </p:txBody>
      </p:sp>
      <p:sp>
        <p:nvSpPr>
          <p:cNvPr id="169" name="Google Shape;169;p35"/>
          <p:cNvSpPr txBox="1"/>
          <p:nvPr>
            <p:ph idx="1" type="body"/>
          </p:nvPr>
        </p:nvSpPr>
        <p:spPr>
          <a:xfrm>
            <a:off x="2686350" y="2122788"/>
            <a:ext cx="3771300" cy="1217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434343"/>
                </a:solidFill>
              </a:rPr>
              <a:t>Moves Tracy forward a specified distance</a:t>
            </a:r>
            <a:endParaRPr>
              <a:solidFill>
                <a:srgbClr val="434343"/>
              </a:solidFill>
            </a:endParaRPr>
          </a:p>
        </p:txBody>
      </p:sp>
      <p:sp>
        <p:nvSpPr>
          <p:cNvPr id="170" name="Google Shape;170;p35"/>
          <p:cNvSpPr/>
          <p:nvPr/>
        </p:nvSpPr>
        <p:spPr>
          <a:xfrm>
            <a:off x="3740650" y="3553675"/>
            <a:ext cx="20727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forward(100)</a:t>
            </a:r>
            <a:endParaRPr b="1" sz="18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CODE EDITOR- Introduction</a:t>
            </a:r>
            <a:endParaRPr sz="4000"/>
          </a:p>
        </p:txBody>
      </p:sp>
      <p:sp>
        <p:nvSpPr>
          <p:cNvPr id="176" name="Google Shape;176;p36"/>
          <p:cNvSpPr txBox="1"/>
          <p:nvPr/>
        </p:nvSpPr>
        <p:spPr>
          <a:xfrm>
            <a:off x="211025" y="1406775"/>
            <a:ext cx="8519700" cy="3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Make sure you have Python 3.7 installed!!</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You can use either Idle, notepad++ or visual code for coding with python.</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37"/>
          <p:cNvPicPr preferRelativeResize="0"/>
          <p:nvPr/>
        </p:nvPicPr>
        <p:blipFill rotWithShape="1">
          <a:blip r:embed="rId3">
            <a:alphaModFix/>
          </a:blip>
          <a:srcRect b="44423" l="37235" r="40695" t="38677"/>
          <a:stretch/>
        </p:blipFill>
        <p:spPr>
          <a:xfrm>
            <a:off x="1548550" y="3906175"/>
            <a:ext cx="1216250" cy="926800"/>
          </a:xfrm>
          <a:prstGeom prst="rect">
            <a:avLst/>
          </a:prstGeom>
          <a:noFill/>
          <a:ln>
            <a:noFill/>
          </a:ln>
        </p:spPr>
      </p:pic>
      <p:sp>
        <p:nvSpPr>
          <p:cNvPr id="182" name="Google Shape;182;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circle</a:t>
            </a:r>
            <a:endParaRPr sz="4000"/>
          </a:p>
        </p:txBody>
      </p:sp>
      <p:sp>
        <p:nvSpPr>
          <p:cNvPr id="183" name="Google Shape;183;p37"/>
          <p:cNvSpPr txBox="1"/>
          <p:nvPr>
            <p:ph idx="1" type="body"/>
          </p:nvPr>
        </p:nvSpPr>
        <p:spPr>
          <a:xfrm>
            <a:off x="2498250" y="1488900"/>
            <a:ext cx="4147500" cy="633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b="1" lang="en">
                <a:solidFill>
                  <a:srgbClr val="434343"/>
                </a:solidFill>
                <a:latin typeface="Courier New"/>
                <a:ea typeface="Courier New"/>
                <a:cs typeface="Courier New"/>
                <a:sym typeface="Courier New"/>
              </a:rPr>
              <a:t>circle</a:t>
            </a:r>
            <a:r>
              <a:rPr b="1" lang="en">
                <a:solidFill>
                  <a:srgbClr val="434343"/>
                </a:solidFill>
                <a:latin typeface="Courier New"/>
                <a:ea typeface="Courier New"/>
                <a:cs typeface="Courier New"/>
                <a:sym typeface="Courier New"/>
              </a:rPr>
              <a:t>(</a:t>
            </a:r>
            <a:r>
              <a:rPr b="1" i="1" lang="en">
                <a:solidFill>
                  <a:srgbClr val="434343"/>
                </a:solidFill>
                <a:latin typeface="Courier New"/>
                <a:ea typeface="Courier New"/>
                <a:cs typeface="Courier New"/>
                <a:sym typeface="Courier New"/>
              </a:rPr>
              <a:t>radius</a:t>
            </a:r>
            <a:r>
              <a:rPr b="1" lang="en">
                <a:solidFill>
                  <a:srgbClr val="434343"/>
                </a:solidFill>
                <a:latin typeface="Courier New"/>
                <a:ea typeface="Courier New"/>
                <a:cs typeface="Courier New"/>
                <a:sym typeface="Courier New"/>
              </a:rPr>
              <a:t>)</a:t>
            </a:r>
            <a:endParaRPr b="1">
              <a:solidFill>
                <a:srgbClr val="434343"/>
              </a:solidFill>
              <a:latin typeface="Courier New"/>
              <a:ea typeface="Courier New"/>
              <a:cs typeface="Courier New"/>
              <a:sym typeface="Courier New"/>
            </a:endParaRPr>
          </a:p>
        </p:txBody>
      </p:sp>
      <p:sp>
        <p:nvSpPr>
          <p:cNvPr id="184" name="Google Shape;184;p37"/>
          <p:cNvSpPr txBox="1"/>
          <p:nvPr>
            <p:ph idx="1" type="body"/>
          </p:nvPr>
        </p:nvSpPr>
        <p:spPr>
          <a:xfrm>
            <a:off x="2059200" y="2122800"/>
            <a:ext cx="5025600" cy="1217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434343"/>
                </a:solidFill>
              </a:rPr>
              <a:t>Tells Tracy to draw a circle with a specified radius</a:t>
            </a:r>
            <a:endParaRPr>
              <a:solidFill>
                <a:srgbClr val="434343"/>
              </a:solidFill>
            </a:endParaRPr>
          </a:p>
        </p:txBody>
      </p:sp>
      <p:sp>
        <p:nvSpPr>
          <p:cNvPr id="185" name="Google Shape;185;p37"/>
          <p:cNvSpPr/>
          <p:nvPr/>
        </p:nvSpPr>
        <p:spPr>
          <a:xfrm>
            <a:off x="3535650" y="3782275"/>
            <a:ext cx="20727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ourier New"/>
                <a:ea typeface="Courier New"/>
                <a:cs typeface="Courier New"/>
                <a:sym typeface="Courier New"/>
              </a:rPr>
              <a:t>circle</a:t>
            </a:r>
            <a:r>
              <a:rPr b="1" lang="en" sz="1800">
                <a:latin typeface="Courier New"/>
                <a:ea typeface="Courier New"/>
                <a:cs typeface="Courier New"/>
                <a:sym typeface="Courier New"/>
              </a:rPr>
              <a:t>(50)</a:t>
            </a:r>
            <a:endParaRPr b="1" sz="1800">
              <a:latin typeface="Courier New"/>
              <a:ea typeface="Courier New"/>
              <a:cs typeface="Courier New"/>
              <a:sym typeface="Courier New"/>
            </a:endParaRPr>
          </a:p>
        </p:txBody>
      </p:sp>
      <p:pic>
        <p:nvPicPr>
          <p:cNvPr id="186" name="Google Shape;186;p37"/>
          <p:cNvPicPr preferRelativeResize="0"/>
          <p:nvPr/>
        </p:nvPicPr>
        <p:blipFill rotWithShape="1">
          <a:blip r:embed="rId4">
            <a:alphaModFix/>
          </a:blip>
          <a:srcRect b="46384" l="35011" r="34106" t="20805"/>
          <a:stretch/>
        </p:blipFill>
        <p:spPr>
          <a:xfrm>
            <a:off x="6379200" y="3147800"/>
            <a:ext cx="1593975" cy="1685175"/>
          </a:xfrm>
          <a:prstGeom prst="rect">
            <a:avLst/>
          </a:prstGeom>
          <a:noFill/>
          <a:ln>
            <a:noFill/>
          </a:ln>
        </p:spPr>
      </p:pic>
      <p:cxnSp>
        <p:nvCxnSpPr>
          <p:cNvPr id="187" name="Google Shape;187;p37"/>
          <p:cNvCxnSpPr/>
          <p:nvPr/>
        </p:nvCxnSpPr>
        <p:spPr>
          <a:xfrm flipH="1" rot="10800000">
            <a:off x="6538500" y="4031825"/>
            <a:ext cx="662400" cy="5100"/>
          </a:xfrm>
          <a:prstGeom prst="straightConnector1">
            <a:avLst/>
          </a:prstGeom>
          <a:noFill/>
          <a:ln cap="flat" cmpd="sng" w="38100">
            <a:solidFill>
              <a:srgbClr val="FF0000"/>
            </a:solidFill>
            <a:prstDash val="solid"/>
            <a:round/>
            <a:headEnd len="med" w="med" type="none"/>
            <a:tailEnd len="med" w="med" type="none"/>
          </a:ln>
        </p:spPr>
      </p:cxnSp>
      <p:sp>
        <p:nvSpPr>
          <p:cNvPr id="188" name="Google Shape;188;p37"/>
          <p:cNvSpPr/>
          <p:nvPr/>
        </p:nvSpPr>
        <p:spPr>
          <a:xfrm>
            <a:off x="7115725" y="3976475"/>
            <a:ext cx="120900" cy="1158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7"/>
          <p:cNvSpPr txBox="1"/>
          <p:nvPr/>
        </p:nvSpPr>
        <p:spPr>
          <a:xfrm>
            <a:off x="6670475" y="3662250"/>
            <a:ext cx="5661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latin typeface="Proxima Nova"/>
                <a:ea typeface="Proxima Nova"/>
                <a:cs typeface="Proxima Nova"/>
                <a:sym typeface="Proxima Nova"/>
              </a:rPr>
              <a:t>50</a:t>
            </a:r>
            <a:endParaRPr sz="1800">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Slinky</a:t>
            </a:r>
            <a:endParaRPr sz="4000"/>
          </a:p>
        </p:txBody>
      </p:sp>
      <p:sp>
        <p:nvSpPr>
          <p:cNvPr id="195" name="Google Shape;195;p38"/>
          <p:cNvSpPr txBox="1"/>
          <p:nvPr/>
        </p:nvSpPr>
        <p:spPr>
          <a:xfrm>
            <a:off x="701775" y="1790825"/>
            <a:ext cx="3956100" cy="29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Write a program that has Tracy draw a slinky with 5 loops.</a:t>
            </a:r>
            <a:endParaRPr sz="3000">
              <a:latin typeface="Proxima Nova"/>
              <a:ea typeface="Proxima Nova"/>
              <a:cs typeface="Proxima Nova"/>
              <a:sym typeface="Proxima Nova"/>
            </a:endParaRPr>
          </a:p>
        </p:txBody>
      </p:sp>
      <p:pic>
        <p:nvPicPr>
          <p:cNvPr id="196" name="Google Shape;196;p38"/>
          <p:cNvPicPr preferRelativeResize="0"/>
          <p:nvPr/>
        </p:nvPicPr>
        <p:blipFill>
          <a:blip r:embed="rId3">
            <a:alphaModFix/>
          </a:blip>
          <a:stretch>
            <a:fillRect/>
          </a:stretch>
        </p:blipFill>
        <p:spPr>
          <a:xfrm>
            <a:off x="4993375" y="1294600"/>
            <a:ext cx="3728925" cy="373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02" name="Google Shape;202;p39"/>
          <p:cNvGraphicFramePr/>
          <p:nvPr/>
        </p:nvGraphicFramePr>
        <p:xfrm>
          <a:off x="165050" y="2000800"/>
          <a:ext cx="3000000" cy="3000000"/>
        </p:xfrm>
        <a:graphic>
          <a:graphicData uri="http://schemas.openxmlformats.org/drawingml/2006/table">
            <a:tbl>
              <a:tblPr>
                <a:noFill/>
                <a:tableStyleId>{9CB8DF92-3FB6-4432-9F50-DFBEA76841BE}</a:tableStyleId>
              </a:tblPr>
              <a:tblGrid>
                <a:gridCol w="3296675"/>
                <a:gridCol w="551722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forward</a:t>
                      </a:r>
                      <a:r>
                        <a:rPr b="1" lang="en" sz="2400">
                          <a:latin typeface="Courier New"/>
                          <a:ea typeface="Courier New"/>
                          <a:cs typeface="Courier New"/>
                          <a:sym typeface="Courier New"/>
                        </a:rPr>
                        <a:t>(</a:t>
                      </a:r>
                      <a:r>
                        <a:rPr b="1" i="1" lang="en" sz="2400">
                          <a:latin typeface="Courier New"/>
                          <a:ea typeface="Courier New"/>
                          <a:cs typeface="Courier New"/>
                          <a:sym typeface="Courier New"/>
                        </a:rPr>
                        <a:t>distance</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Moves Tracy forward a specified distance</a:t>
                      </a:r>
                      <a:endParaRPr sz="2400">
                        <a:latin typeface="Proxima Nova"/>
                        <a:ea typeface="Proxima Nova"/>
                        <a:cs typeface="Proxima Nova"/>
                        <a:sym typeface="Proxima Nova"/>
                      </a:endParaRPr>
                    </a:p>
                  </a:txBody>
                  <a:tcPr marT="91425" marB="91425" marR="91425" marL="91425"/>
                </a:tc>
              </a:tr>
              <a:tr h="570225">
                <a:tc>
                  <a:txBody>
                    <a:bodyPr/>
                    <a:lstStyle/>
                    <a:p>
                      <a:pPr indent="0" lvl="0" marL="0" rtl="0" algn="l">
                        <a:spcBef>
                          <a:spcPts val="0"/>
                        </a:spcBef>
                        <a:spcAft>
                          <a:spcPts val="0"/>
                        </a:spcAft>
                        <a:buNone/>
                      </a:pPr>
                      <a:r>
                        <a:rPr b="1" lang="en" sz="2400">
                          <a:latin typeface="Courier New"/>
                          <a:ea typeface="Courier New"/>
                          <a:cs typeface="Courier New"/>
                          <a:sym typeface="Courier New"/>
                        </a:rPr>
                        <a:t>circle</a:t>
                      </a:r>
                      <a:r>
                        <a:rPr b="1" lang="en" sz="2400">
                          <a:latin typeface="Courier New"/>
                          <a:ea typeface="Courier New"/>
                          <a:cs typeface="Courier New"/>
                          <a:sym typeface="Courier New"/>
                        </a:rPr>
                        <a:t>(</a:t>
                      </a:r>
                      <a:r>
                        <a:rPr b="1" i="1" lang="en" sz="2400">
                          <a:latin typeface="Courier New"/>
                          <a:ea typeface="Courier New"/>
                          <a:cs typeface="Courier New"/>
                          <a:sym typeface="Courier New"/>
                        </a:rPr>
                        <a:t>radius</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2400">
                          <a:solidFill>
                            <a:srgbClr val="000000"/>
                          </a:solidFill>
                          <a:latin typeface="Proxima Nova"/>
                          <a:ea typeface="Proxima Nova"/>
                          <a:cs typeface="Proxima Nova"/>
                          <a:sym typeface="Proxima Nova"/>
                        </a:rPr>
                        <a:t>T</a:t>
                      </a:r>
                      <a:r>
                        <a:rPr lang="en" sz="2400">
                          <a:latin typeface="Proxima Nova"/>
                          <a:ea typeface="Proxima Nova"/>
                          <a:cs typeface="Proxima Nova"/>
                          <a:sym typeface="Proxima Nova"/>
                        </a:rPr>
                        <a:t>ells Tracy to draw a circle with a specified radius</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