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6E6C8E-D9E7-4189-86D7-4B44351987F7}">
  <a:tblStyle styleId="{3B6E6C8E-D9E7-4189-86D7-4B44351987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792388f5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92388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the world Tracy lives in.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792388f5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92388f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we know that Tracy can follow our commands if we give them to her in a specific way, but what do we know about the world Tracy lives in?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Well, Tracy lives in a grid world where an x- and y- axis determines where we move her.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always starts at her home </a:t>
            </a:r>
            <a:r>
              <a:rPr b="1" lang="en" sz="1200">
                <a:solidFill>
                  <a:srgbClr val="434343"/>
                </a:solidFill>
                <a:highlight>
                  <a:schemeClr val="lt1"/>
                </a:highlight>
                <a:latin typeface="Proxima Nova"/>
                <a:ea typeface="Proxima Nova"/>
                <a:cs typeface="Proxima Nova"/>
                <a:sym typeface="Proxima Nova"/>
              </a:rPr>
              <a:t>(click for red box)</a:t>
            </a:r>
            <a:r>
              <a:rPr lang="en" sz="1200">
                <a:solidFill>
                  <a:srgbClr val="434343"/>
                </a:solidFill>
                <a:highlight>
                  <a:schemeClr val="lt1"/>
                </a:highlight>
                <a:latin typeface="Proxima Nova"/>
                <a:ea typeface="Proxima Nova"/>
                <a:cs typeface="Proxima Nova"/>
                <a:sym typeface="Proxima Nova"/>
              </a:rPr>
              <a:t>, which is at the very center of our canvas, at coordinate point (0,0).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x-axis of Tracy’s world goes from </a:t>
            </a:r>
            <a:r>
              <a:rPr b="1" lang="en" sz="1200">
                <a:solidFill>
                  <a:srgbClr val="434343"/>
                </a:solidFill>
                <a:highlight>
                  <a:schemeClr val="lt1"/>
                </a:highlight>
                <a:latin typeface="Proxima Nova"/>
                <a:ea typeface="Proxima Nova"/>
                <a:cs typeface="Proxima Nova"/>
                <a:sym typeface="Proxima Nova"/>
              </a:rPr>
              <a:t>(click for red boxes)</a:t>
            </a:r>
            <a:r>
              <a:rPr lang="en" sz="1200">
                <a:solidFill>
                  <a:srgbClr val="434343"/>
                </a:solidFill>
                <a:highlight>
                  <a:schemeClr val="lt1"/>
                </a:highlight>
                <a:latin typeface="Proxima Nova"/>
                <a:ea typeface="Proxima Nova"/>
                <a:cs typeface="Proxima Nova"/>
                <a:sym typeface="Proxima Nova"/>
              </a:rPr>
              <a:t> -200 to +200 and so does</a:t>
            </a:r>
            <a:r>
              <a:rPr b="1" lang="en" sz="1200">
                <a:solidFill>
                  <a:srgbClr val="434343"/>
                </a:solidFill>
                <a:highlight>
                  <a:schemeClr val="lt1"/>
                </a:highlight>
                <a:latin typeface="Proxima Nova"/>
                <a:ea typeface="Proxima Nova"/>
                <a:cs typeface="Proxima Nova"/>
                <a:sym typeface="Proxima Nova"/>
              </a:rPr>
              <a:t> (click for red boxes) </a:t>
            </a:r>
            <a:r>
              <a:rPr lang="en" sz="1200">
                <a:solidFill>
                  <a:srgbClr val="434343"/>
                </a:solidFill>
                <a:highlight>
                  <a:schemeClr val="lt1"/>
                </a:highlight>
                <a:latin typeface="Proxima Nova"/>
                <a:ea typeface="Proxima Nova"/>
                <a:cs typeface="Proxima Nova"/>
                <a:sym typeface="Proxima Nova"/>
              </a:rPr>
              <a:t>the y-axis.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792388f5b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92388f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means that the top left corner </a:t>
            </a:r>
            <a:r>
              <a:rPr b="1" lang="en" sz="1200">
                <a:solidFill>
                  <a:srgbClr val="434343"/>
                </a:solidFill>
                <a:highlight>
                  <a:schemeClr val="lt1"/>
                </a:highlight>
                <a:latin typeface="Proxima Nova"/>
                <a:ea typeface="Proxima Nova"/>
                <a:cs typeface="Proxima Nova"/>
                <a:sym typeface="Proxima Nova"/>
              </a:rPr>
              <a:t>(click for box &amp; label) </a:t>
            </a:r>
            <a:r>
              <a:rPr lang="en" sz="1200">
                <a:solidFill>
                  <a:srgbClr val="434343"/>
                </a:solidFill>
                <a:highlight>
                  <a:schemeClr val="lt1"/>
                </a:highlight>
                <a:latin typeface="Proxima Nova"/>
                <a:ea typeface="Proxima Nova"/>
                <a:cs typeface="Proxima Nova"/>
                <a:sym typeface="Proxima Nova"/>
              </a:rPr>
              <a:t>has the coordinate (-200, 200), the bottom left corner </a:t>
            </a:r>
            <a:r>
              <a:rPr b="1" lang="en" sz="1200">
                <a:solidFill>
                  <a:srgbClr val="434343"/>
                </a:solidFill>
                <a:highlight>
                  <a:schemeClr val="lt1"/>
                </a:highlight>
                <a:latin typeface="Proxima Nova"/>
                <a:ea typeface="Proxima Nova"/>
                <a:cs typeface="Proxima Nova"/>
                <a:sym typeface="Proxima Nova"/>
              </a:rPr>
              <a:t>(click for box &amp; label) </a:t>
            </a:r>
            <a:r>
              <a:rPr lang="en" sz="1200">
                <a:solidFill>
                  <a:srgbClr val="434343"/>
                </a:solidFill>
                <a:highlight>
                  <a:schemeClr val="lt1"/>
                </a:highlight>
                <a:latin typeface="Proxima Nova"/>
                <a:ea typeface="Proxima Nova"/>
                <a:cs typeface="Proxima Nova"/>
                <a:sym typeface="Proxima Nova"/>
              </a:rPr>
              <a:t>has the coordinate (-200, -200), the top right corner </a:t>
            </a:r>
            <a:r>
              <a:rPr b="1" lang="en" sz="1200">
                <a:solidFill>
                  <a:srgbClr val="434343"/>
                </a:solidFill>
                <a:highlight>
                  <a:schemeClr val="lt1"/>
                </a:highlight>
                <a:latin typeface="Proxima Nova"/>
                <a:ea typeface="Proxima Nova"/>
                <a:cs typeface="Proxima Nova"/>
                <a:sym typeface="Proxima Nova"/>
              </a:rPr>
              <a:t>(click for box &amp; label) </a:t>
            </a:r>
            <a:r>
              <a:rPr lang="en" sz="1200">
                <a:solidFill>
                  <a:srgbClr val="434343"/>
                </a:solidFill>
                <a:highlight>
                  <a:schemeClr val="lt1"/>
                </a:highlight>
                <a:latin typeface="Proxima Nova"/>
                <a:ea typeface="Proxima Nova"/>
                <a:cs typeface="Proxima Nova"/>
                <a:sym typeface="Proxima Nova"/>
              </a:rPr>
              <a:t>has the coordinate (200, 200), and the bottom right corner </a:t>
            </a:r>
            <a:r>
              <a:rPr b="1" lang="en" sz="1200">
                <a:solidFill>
                  <a:srgbClr val="434343"/>
                </a:solidFill>
                <a:highlight>
                  <a:schemeClr val="lt1"/>
                </a:highlight>
                <a:latin typeface="Proxima Nova"/>
                <a:ea typeface="Proxima Nova"/>
                <a:cs typeface="Proxima Nova"/>
                <a:sym typeface="Proxima Nova"/>
              </a:rPr>
              <a:t>(click for box &amp; label)</a:t>
            </a:r>
            <a:r>
              <a:rPr lang="en" sz="1200">
                <a:solidFill>
                  <a:srgbClr val="434343"/>
                </a:solidFill>
                <a:highlight>
                  <a:schemeClr val="lt1"/>
                </a:highlight>
                <a:latin typeface="Proxima Nova"/>
                <a:ea typeface="Proxima Nova"/>
                <a:cs typeface="Proxima Nova"/>
                <a:sym typeface="Proxima Nova"/>
              </a:rPr>
              <a:t> has the coordinate (200, -200).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how wide is the total canvas? If our x-axis goes from -200 to +200, that means the width </a:t>
            </a:r>
            <a:r>
              <a:rPr b="1" lang="en" sz="1200">
                <a:solidFill>
                  <a:srgbClr val="434343"/>
                </a:solidFill>
                <a:highlight>
                  <a:schemeClr val="lt1"/>
                </a:highlight>
                <a:latin typeface="Proxima Nova"/>
                <a:ea typeface="Proxima Nova"/>
                <a:cs typeface="Proxima Nova"/>
                <a:sym typeface="Proxima Nova"/>
              </a:rPr>
              <a:t>(click for arrow) </a:t>
            </a:r>
            <a:r>
              <a:rPr lang="en" sz="1200">
                <a:solidFill>
                  <a:srgbClr val="434343"/>
                </a:solidFill>
                <a:highlight>
                  <a:schemeClr val="lt1"/>
                </a:highlight>
                <a:latin typeface="Proxima Nova"/>
                <a:ea typeface="Proxima Nova"/>
                <a:cs typeface="Proxima Nova"/>
                <a:sym typeface="Proxima Nova"/>
              </a:rPr>
              <a:t>is 400 pixels long.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792388f5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92388f5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And this is the same for the height </a:t>
            </a:r>
            <a:r>
              <a:rPr b="1" lang="en" sz="1200">
                <a:solidFill>
                  <a:srgbClr val="434343"/>
                </a:solidFill>
                <a:highlight>
                  <a:schemeClr val="lt1"/>
                </a:highlight>
                <a:latin typeface="Proxima Nova"/>
                <a:ea typeface="Proxima Nova"/>
                <a:cs typeface="Proxima Nova"/>
                <a:sym typeface="Proxima Nova"/>
              </a:rPr>
              <a:t>(click for arrow)</a:t>
            </a:r>
            <a:r>
              <a:rPr lang="en" sz="1200">
                <a:solidFill>
                  <a:srgbClr val="434343"/>
                </a:solidFill>
                <a:highlight>
                  <a:schemeClr val="lt1"/>
                </a:highlight>
                <a:latin typeface="Proxima Nova"/>
                <a:ea typeface="Proxima Nova"/>
                <a:cs typeface="Proxima Nova"/>
                <a:sym typeface="Proxima Nova"/>
              </a:rPr>
              <a:t> of our canvas. It is important to know that Tracy lives in a 400x400 grid world.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792388f5b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92388f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learned how to use two commands already, the forward and circle commands, but Tracy knows how to do more than that!</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the same way that we can move Tracy using the forward command, if you tell her ‘backward’ she will move in reverse the distance that you have entered into the parentheses.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792388f5b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92388f5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also have some commands to control the trail that Tracy leaves as she moves. If we call the penup() command before telling Tracy to move, she will not leave a trail behind her.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we then want her to start leaving a trail after we’ve used the penup() command, we can use pendown() to have her start drawing a trail.</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 important thing to note </a:t>
            </a:r>
            <a:r>
              <a:rPr b="1" lang="en" sz="1200">
                <a:solidFill>
                  <a:srgbClr val="434343"/>
                </a:solidFill>
                <a:highlight>
                  <a:schemeClr val="lt1"/>
                </a:highlight>
                <a:latin typeface="Proxima Nova"/>
                <a:ea typeface="Proxima Nova"/>
                <a:cs typeface="Proxima Nova"/>
                <a:sym typeface="Proxima Nova"/>
              </a:rPr>
              <a:t>(Click for note label)</a:t>
            </a:r>
            <a:r>
              <a:rPr lang="en" sz="1200">
                <a:solidFill>
                  <a:srgbClr val="434343"/>
                </a:solidFill>
                <a:highlight>
                  <a:schemeClr val="lt1"/>
                </a:highlight>
                <a:latin typeface="Proxima Nova"/>
                <a:ea typeface="Proxima Nova"/>
                <a:cs typeface="Proxima Nova"/>
                <a:sym typeface="Proxima Nova"/>
              </a:rPr>
              <a:t> if that Tracy’s default is to draw a line when she moves so you do not need to use the pendown command when you first move her if you want her to leave a trail.</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go ahead and use these commands to write some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792388f5b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792388f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program, we want to write a code that will tell Tracy to draw 2 dashes across the x-axis of our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793cf8d4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93cf8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about the grid world Tracy lives in and how to use the backward, penup, and pendown commands. </a:t>
            </a:r>
            <a:r>
              <a:rPr lang="en" sz="1200">
                <a:solidFill>
                  <a:srgbClr val="434343"/>
                </a:solidFill>
                <a:highlight>
                  <a:schemeClr val="lt1"/>
                </a:highlight>
                <a:latin typeface="Proxima Nova"/>
                <a:ea typeface="Proxima Nova"/>
                <a:cs typeface="Proxima Nova"/>
                <a:sym typeface="Proxima Nova"/>
              </a:rPr>
              <a:t>Now it’s your turn to use these Tracy commands to solve some coding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6" name="Google Shape;66;p1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Tracy’s Grid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Where Does Tracy Live?</a:t>
            </a:r>
            <a:endParaRPr sz="4000"/>
          </a:p>
        </p:txBody>
      </p:sp>
      <p:sp>
        <p:nvSpPr>
          <p:cNvPr id="80" name="Google Shape;80;p16"/>
          <p:cNvSpPr txBox="1"/>
          <p:nvPr>
            <p:ph idx="1" type="body"/>
          </p:nvPr>
        </p:nvSpPr>
        <p:spPr>
          <a:xfrm>
            <a:off x="458075" y="1147825"/>
            <a:ext cx="82713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Tracy lives in a grid world.</a:t>
            </a:r>
            <a:endParaRPr>
              <a:solidFill>
                <a:srgbClr val="434343"/>
              </a:solidFill>
            </a:endParaRPr>
          </a:p>
        </p:txBody>
      </p:sp>
      <p:pic>
        <p:nvPicPr>
          <p:cNvPr id="81" name="Google Shape;81;p16"/>
          <p:cNvPicPr preferRelativeResize="0"/>
          <p:nvPr/>
        </p:nvPicPr>
        <p:blipFill>
          <a:blip r:embed="rId3">
            <a:alphaModFix/>
          </a:blip>
          <a:stretch>
            <a:fillRect/>
          </a:stretch>
        </p:blipFill>
        <p:spPr>
          <a:xfrm>
            <a:off x="2980175" y="1897825"/>
            <a:ext cx="3183650" cy="3183650"/>
          </a:xfrm>
          <a:prstGeom prst="rect">
            <a:avLst/>
          </a:prstGeom>
          <a:noFill/>
          <a:ln>
            <a:noFill/>
          </a:ln>
        </p:spPr>
      </p:pic>
      <p:sp>
        <p:nvSpPr>
          <p:cNvPr id="82" name="Google Shape;82;p16"/>
          <p:cNvSpPr/>
          <p:nvPr/>
        </p:nvSpPr>
        <p:spPr>
          <a:xfrm rot="1627008">
            <a:off x="2669272" y="2814812"/>
            <a:ext cx="1908707" cy="362526"/>
          </a:xfrm>
          <a:prstGeom prst="rightArrow">
            <a:avLst>
              <a:gd fmla="val 54848" name="adj1"/>
              <a:gd fmla="val 83984"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00150" y="2153550"/>
            <a:ext cx="2546700" cy="9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Tracy’s home</a:t>
            </a:r>
            <a:r>
              <a:rPr lang="en" sz="3000">
                <a:solidFill>
                  <a:srgbClr val="434343"/>
                </a:solidFill>
                <a:latin typeface="Proxima Nova"/>
                <a:ea typeface="Proxima Nova"/>
                <a:cs typeface="Proxima Nova"/>
                <a:sym typeface="Proxima Nova"/>
              </a:rPr>
              <a:t>!</a:t>
            </a:r>
            <a:endParaRPr sz="3000">
              <a:solidFill>
                <a:srgbClr val="434343"/>
              </a:solidFill>
              <a:latin typeface="Proxima Nova"/>
              <a:ea typeface="Proxima Nova"/>
              <a:cs typeface="Proxima Nova"/>
              <a:sym typeface="Proxima Nova"/>
            </a:endParaRPr>
          </a:p>
        </p:txBody>
      </p:sp>
      <p:sp>
        <p:nvSpPr>
          <p:cNvPr id="84" name="Google Shape;84;p16"/>
          <p:cNvSpPr/>
          <p:nvPr/>
        </p:nvSpPr>
        <p:spPr>
          <a:xfrm>
            <a:off x="4611425" y="3527825"/>
            <a:ext cx="450300" cy="2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980175" y="3461925"/>
            <a:ext cx="6489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621025" y="3202625"/>
            <a:ext cx="5427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962525" y="1882225"/>
            <a:ext cx="6489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512125" y="4822275"/>
            <a:ext cx="648900" cy="2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6373550" y="2893250"/>
            <a:ext cx="2546700" cy="11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Tracy </a:t>
            </a:r>
            <a:r>
              <a:rPr b="1" lang="en" sz="3000">
                <a:solidFill>
                  <a:srgbClr val="434343"/>
                </a:solidFill>
                <a:latin typeface="Proxima Nova"/>
                <a:ea typeface="Proxima Nova"/>
                <a:cs typeface="Proxima Nova"/>
                <a:sym typeface="Proxima Nova"/>
              </a:rPr>
              <a:t>always</a:t>
            </a:r>
            <a:r>
              <a:rPr lang="en" sz="3000">
                <a:solidFill>
                  <a:srgbClr val="434343"/>
                </a:solidFill>
                <a:latin typeface="Proxima Nova"/>
                <a:ea typeface="Proxima Nova"/>
                <a:cs typeface="Proxima Nova"/>
                <a:sym typeface="Proxima Nova"/>
              </a:rPr>
              <a:t> starts at (0, 0).</a:t>
            </a:r>
            <a:endParaRPr sz="3000">
              <a:solidFill>
                <a:srgbClr val="43434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Tracy’s Grid World</a:t>
            </a:r>
            <a:endParaRPr sz="4000"/>
          </a:p>
        </p:txBody>
      </p:sp>
      <p:sp>
        <p:nvSpPr>
          <p:cNvPr id="95" name="Google Shape;95;p17"/>
          <p:cNvSpPr txBox="1"/>
          <p:nvPr>
            <p:ph idx="1" type="body"/>
          </p:nvPr>
        </p:nvSpPr>
        <p:spPr>
          <a:xfrm>
            <a:off x="801875" y="1153525"/>
            <a:ext cx="23889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(-200, 200)</a:t>
            </a:r>
            <a:endParaRPr>
              <a:solidFill>
                <a:srgbClr val="434343"/>
              </a:solidFill>
            </a:endParaRPr>
          </a:p>
        </p:txBody>
      </p:sp>
      <p:pic>
        <p:nvPicPr>
          <p:cNvPr id="96" name="Google Shape;96;p17"/>
          <p:cNvPicPr preferRelativeResize="0"/>
          <p:nvPr/>
        </p:nvPicPr>
        <p:blipFill>
          <a:blip r:embed="rId3">
            <a:alphaModFix/>
          </a:blip>
          <a:stretch>
            <a:fillRect/>
          </a:stretch>
        </p:blipFill>
        <p:spPr>
          <a:xfrm>
            <a:off x="2980175" y="1593025"/>
            <a:ext cx="3183650" cy="3183650"/>
          </a:xfrm>
          <a:prstGeom prst="rect">
            <a:avLst/>
          </a:prstGeom>
          <a:noFill/>
          <a:ln>
            <a:noFill/>
          </a:ln>
        </p:spPr>
      </p:pic>
      <p:sp>
        <p:nvSpPr>
          <p:cNvPr id="97" name="Google Shape;97;p17"/>
          <p:cNvSpPr/>
          <p:nvPr/>
        </p:nvSpPr>
        <p:spPr>
          <a:xfrm>
            <a:off x="298017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8719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99" name="Google Shape;99;p17"/>
          <p:cNvSpPr/>
          <p:nvPr/>
        </p:nvSpPr>
        <p:spPr>
          <a:xfrm>
            <a:off x="298017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587342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587342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61638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03" name="Google Shape;103;p17"/>
          <p:cNvSpPr txBox="1"/>
          <p:nvPr/>
        </p:nvSpPr>
        <p:spPr>
          <a:xfrm>
            <a:off x="6163825" y="13269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04" name="Google Shape;104;p17"/>
          <p:cNvSpPr/>
          <p:nvPr/>
        </p:nvSpPr>
        <p:spPr>
          <a:xfrm>
            <a:off x="2980075" y="2094875"/>
            <a:ext cx="3183600" cy="857400"/>
          </a:xfrm>
          <a:prstGeom prst="leftRightArrow">
            <a:avLst>
              <a:gd fmla="val 50000" name="adj1"/>
              <a:gd fmla="val 50000" name="adj2"/>
            </a:avLst>
          </a:prstGeom>
          <a:solidFill>
            <a:srgbClr val="FFE5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400 pixels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Tracy’s Grid World</a:t>
            </a:r>
            <a:endParaRPr sz="4000"/>
          </a:p>
        </p:txBody>
      </p:sp>
      <p:sp>
        <p:nvSpPr>
          <p:cNvPr id="110" name="Google Shape;110;p18"/>
          <p:cNvSpPr txBox="1"/>
          <p:nvPr>
            <p:ph idx="1" type="body"/>
          </p:nvPr>
        </p:nvSpPr>
        <p:spPr>
          <a:xfrm>
            <a:off x="801875" y="1153525"/>
            <a:ext cx="23889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(-200, 200)</a:t>
            </a:r>
            <a:endParaRPr>
              <a:solidFill>
                <a:srgbClr val="434343"/>
              </a:solidFill>
            </a:endParaRPr>
          </a:p>
        </p:txBody>
      </p:sp>
      <p:pic>
        <p:nvPicPr>
          <p:cNvPr id="111" name="Google Shape;111;p18"/>
          <p:cNvPicPr preferRelativeResize="0"/>
          <p:nvPr/>
        </p:nvPicPr>
        <p:blipFill>
          <a:blip r:embed="rId3">
            <a:alphaModFix/>
          </a:blip>
          <a:stretch>
            <a:fillRect/>
          </a:stretch>
        </p:blipFill>
        <p:spPr>
          <a:xfrm>
            <a:off x="2980175" y="1593025"/>
            <a:ext cx="3183650" cy="3183650"/>
          </a:xfrm>
          <a:prstGeom prst="rect">
            <a:avLst/>
          </a:prstGeom>
          <a:noFill/>
          <a:ln>
            <a:noFill/>
          </a:ln>
        </p:spPr>
      </p:pic>
      <p:sp>
        <p:nvSpPr>
          <p:cNvPr id="112" name="Google Shape;112;p18"/>
          <p:cNvSpPr/>
          <p:nvPr/>
        </p:nvSpPr>
        <p:spPr>
          <a:xfrm>
            <a:off x="298017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8719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14" name="Google Shape;114;p18"/>
          <p:cNvSpPr/>
          <p:nvPr/>
        </p:nvSpPr>
        <p:spPr>
          <a:xfrm>
            <a:off x="298017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587342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587342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61638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18" name="Google Shape;118;p18"/>
          <p:cNvSpPr txBox="1"/>
          <p:nvPr/>
        </p:nvSpPr>
        <p:spPr>
          <a:xfrm>
            <a:off x="6163825" y="13269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19" name="Google Shape;119;p18"/>
          <p:cNvSpPr/>
          <p:nvPr/>
        </p:nvSpPr>
        <p:spPr>
          <a:xfrm rot="5400000">
            <a:off x="2980200" y="2756150"/>
            <a:ext cx="3183600" cy="857400"/>
          </a:xfrm>
          <a:prstGeom prst="leftRightArrow">
            <a:avLst>
              <a:gd fmla="val 50000" name="adj1"/>
              <a:gd fmla="val 50000" name="adj2"/>
            </a:avLst>
          </a:prstGeom>
          <a:solidFill>
            <a:srgbClr val="FFE5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400 pixels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a:t>
            </a:r>
            <a:r>
              <a:rPr lang="en" sz="4000"/>
              <a:t>racy Command: backward</a:t>
            </a:r>
            <a:endParaRPr sz="4000"/>
          </a:p>
        </p:txBody>
      </p:sp>
      <p:sp>
        <p:nvSpPr>
          <p:cNvPr id="125" name="Google Shape;125;p19"/>
          <p:cNvSpPr txBox="1"/>
          <p:nvPr>
            <p:ph idx="1" type="body"/>
          </p:nvPr>
        </p:nvSpPr>
        <p:spPr>
          <a:xfrm>
            <a:off x="80475" y="1275675"/>
            <a:ext cx="4147500" cy="633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forward(</a:t>
            </a:r>
            <a:r>
              <a:rPr b="1" i="1" lang="en">
                <a:solidFill>
                  <a:srgbClr val="434343"/>
                </a:solidFill>
                <a:latin typeface="Courier New"/>
                <a:ea typeface="Courier New"/>
                <a:cs typeface="Courier New"/>
                <a:sym typeface="Courier New"/>
              </a:rPr>
              <a:t>distance</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26" name="Google Shape;126;p19"/>
          <p:cNvSpPr txBox="1"/>
          <p:nvPr>
            <p:ph idx="1" type="body"/>
          </p:nvPr>
        </p:nvSpPr>
        <p:spPr>
          <a:xfrm>
            <a:off x="4708300" y="1275675"/>
            <a:ext cx="4480500" cy="633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backw</a:t>
            </a:r>
            <a:r>
              <a:rPr b="1" lang="en">
                <a:solidFill>
                  <a:srgbClr val="434343"/>
                </a:solidFill>
                <a:latin typeface="Courier New"/>
                <a:ea typeface="Courier New"/>
                <a:cs typeface="Courier New"/>
                <a:sym typeface="Courier New"/>
              </a:rPr>
              <a:t>ard(</a:t>
            </a:r>
            <a:r>
              <a:rPr b="1" i="1" lang="en">
                <a:solidFill>
                  <a:srgbClr val="434343"/>
                </a:solidFill>
                <a:latin typeface="Courier New"/>
                <a:ea typeface="Courier New"/>
                <a:cs typeface="Courier New"/>
                <a:sym typeface="Courier New"/>
              </a:rPr>
              <a:t>distance</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27" name="Google Shape;127;p19"/>
          <p:cNvSpPr txBox="1"/>
          <p:nvPr>
            <p:ph idx="1" type="body"/>
          </p:nvPr>
        </p:nvSpPr>
        <p:spPr>
          <a:xfrm>
            <a:off x="232875" y="1773775"/>
            <a:ext cx="37713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Moves Tracy forward a specified distance</a:t>
            </a:r>
            <a:endParaRPr>
              <a:solidFill>
                <a:srgbClr val="434343"/>
              </a:solidFill>
            </a:endParaRPr>
          </a:p>
        </p:txBody>
      </p:sp>
      <p:sp>
        <p:nvSpPr>
          <p:cNvPr id="128" name="Google Shape;128;p19"/>
          <p:cNvSpPr txBox="1"/>
          <p:nvPr>
            <p:ph idx="1" type="body"/>
          </p:nvPr>
        </p:nvSpPr>
        <p:spPr>
          <a:xfrm>
            <a:off x="4828450" y="1773775"/>
            <a:ext cx="40608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Moves Tracy backward a specified distance</a:t>
            </a:r>
            <a:endParaRPr>
              <a:solidFill>
                <a:srgbClr val="434343"/>
              </a:solidFill>
            </a:endParaRPr>
          </a:p>
        </p:txBody>
      </p:sp>
      <p:pic>
        <p:nvPicPr>
          <p:cNvPr id="129" name="Google Shape;129;p19"/>
          <p:cNvPicPr preferRelativeResize="0"/>
          <p:nvPr/>
        </p:nvPicPr>
        <p:blipFill>
          <a:blip r:embed="rId3">
            <a:alphaModFix/>
          </a:blip>
          <a:stretch>
            <a:fillRect/>
          </a:stretch>
        </p:blipFill>
        <p:spPr>
          <a:xfrm>
            <a:off x="261450" y="3220075"/>
            <a:ext cx="1771125" cy="1762450"/>
          </a:xfrm>
          <a:prstGeom prst="rect">
            <a:avLst/>
          </a:prstGeom>
          <a:noFill/>
          <a:ln>
            <a:noFill/>
          </a:ln>
        </p:spPr>
      </p:pic>
      <p:pic>
        <p:nvPicPr>
          <p:cNvPr id="130" name="Google Shape;130;p19"/>
          <p:cNvPicPr preferRelativeResize="0"/>
          <p:nvPr/>
        </p:nvPicPr>
        <p:blipFill>
          <a:blip r:embed="rId3">
            <a:alphaModFix/>
          </a:blip>
          <a:stretch>
            <a:fillRect/>
          </a:stretch>
        </p:blipFill>
        <p:spPr>
          <a:xfrm>
            <a:off x="4947625" y="3220075"/>
            <a:ext cx="1771125" cy="1762450"/>
          </a:xfrm>
          <a:prstGeom prst="rect">
            <a:avLst/>
          </a:prstGeom>
          <a:noFill/>
          <a:ln>
            <a:noFill/>
          </a:ln>
        </p:spPr>
      </p:pic>
      <p:pic>
        <p:nvPicPr>
          <p:cNvPr id="131" name="Google Shape;131;p19"/>
          <p:cNvPicPr preferRelativeResize="0"/>
          <p:nvPr/>
        </p:nvPicPr>
        <p:blipFill>
          <a:blip r:embed="rId4">
            <a:alphaModFix/>
          </a:blip>
          <a:stretch>
            <a:fillRect/>
          </a:stretch>
        </p:blipFill>
        <p:spPr>
          <a:xfrm>
            <a:off x="2261175" y="3220075"/>
            <a:ext cx="1771125" cy="1766786"/>
          </a:xfrm>
          <a:prstGeom prst="rect">
            <a:avLst/>
          </a:prstGeom>
          <a:noFill/>
          <a:ln>
            <a:noFill/>
          </a:ln>
        </p:spPr>
      </p:pic>
      <p:pic>
        <p:nvPicPr>
          <p:cNvPr id="132" name="Google Shape;132;p19"/>
          <p:cNvPicPr preferRelativeResize="0"/>
          <p:nvPr/>
        </p:nvPicPr>
        <p:blipFill>
          <a:blip r:embed="rId5">
            <a:alphaModFix/>
          </a:blip>
          <a:stretch>
            <a:fillRect/>
          </a:stretch>
        </p:blipFill>
        <p:spPr>
          <a:xfrm>
            <a:off x="6947350" y="3220075"/>
            <a:ext cx="1771125" cy="1766786"/>
          </a:xfrm>
          <a:prstGeom prst="rect">
            <a:avLst/>
          </a:prstGeom>
          <a:noFill/>
          <a:ln>
            <a:noFill/>
          </a:ln>
        </p:spPr>
      </p:pic>
      <p:sp>
        <p:nvSpPr>
          <p:cNvPr id="133" name="Google Shape;133;p19"/>
          <p:cNvSpPr/>
          <p:nvPr/>
        </p:nvSpPr>
        <p:spPr>
          <a:xfrm>
            <a:off x="1117875" y="2947025"/>
            <a:ext cx="207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sp>
        <p:nvSpPr>
          <p:cNvPr id="134" name="Google Shape;134;p19"/>
          <p:cNvSpPr/>
          <p:nvPr/>
        </p:nvSpPr>
        <p:spPr>
          <a:xfrm>
            <a:off x="5857450" y="2947025"/>
            <a:ext cx="21822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back</a:t>
            </a:r>
            <a:r>
              <a:rPr b="1" lang="en" sz="1800">
                <a:latin typeface="Courier New"/>
                <a:ea typeface="Courier New"/>
                <a:cs typeface="Courier New"/>
                <a:sym typeface="Courier New"/>
              </a:rPr>
              <a:t>ward(100)</a:t>
            </a:r>
            <a:endParaRPr b="1" sz="1800">
              <a:latin typeface="Courier New"/>
              <a:ea typeface="Courier New"/>
              <a:cs typeface="Courier New"/>
              <a:sym typeface="Courier New"/>
            </a:endParaRPr>
          </a:p>
        </p:txBody>
      </p:sp>
      <p:cxnSp>
        <p:nvCxnSpPr>
          <p:cNvPr id="135" name="Google Shape;135;p19"/>
          <p:cNvCxnSpPr/>
          <p:nvPr/>
        </p:nvCxnSpPr>
        <p:spPr>
          <a:xfrm>
            <a:off x="4505638" y="1445475"/>
            <a:ext cx="0" cy="3470700"/>
          </a:xfrm>
          <a:prstGeom prst="straightConnector1">
            <a:avLst/>
          </a:prstGeom>
          <a:noFill/>
          <a:ln cap="flat" cmpd="sng" w="76200">
            <a:solidFill>
              <a:srgbClr val="43434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penup and pendown</a:t>
            </a:r>
            <a:endParaRPr sz="4000"/>
          </a:p>
        </p:txBody>
      </p:sp>
      <p:sp>
        <p:nvSpPr>
          <p:cNvPr id="141" name="Google Shape;141;p20"/>
          <p:cNvSpPr txBox="1"/>
          <p:nvPr>
            <p:ph idx="1" type="body"/>
          </p:nvPr>
        </p:nvSpPr>
        <p:spPr>
          <a:xfrm>
            <a:off x="494775" y="1175050"/>
            <a:ext cx="32475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penup</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42" name="Google Shape;142;p20"/>
          <p:cNvSpPr txBox="1"/>
          <p:nvPr>
            <p:ph idx="1" type="body"/>
          </p:nvPr>
        </p:nvSpPr>
        <p:spPr>
          <a:xfrm>
            <a:off x="5101000" y="1175050"/>
            <a:ext cx="35157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pendown</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43" name="Google Shape;143;p20"/>
          <p:cNvSpPr txBox="1"/>
          <p:nvPr>
            <p:ph idx="1" type="body"/>
          </p:nvPr>
        </p:nvSpPr>
        <p:spPr>
          <a:xfrm>
            <a:off x="232875" y="1773775"/>
            <a:ext cx="37713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Stops Tracy from leaving a trail</a:t>
            </a:r>
            <a:endParaRPr>
              <a:solidFill>
                <a:srgbClr val="434343"/>
              </a:solidFill>
            </a:endParaRPr>
          </a:p>
        </p:txBody>
      </p:sp>
      <p:sp>
        <p:nvSpPr>
          <p:cNvPr id="144" name="Google Shape;144;p20"/>
          <p:cNvSpPr txBox="1"/>
          <p:nvPr>
            <p:ph idx="1" type="body"/>
          </p:nvPr>
        </p:nvSpPr>
        <p:spPr>
          <a:xfrm>
            <a:off x="4828450" y="1773775"/>
            <a:ext cx="40608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Has Tracy start drawing a trail</a:t>
            </a:r>
            <a:endParaRPr>
              <a:solidFill>
                <a:srgbClr val="434343"/>
              </a:solidFill>
            </a:endParaRPr>
          </a:p>
        </p:txBody>
      </p:sp>
      <p:pic>
        <p:nvPicPr>
          <p:cNvPr id="145" name="Google Shape;145;p20"/>
          <p:cNvPicPr preferRelativeResize="0"/>
          <p:nvPr/>
        </p:nvPicPr>
        <p:blipFill>
          <a:blip r:embed="rId3">
            <a:alphaModFix/>
          </a:blip>
          <a:stretch>
            <a:fillRect/>
          </a:stretch>
        </p:blipFill>
        <p:spPr>
          <a:xfrm>
            <a:off x="261450" y="3220075"/>
            <a:ext cx="1771125" cy="1762450"/>
          </a:xfrm>
          <a:prstGeom prst="rect">
            <a:avLst/>
          </a:prstGeom>
          <a:noFill/>
          <a:ln>
            <a:noFill/>
          </a:ln>
        </p:spPr>
      </p:pic>
      <p:pic>
        <p:nvPicPr>
          <p:cNvPr id="146" name="Google Shape;146;p20"/>
          <p:cNvPicPr preferRelativeResize="0"/>
          <p:nvPr/>
        </p:nvPicPr>
        <p:blipFill>
          <a:blip r:embed="rId3">
            <a:alphaModFix/>
          </a:blip>
          <a:stretch>
            <a:fillRect/>
          </a:stretch>
        </p:blipFill>
        <p:spPr>
          <a:xfrm>
            <a:off x="4947625" y="3220075"/>
            <a:ext cx="1771125" cy="1762450"/>
          </a:xfrm>
          <a:prstGeom prst="rect">
            <a:avLst/>
          </a:prstGeom>
          <a:noFill/>
          <a:ln>
            <a:noFill/>
          </a:ln>
        </p:spPr>
      </p:pic>
      <p:pic>
        <p:nvPicPr>
          <p:cNvPr id="147" name="Google Shape;147;p20"/>
          <p:cNvPicPr preferRelativeResize="0"/>
          <p:nvPr/>
        </p:nvPicPr>
        <p:blipFill>
          <a:blip r:embed="rId4">
            <a:alphaModFix/>
          </a:blip>
          <a:stretch>
            <a:fillRect/>
          </a:stretch>
        </p:blipFill>
        <p:spPr>
          <a:xfrm>
            <a:off x="6978725" y="3217912"/>
            <a:ext cx="1771125" cy="1766786"/>
          </a:xfrm>
          <a:prstGeom prst="rect">
            <a:avLst/>
          </a:prstGeom>
          <a:noFill/>
          <a:ln>
            <a:noFill/>
          </a:ln>
        </p:spPr>
      </p:pic>
      <p:cxnSp>
        <p:nvCxnSpPr>
          <p:cNvPr id="148" name="Google Shape;148;p20"/>
          <p:cNvCxnSpPr/>
          <p:nvPr/>
        </p:nvCxnSpPr>
        <p:spPr>
          <a:xfrm>
            <a:off x="4505638" y="1445475"/>
            <a:ext cx="0" cy="3470700"/>
          </a:xfrm>
          <a:prstGeom prst="straightConnector1">
            <a:avLst/>
          </a:prstGeom>
          <a:noFill/>
          <a:ln cap="flat" cmpd="sng" w="76200">
            <a:solidFill>
              <a:srgbClr val="434343"/>
            </a:solidFill>
            <a:prstDash val="solid"/>
            <a:round/>
            <a:headEnd len="med" w="med" type="none"/>
            <a:tailEnd len="med" w="med" type="none"/>
          </a:ln>
        </p:spPr>
      </p:cxnSp>
      <p:sp>
        <p:nvSpPr>
          <p:cNvPr id="149" name="Google Shape;149;p20"/>
          <p:cNvSpPr/>
          <p:nvPr/>
        </p:nvSpPr>
        <p:spPr>
          <a:xfrm>
            <a:off x="5695075" y="2905325"/>
            <a:ext cx="2072700" cy="1107000"/>
          </a:xfrm>
          <a:prstGeom prst="rightArrow">
            <a:avLst>
              <a:gd fmla="val 61275" name="adj1"/>
              <a:gd fmla="val 24389"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pendown()</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pic>
        <p:nvPicPr>
          <p:cNvPr id="150" name="Google Shape;150;p20"/>
          <p:cNvPicPr preferRelativeResize="0"/>
          <p:nvPr/>
        </p:nvPicPr>
        <p:blipFill>
          <a:blip r:embed="rId5">
            <a:alphaModFix/>
          </a:blip>
          <a:stretch>
            <a:fillRect/>
          </a:stretch>
        </p:blipFill>
        <p:spPr>
          <a:xfrm>
            <a:off x="2232773" y="3220073"/>
            <a:ext cx="1758124" cy="1762450"/>
          </a:xfrm>
          <a:prstGeom prst="rect">
            <a:avLst/>
          </a:prstGeom>
          <a:noFill/>
          <a:ln>
            <a:noFill/>
          </a:ln>
        </p:spPr>
      </p:pic>
      <p:sp>
        <p:nvSpPr>
          <p:cNvPr id="151" name="Google Shape;151;p20"/>
          <p:cNvSpPr/>
          <p:nvPr/>
        </p:nvSpPr>
        <p:spPr>
          <a:xfrm>
            <a:off x="1125800" y="2905325"/>
            <a:ext cx="2072700" cy="1107000"/>
          </a:xfrm>
          <a:prstGeom prst="rightArrow">
            <a:avLst>
              <a:gd fmla="val 61275" name="adj1"/>
              <a:gd fmla="val 24389"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penup()</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sp>
        <p:nvSpPr>
          <p:cNvPr id="152" name="Google Shape;152;p20"/>
          <p:cNvSpPr txBox="1"/>
          <p:nvPr/>
        </p:nvSpPr>
        <p:spPr>
          <a:xfrm>
            <a:off x="1476600" y="4444925"/>
            <a:ext cx="6190800" cy="613800"/>
          </a:xfrm>
          <a:prstGeom prst="rect">
            <a:avLst/>
          </a:prstGeom>
          <a:solidFill>
            <a:srgbClr val="CCCCCC"/>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Note: Tracy </a:t>
            </a:r>
            <a:r>
              <a:rPr b="1" lang="en" sz="2400">
                <a:latin typeface="Proxima Nova"/>
                <a:ea typeface="Proxima Nova"/>
                <a:cs typeface="Proxima Nova"/>
                <a:sym typeface="Proxima Nova"/>
              </a:rPr>
              <a:t>always</a:t>
            </a:r>
            <a:r>
              <a:rPr lang="en" sz="2400">
                <a:latin typeface="Proxima Nova"/>
                <a:ea typeface="Proxima Nova"/>
                <a:cs typeface="Proxima Nova"/>
                <a:sym typeface="Proxima Nova"/>
              </a:rPr>
              <a:t> starts with her pen down!</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2 Dashes</a:t>
            </a:r>
            <a:endParaRPr sz="4000"/>
          </a:p>
        </p:txBody>
      </p:sp>
      <p:sp>
        <p:nvSpPr>
          <p:cNvPr id="158" name="Google Shape;158;p21"/>
          <p:cNvSpPr txBox="1"/>
          <p:nvPr/>
        </p:nvSpPr>
        <p:spPr>
          <a:xfrm>
            <a:off x="701775" y="1619450"/>
            <a:ext cx="3956100" cy="31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2 dashes across the x-axis of the canvas.</a:t>
            </a:r>
            <a:endParaRPr sz="3000">
              <a:latin typeface="Proxima Nova"/>
              <a:ea typeface="Proxima Nova"/>
              <a:cs typeface="Proxima Nova"/>
              <a:sym typeface="Proxima Nova"/>
            </a:endParaRPr>
          </a:p>
        </p:txBody>
      </p:sp>
      <p:pic>
        <p:nvPicPr>
          <p:cNvPr id="159" name="Google Shape;159;p21"/>
          <p:cNvPicPr preferRelativeResize="0"/>
          <p:nvPr/>
        </p:nvPicPr>
        <p:blipFill>
          <a:blip r:embed="rId3">
            <a:alphaModFix/>
          </a:blip>
          <a:stretch>
            <a:fillRect/>
          </a:stretch>
        </p:blipFill>
        <p:spPr>
          <a:xfrm>
            <a:off x="5037975" y="1310698"/>
            <a:ext cx="3748525" cy="37393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165" name="Google Shape;165;p22"/>
          <p:cNvGraphicFramePr/>
          <p:nvPr/>
        </p:nvGraphicFramePr>
        <p:xfrm>
          <a:off x="165050" y="1619800"/>
          <a:ext cx="3000000" cy="3000000"/>
        </p:xfrm>
        <a:graphic>
          <a:graphicData uri="http://schemas.openxmlformats.org/drawingml/2006/table">
            <a:tbl>
              <a:tblPr>
                <a:noFill/>
                <a:tableStyleId>{3B6E6C8E-D9E7-4189-86D7-4B44351987F7}</a:tableStyleId>
              </a:tblPr>
              <a:tblGrid>
                <a:gridCol w="3486650"/>
                <a:gridCol w="532725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back</a:t>
                      </a:r>
                      <a:r>
                        <a:rPr b="1" lang="en" sz="2400">
                          <a:latin typeface="Courier New"/>
                          <a:ea typeface="Courier New"/>
                          <a:cs typeface="Courier New"/>
                          <a:sym typeface="Courier New"/>
                        </a:rPr>
                        <a:t>ward(</a:t>
                      </a:r>
                      <a:r>
                        <a:rPr b="1" i="1" lang="en" sz="2400">
                          <a:latin typeface="Courier New"/>
                          <a:ea typeface="Courier New"/>
                          <a:cs typeface="Courier New"/>
                          <a:sym typeface="Courier New"/>
                        </a:rPr>
                        <a:t>distance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Moves Tracy backward a specified distance</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penup</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2400">
                          <a:latin typeface="Proxima Nova"/>
                          <a:ea typeface="Proxima Nova"/>
                          <a:cs typeface="Proxima Nova"/>
                          <a:sym typeface="Proxima Nova"/>
                        </a:rPr>
                        <a:t>Stops Tracy from leaving a trail</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pendown()</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Has Tracy start drawing a trail</a:t>
                      </a:r>
                      <a:endParaRPr sz="2400">
                        <a:solidFill>
                          <a:srgbClr val="000000"/>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