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Satisfy"/>
      <p:regular r:id="rId25"/>
    </p:embeddedFont>
    <p:embeddedFont>
      <p:font typeface="Lemon"/>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mon-regular.fntdata"/><Relationship Id="rId25" Type="http://schemas.openxmlformats.org/officeDocument/2006/relationships/font" Target="fonts/Satisfy-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0a9b181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0a9b18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In this lesson, we’re going to look at how we can use variables to size and position graphics in our Python graphics program. But first, why is this important?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0a9b1814c_0_6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0a9b1814c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figure out the y position of this point. </a:t>
            </a:r>
            <a:r>
              <a:rPr lang="en">
                <a:solidFill>
                  <a:schemeClr val="dk1"/>
                </a:solidFill>
              </a:rPr>
              <a:t>We can now use the variable ‘canvas_height’ in place of a static value...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0a9b1814c_0_6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0a9b1814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Which means that half of this height would just be canvas_height/2.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a9b1814c_0_6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a9b1814c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we subtract the value of circle_radius, we’ll find the y coordinate of that point is half the canvas_height minus the radius of the circle.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0a9b1814c_0_8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0a9b1814c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find the x-coordinate of the bottom right point, we follow the same steps but instead of subtracting the radius of the circle, we add it to half the canvas_width.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70a9b1814c_0_8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70a9b1814c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 t</a:t>
            </a:r>
            <a:r>
              <a:rPr lang="en">
                <a:solidFill>
                  <a:schemeClr val="dk1"/>
                </a:solidFill>
              </a:rPr>
              <a:t>o find the y-coordinate of the bottom right point, we add the circle_radius to half the canvas_height. Let’s see this in the editor.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0a9b1814c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0a9b181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variables in place of static values in our graphics programs give the same benefits as using variables in our console programs. First, variables allow our code to be cleaner and easier to debug because the variable names describe their use. In our graphics programs, variables allow the output from one program to be positioned and sized the same way regardless of a changing canvas size and allows us to resize and reposition items efficiently and effectively. Now let’s see how to do this!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0a9b1814c_0_4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a9b1814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last lesson, we created the flag of Japan using the top left and bottom right coordinates of the circle that were determined based on the constant values we were given.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0a9b1814c_0_5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0a9b1814c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run this program, we see that the flag looks as we intended. But if the size of our canvas changes...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0a9b1814c_0_6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0a9b1814c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circle is no longer centered on our flag. If we use variables instead of static values to size and position our circle, we can have a program that looks as intended no matter the canvas dimensions. Let’s see how to do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a9b1814c_0_2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a9b1814c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no longer know the values of our constants, we can simply use the variables in their place! Let’s first look at finding the x-coordinate of the top left point.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0a9b1814c_0_2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a9b1814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now use the variable ‘canvas_width’ to represent the entire canvas length.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0a9b1814c_0_2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0a9b1814c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a:t>
            </a:r>
            <a:r>
              <a:rPr lang="en"/>
              <a:t> means that half of this length would just be canvas_width/2.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0a9b1814c_0_3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0a9b1814c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we subtract the value of circle_radius, we’ll find the x coordinate of that point, no matter what the actual numbers are.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
  <p:cSld name="TITLE">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4"/>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14"/>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56" name="Google Shape;56;p14"/>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title">
  <p:cSld name="TITLE_2">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nvSpPr>
        <p:spPr>
          <a:xfrm>
            <a:off x="0" y="-45525"/>
            <a:ext cx="91440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 name="Google Shape;59;p15"/>
          <p:cNvCxnSpPr/>
          <p:nvPr/>
        </p:nvCxnSpPr>
        <p:spPr>
          <a:xfrm>
            <a:off x="0" y="2701425"/>
            <a:ext cx="6452100" cy="0"/>
          </a:xfrm>
          <a:prstGeom prst="straightConnector1">
            <a:avLst/>
          </a:prstGeom>
          <a:noFill/>
          <a:ln cap="flat" cmpd="sng" w="152400">
            <a:solidFill>
              <a:srgbClr val="FFFFFF"/>
            </a:solidFill>
            <a:prstDash val="solid"/>
            <a:round/>
            <a:headEnd len="med" w="med" type="none"/>
            <a:tailEnd len="med" w="med" type="none"/>
          </a:ln>
        </p:spPr>
      </p:cxnSp>
      <p:sp>
        <p:nvSpPr>
          <p:cNvPr id="60" name="Google Shape;60;p15"/>
          <p:cNvSpPr txBox="1"/>
          <p:nvPr>
            <p:ph type="title"/>
          </p:nvPr>
        </p:nvSpPr>
        <p:spPr>
          <a:xfrm>
            <a:off x="1340200" y="681575"/>
            <a:ext cx="7860000" cy="16935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1" name="Google Shape;61;p15"/>
          <p:cNvSpPr txBox="1"/>
          <p:nvPr>
            <p:ph idx="1" type="subTitle"/>
          </p:nvPr>
        </p:nvSpPr>
        <p:spPr>
          <a:xfrm>
            <a:off x="335050" y="3024525"/>
            <a:ext cx="4781400" cy="7062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400">
                <a:solidFill>
                  <a:srgbClr val="FFFFFF"/>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screen">
  <p:cSld name="CUSTOM">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6"/>
          <p:cNvSpPr/>
          <p:nvPr/>
        </p:nvSpPr>
        <p:spPr>
          <a:xfrm>
            <a:off x="0" y="-45525"/>
            <a:ext cx="4585800" cy="51891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6"/>
          <p:cNvSpPr txBox="1"/>
          <p:nvPr>
            <p:ph type="title"/>
          </p:nvPr>
        </p:nvSpPr>
        <p:spPr>
          <a:xfrm>
            <a:off x="307900" y="869325"/>
            <a:ext cx="4138500" cy="1620900"/>
          </a:xfrm>
          <a:prstGeom prst="rect">
            <a:avLst/>
          </a:prstGeom>
        </p:spPr>
        <p:txBody>
          <a:bodyPr anchorCtr="0" anchor="b" bIns="91425" lIns="91425" spcFirstLastPara="1" rIns="91425" wrap="square" tIns="91425">
            <a:noAutofit/>
          </a:bodyPr>
          <a:lstStyle>
            <a:lvl1pPr lvl="0" rtl="0">
              <a:spcBef>
                <a:spcPts val="0"/>
              </a:spcBef>
              <a:spcAft>
                <a:spcPts val="0"/>
              </a:spcAft>
              <a:buNone/>
              <a:defRPr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5" name="Google Shape;65;p16"/>
          <p:cNvSpPr txBox="1"/>
          <p:nvPr>
            <p:ph idx="1" type="body"/>
          </p:nvPr>
        </p:nvSpPr>
        <p:spPr>
          <a:xfrm>
            <a:off x="5170675" y="842150"/>
            <a:ext cx="3504600" cy="2761800"/>
          </a:xfrm>
          <a:prstGeom prst="rect">
            <a:avLst/>
          </a:prstGeom>
        </p:spPr>
        <p:txBody>
          <a:bodyPr anchorCtr="0" anchor="t" bIns="91425" lIns="91425" spcFirstLastPara="1" rIns="91425" wrap="square" tIns="91425">
            <a:noAutofit/>
          </a:bodyPr>
          <a:lstStyle>
            <a:lvl1pPr indent="-381000" lvl="0" marL="457200" rtl="0" algn="ctr">
              <a:spcBef>
                <a:spcPts val="600"/>
              </a:spcBef>
              <a:spcAft>
                <a:spcPts val="0"/>
              </a:spcAft>
              <a:buSzPts val="2400"/>
              <a:buChar char="●"/>
              <a:defRPr sz="2400"/>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rtl="0" algn="ctr">
              <a:spcBef>
                <a:spcPts val="0"/>
              </a:spcBef>
              <a:spcAft>
                <a:spcPts val="0"/>
              </a:spcAft>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APTION_ONLY">
    <p:spTree>
      <p:nvGrpSpPr>
        <p:cNvPr id="66" name="Shape 66"/>
        <p:cNvGrpSpPr/>
        <p:nvPr/>
      </p:nvGrpSpPr>
      <p:grpSpPr>
        <a:xfrm>
          <a:off x="0" y="0"/>
          <a:ext cx="0" cy="0"/>
          <a:chOff x="0" y="0"/>
          <a:chExt cx="0" cy="0"/>
        </a:xfrm>
      </p:grpSpPr>
      <p:sp>
        <p:nvSpPr>
          <p:cNvPr id="67" name="Google Shape;67;p17"/>
          <p:cNvSpPr txBox="1"/>
          <p:nvPr/>
        </p:nvSpPr>
        <p:spPr>
          <a:xfrm>
            <a:off x="228600" y="341375"/>
            <a:ext cx="6349800" cy="11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500">
                <a:solidFill>
                  <a:srgbClr val="FFFFFF"/>
                </a:solidFill>
                <a:latin typeface="Proxima Nova"/>
                <a:ea typeface="Proxima Nova"/>
                <a:cs typeface="Proxima Nova"/>
                <a:sym typeface="Proxima Nova"/>
              </a:rPr>
              <a:t>Do you think we do this?z</a:t>
            </a:r>
            <a:endParaRPr sz="4500">
              <a:solidFill>
                <a:srgbClr val="FFFFFF"/>
              </a:solidFill>
              <a:latin typeface="Proxima Nova"/>
              <a:ea typeface="Proxima Nova"/>
              <a:cs typeface="Proxima Nova"/>
              <a:sym typeface="Proxima Nova"/>
            </a:endParaRPr>
          </a:p>
        </p:txBody>
      </p:sp>
      <p:pic>
        <p:nvPicPr>
          <p:cNvPr descr="slide2.png" id="68" name="Google Shape;68;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 name="Google Shape;69;p17"/>
          <p:cNvSpPr/>
          <p:nvPr/>
        </p:nvSpPr>
        <p:spPr>
          <a:xfrm>
            <a:off x="0" y="0"/>
            <a:ext cx="9144000" cy="16386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7"/>
          <p:cNvSpPr txBox="1"/>
          <p:nvPr>
            <p:ph type="title"/>
          </p:nvPr>
        </p:nvSpPr>
        <p:spPr>
          <a:xfrm>
            <a:off x="498050" y="307875"/>
            <a:ext cx="8229600" cy="1064100"/>
          </a:xfrm>
          <a:prstGeom prst="rect">
            <a:avLst/>
          </a:prstGeom>
        </p:spPr>
        <p:txBody>
          <a:bodyPr anchorCtr="0" anchor="b" bIns="91425" lIns="91425" spcFirstLastPara="1" rIns="91425" wrap="square" tIns="91425">
            <a:noAutofit/>
          </a:bodyPr>
          <a:lstStyle>
            <a:lvl1pPr lvl="0" rtl="0">
              <a:spcBef>
                <a:spcPts val="0"/>
              </a:spcBef>
              <a:spcAft>
                <a:spcPts val="0"/>
              </a:spcAft>
              <a:buNone/>
              <a:defRPr sz="38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1" name="Google Shape;71;p17"/>
          <p:cNvSpPr txBox="1"/>
          <p:nvPr>
            <p:ph idx="1" type="body"/>
          </p:nvPr>
        </p:nvSpPr>
        <p:spPr>
          <a:xfrm>
            <a:off x="584850" y="1883525"/>
            <a:ext cx="7869300" cy="2522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Courier New"/>
              <a:buChar char="●"/>
              <a:defRPr b="1">
                <a:latin typeface="Courier New"/>
                <a:ea typeface="Courier New"/>
                <a:cs typeface="Courier New"/>
                <a:sym typeface="Courier New"/>
              </a:defRPr>
            </a:lvl1pPr>
            <a:lvl2pPr indent="-381000" lvl="1" marL="914400" rtl="0">
              <a:spcBef>
                <a:spcPts val="0"/>
              </a:spcBef>
              <a:spcAft>
                <a:spcPts val="0"/>
              </a:spcAft>
              <a:buSzPts val="2400"/>
              <a:buFont typeface="Courier New"/>
              <a:buChar char="○"/>
              <a:defRPr b="1">
                <a:latin typeface="Courier New"/>
                <a:ea typeface="Courier New"/>
                <a:cs typeface="Courier New"/>
                <a:sym typeface="Courier New"/>
              </a:defRPr>
            </a:lvl2pPr>
            <a:lvl3pPr indent="-381000" lvl="2" marL="1371600" rtl="0">
              <a:spcBef>
                <a:spcPts val="0"/>
              </a:spcBef>
              <a:spcAft>
                <a:spcPts val="0"/>
              </a:spcAft>
              <a:buSzPts val="2400"/>
              <a:buFont typeface="Courier New"/>
              <a:buChar char="■"/>
              <a:defRPr b="1">
                <a:latin typeface="Courier New"/>
                <a:ea typeface="Courier New"/>
                <a:cs typeface="Courier New"/>
                <a:sym typeface="Courier New"/>
              </a:defRPr>
            </a:lvl3pPr>
            <a:lvl4pPr indent="-342900" lvl="3" marL="1828800" rtl="0">
              <a:spcBef>
                <a:spcPts val="0"/>
              </a:spcBef>
              <a:spcAft>
                <a:spcPts val="0"/>
              </a:spcAft>
              <a:buSzPts val="1800"/>
              <a:buFont typeface="Courier New"/>
              <a:buChar char="●"/>
              <a:defRPr b="1">
                <a:latin typeface="Courier New"/>
                <a:ea typeface="Courier New"/>
                <a:cs typeface="Courier New"/>
                <a:sym typeface="Courier New"/>
              </a:defRPr>
            </a:lvl4pPr>
            <a:lvl5pPr indent="-342900" lvl="4" marL="2286000" rtl="0">
              <a:spcBef>
                <a:spcPts val="0"/>
              </a:spcBef>
              <a:spcAft>
                <a:spcPts val="0"/>
              </a:spcAft>
              <a:buSzPts val="1800"/>
              <a:buFont typeface="Courier New"/>
              <a:buChar char="○"/>
              <a:defRPr b="1">
                <a:latin typeface="Courier New"/>
                <a:ea typeface="Courier New"/>
                <a:cs typeface="Courier New"/>
                <a:sym typeface="Courier New"/>
              </a:defRPr>
            </a:lvl5pPr>
            <a:lvl6pPr indent="-342900" lvl="5" marL="2743200" rtl="0">
              <a:spcBef>
                <a:spcPts val="0"/>
              </a:spcBef>
              <a:spcAft>
                <a:spcPts val="0"/>
              </a:spcAft>
              <a:buSzPts val="1800"/>
              <a:buFont typeface="Courier New"/>
              <a:buChar char="■"/>
              <a:defRPr b="1">
                <a:latin typeface="Courier New"/>
                <a:ea typeface="Courier New"/>
                <a:cs typeface="Courier New"/>
                <a:sym typeface="Courier New"/>
              </a:defRPr>
            </a:lvl6pPr>
            <a:lvl7pPr indent="-342900" lvl="6" marL="3200400" rtl="0">
              <a:spcBef>
                <a:spcPts val="0"/>
              </a:spcBef>
              <a:spcAft>
                <a:spcPts val="0"/>
              </a:spcAft>
              <a:buSzPts val="1800"/>
              <a:buFont typeface="Courier New"/>
              <a:buChar char="●"/>
              <a:defRPr b="1">
                <a:latin typeface="Courier New"/>
                <a:ea typeface="Courier New"/>
                <a:cs typeface="Courier New"/>
                <a:sym typeface="Courier New"/>
              </a:defRPr>
            </a:lvl7pPr>
            <a:lvl8pPr indent="-342900" lvl="7" marL="3657600" rtl="0">
              <a:spcBef>
                <a:spcPts val="0"/>
              </a:spcBef>
              <a:spcAft>
                <a:spcPts val="0"/>
              </a:spcAft>
              <a:buSzPts val="1800"/>
              <a:buFont typeface="Courier New"/>
              <a:buChar char="○"/>
              <a:defRPr b="1">
                <a:latin typeface="Courier New"/>
                <a:ea typeface="Courier New"/>
                <a:cs typeface="Courier New"/>
                <a:sym typeface="Courier New"/>
              </a:defRPr>
            </a:lvl8pPr>
            <a:lvl9pPr indent="-342900" lvl="8" marL="4114800" rtl="0">
              <a:spcBef>
                <a:spcPts val="0"/>
              </a:spcBef>
              <a:spcAft>
                <a:spcPts val="0"/>
              </a:spcAft>
              <a:buSzPts val="1800"/>
              <a:buFont typeface="Courier New"/>
              <a:buChar char="■"/>
              <a:defRPr b="1">
                <a:latin typeface="Courier New"/>
                <a:ea typeface="Courier New"/>
                <a:cs typeface="Courier New"/>
                <a:sym typeface="Courier New"/>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type="blank">
  <p:cSld name="BLANK">
    <p:bg>
      <p:bgPr>
        <a:blipFill>
          <a:blip r:embed="rId2">
            <a:alphaModFix/>
          </a:blip>
          <a:stretch>
            <a:fillRect/>
          </a:stretch>
        </a:blipFill>
      </p:bgPr>
    </p:bg>
    <p:spTree>
      <p:nvGrpSpPr>
        <p:cNvPr id="72" name="Shape 72"/>
        <p:cNvGrpSpPr/>
        <p:nvPr/>
      </p:nvGrpSpPr>
      <p:grpSpPr>
        <a:xfrm>
          <a:off x="0" y="0"/>
          <a:ext cx="0" cy="0"/>
          <a:chOff x="0" y="0"/>
          <a:chExt cx="0" cy="0"/>
        </a:xfrm>
      </p:grpSpPr>
      <p:sp>
        <p:nvSpPr>
          <p:cNvPr id="73" name="Google Shape;73;p18"/>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4" name="Google Shape;74;p18"/>
          <p:cNvSpPr txBox="1"/>
          <p:nvPr>
            <p:ph type="title"/>
          </p:nvPr>
        </p:nvSpPr>
        <p:spPr>
          <a:xfrm>
            <a:off x="1338025" y="2381575"/>
            <a:ext cx="6619500" cy="8058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3000">
                <a:solidFill>
                  <a:srgbClr val="27A9E1"/>
                </a:solidFill>
                <a:latin typeface="Lemon"/>
                <a:ea typeface="Lemon"/>
                <a:cs typeface="Lemon"/>
                <a:sym typeface="Lemon"/>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75" name="Google Shape;75;p18"/>
          <p:cNvSpPr txBox="1"/>
          <p:nvPr>
            <p:ph idx="1" type="subTitle"/>
          </p:nvPr>
        </p:nvSpPr>
        <p:spPr>
          <a:xfrm>
            <a:off x="641100" y="40296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for loop (example)">
  <p:cSld name="BLANK_1">
    <p:bg>
      <p:bgPr>
        <a:blipFill>
          <a:blip r:embed="rId2">
            <a:alphaModFix/>
          </a:blip>
          <a:stretch>
            <a:fillRect/>
          </a:stretch>
        </a:blipFill>
      </p:bgPr>
    </p:bg>
    <p:spTree>
      <p:nvGrpSpPr>
        <p:cNvPr id="76" name="Shape 76"/>
        <p:cNvGrpSpPr/>
        <p:nvPr/>
      </p:nvGrpSpPr>
      <p:grpSpPr>
        <a:xfrm>
          <a:off x="0" y="0"/>
          <a:ext cx="0" cy="0"/>
          <a:chOff x="0" y="0"/>
          <a:chExt cx="0" cy="0"/>
        </a:xfrm>
      </p:grpSpPr>
      <p:sp>
        <p:nvSpPr>
          <p:cNvPr id="77" name="Google Shape;77;p19"/>
          <p:cNvSpPr txBox="1"/>
          <p:nvPr/>
        </p:nvSpPr>
        <p:spPr>
          <a:xfrm>
            <a:off x="1795350" y="5417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78" name="Google Shape;78;p19"/>
          <p:cNvSpPr txBox="1"/>
          <p:nvPr/>
        </p:nvSpPr>
        <p:spPr>
          <a:xfrm>
            <a:off x="1994550" y="2109650"/>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7A9E1"/>
                </a:solidFill>
                <a:latin typeface="Lemon"/>
                <a:ea typeface="Lemon"/>
                <a:cs typeface="Lemon"/>
                <a:sym typeface="Lemon"/>
              </a:rPr>
              <a:t>THE FOR LOOP</a:t>
            </a:r>
            <a:endParaRPr sz="3000">
              <a:solidFill>
                <a:srgbClr val="27A9E1"/>
              </a:solidFill>
              <a:latin typeface="Lemon"/>
              <a:ea typeface="Lemon"/>
              <a:cs typeface="Lemon"/>
              <a:sym typeface="Lemon"/>
            </a:endParaRPr>
          </a:p>
        </p:txBody>
      </p:sp>
      <p:sp>
        <p:nvSpPr>
          <p:cNvPr id="79" name="Google Shape;79;p19"/>
          <p:cNvSpPr txBox="1"/>
          <p:nvPr/>
        </p:nvSpPr>
        <p:spPr>
          <a:xfrm>
            <a:off x="592575" y="40362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p:cSld name="CUSTOM_2">
    <p:bg>
      <p:bgPr>
        <a:blipFill>
          <a:blip r:embed="rId2">
            <a:alphaModFix/>
          </a:blip>
          <a:stretch>
            <a:fillRect/>
          </a:stretch>
        </a:blipFill>
      </p:bgPr>
    </p:bg>
    <p:spTree>
      <p:nvGrpSpPr>
        <p:cNvPr id="80" name="Shape 80"/>
        <p:cNvGrpSpPr/>
        <p:nvPr/>
      </p:nvGrpSpPr>
      <p:grpSpPr>
        <a:xfrm>
          <a:off x="0" y="0"/>
          <a:ext cx="0" cy="0"/>
          <a:chOff x="0" y="0"/>
          <a:chExt cx="0" cy="0"/>
        </a:xfrm>
      </p:grpSpPr>
      <p:sp>
        <p:nvSpPr>
          <p:cNvPr id="81" name="Google Shape;81;p20"/>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2" name="Google Shape;82;p20"/>
          <p:cNvSpPr txBox="1"/>
          <p:nvPr>
            <p:ph type="title"/>
          </p:nvPr>
        </p:nvSpPr>
        <p:spPr>
          <a:xfrm>
            <a:off x="2263875" y="1838250"/>
            <a:ext cx="4699800" cy="19833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a:solidFill>
                  <a:srgbClr val="27A9E1"/>
                </a:solidFill>
                <a:latin typeface="Lemon"/>
                <a:ea typeface="Lemon"/>
                <a:cs typeface="Lemon"/>
                <a:sym typeface="Lemon"/>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3" name="Google Shape;83;p20"/>
          <p:cNvSpPr txBox="1"/>
          <p:nvPr>
            <p:ph idx="1" type="subTitle"/>
          </p:nvPr>
        </p:nvSpPr>
        <p:spPr>
          <a:xfrm>
            <a:off x="661050" y="4174575"/>
            <a:ext cx="8014200" cy="603000"/>
          </a:xfrm>
          <a:prstGeom prst="rect">
            <a:avLst/>
          </a:prstGeom>
        </p:spPr>
        <p:txBody>
          <a:bodyPr anchorCtr="0" anchor="t" bIns="91425" lIns="91425" spcFirstLastPara="1" rIns="91425" wrap="square" tIns="91425">
            <a:noAutofit/>
          </a:bodyPr>
          <a:lstStyle>
            <a:lvl1pPr lvl="0" rtl="0">
              <a:spcBef>
                <a:spcPts val="600"/>
              </a:spcBef>
              <a:spcAft>
                <a:spcPts val="0"/>
              </a:spcAft>
              <a:buNone/>
              <a:defRPr sz="2000">
                <a:solidFill>
                  <a:srgbClr val="333333"/>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ing concept 2 example">
  <p:cSld name="CUSTOM_2_1">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1"/>
          <p:cNvSpPr txBox="1"/>
          <p:nvPr/>
        </p:nvSpPr>
        <p:spPr>
          <a:xfrm>
            <a:off x="1795350" y="275550"/>
            <a:ext cx="55533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FFFFFF"/>
                </a:solidFill>
                <a:latin typeface="Satisfy"/>
                <a:ea typeface="Satisfy"/>
                <a:cs typeface="Satisfy"/>
                <a:sym typeface="Satisfy"/>
              </a:rPr>
              <a:t>Introducing</a:t>
            </a:r>
            <a:endParaRPr sz="4800">
              <a:solidFill>
                <a:srgbClr val="FFFFFF"/>
              </a:solidFill>
              <a:latin typeface="Satisfy"/>
              <a:ea typeface="Satisfy"/>
              <a:cs typeface="Satisfy"/>
              <a:sym typeface="Satisfy"/>
            </a:endParaRPr>
          </a:p>
        </p:txBody>
      </p:sp>
      <p:sp>
        <p:nvSpPr>
          <p:cNvPr id="86" name="Google Shape;86;p21"/>
          <p:cNvSpPr txBox="1"/>
          <p:nvPr/>
        </p:nvSpPr>
        <p:spPr>
          <a:xfrm>
            <a:off x="1994550" y="1967388"/>
            <a:ext cx="5154900" cy="78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27A9E1"/>
                </a:solidFill>
                <a:latin typeface="Lemon"/>
                <a:ea typeface="Lemon"/>
                <a:cs typeface="Lemon"/>
                <a:sym typeface="Lemon"/>
              </a:rPr>
              <a:t>THE </a:t>
            </a:r>
            <a:endParaRPr sz="4000">
              <a:solidFill>
                <a:srgbClr val="27A9E1"/>
              </a:solidFill>
              <a:latin typeface="Lemon"/>
              <a:ea typeface="Lemon"/>
              <a:cs typeface="Lemon"/>
              <a:sym typeface="Lemon"/>
            </a:endParaRPr>
          </a:p>
          <a:p>
            <a:pPr indent="0" lvl="0" marL="0" rtl="0" algn="ctr">
              <a:spcBef>
                <a:spcPts val="0"/>
              </a:spcBef>
              <a:spcAft>
                <a:spcPts val="0"/>
              </a:spcAft>
              <a:buNone/>
            </a:pPr>
            <a:r>
              <a:rPr lang="en" sz="4000">
                <a:solidFill>
                  <a:srgbClr val="27A9E1"/>
                </a:solidFill>
                <a:latin typeface="Lemon"/>
                <a:ea typeface="Lemon"/>
                <a:cs typeface="Lemon"/>
                <a:sym typeface="Lemon"/>
              </a:rPr>
              <a:t>FOR LOOP</a:t>
            </a:r>
            <a:endParaRPr sz="4000">
              <a:solidFill>
                <a:srgbClr val="27A9E1"/>
              </a:solidFill>
              <a:latin typeface="Lemon"/>
              <a:ea typeface="Lemon"/>
              <a:cs typeface="Lemon"/>
              <a:sym typeface="Lemon"/>
            </a:endParaRPr>
          </a:p>
        </p:txBody>
      </p:sp>
      <p:sp>
        <p:nvSpPr>
          <p:cNvPr id="87" name="Google Shape;87;p21"/>
          <p:cNvSpPr txBox="1"/>
          <p:nvPr/>
        </p:nvSpPr>
        <p:spPr>
          <a:xfrm>
            <a:off x="592575" y="4264825"/>
            <a:ext cx="8047800" cy="60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333333"/>
                </a:solidFill>
                <a:latin typeface="Proxima Nova"/>
                <a:ea typeface="Proxima Nova"/>
                <a:cs typeface="Proxima Nova"/>
                <a:sym typeface="Proxima Nova"/>
              </a:rPr>
              <a:t>For loops let Karel repeat a section of code a fixed number of times</a:t>
            </a:r>
            <a:endParaRPr sz="2000">
              <a:solidFill>
                <a:srgbClr val="333333"/>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ing code ">
  <p:cSld name="CUSTOM_5">
    <p:spTree>
      <p:nvGrpSpPr>
        <p:cNvPr id="88" name="Shape 88"/>
        <p:cNvGrpSpPr/>
        <p:nvPr/>
      </p:nvGrpSpPr>
      <p:grpSpPr>
        <a:xfrm>
          <a:off x="0" y="0"/>
          <a:ext cx="0" cy="0"/>
          <a:chOff x="0" y="0"/>
          <a:chExt cx="0" cy="0"/>
        </a:xfrm>
      </p:grpSpPr>
      <p:sp>
        <p:nvSpPr>
          <p:cNvPr id="89" name="Google Shape;89;p2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0" name="Google Shape;90;p22"/>
          <p:cNvPicPr preferRelativeResize="0"/>
          <p:nvPr/>
        </p:nvPicPr>
        <p:blipFill>
          <a:blip r:embed="rId2">
            <a:alphaModFix/>
          </a:blip>
          <a:stretch>
            <a:fillRect/>
          </a:stretch>
        </p:blipFill>
        <p:spPr>
          <a:xfrm>
            <a:off x="0" y="0"/>
            <a:ext cx="9144000" cy="3834876"/>
          </a:xfrm>
          <a:prstGeom prst="rect">
            <a:avLst/>
          </a:prstGeom>
          <a:noFill/>
          <a:ln>
            <a:noFill/>
          </a:ln>
        </p:spPr>
      </p:pic>
      <p:sp>
        <p:nvSpPr>
          <p:cNvPr id="91" name="Google Shape;91;p22"/>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2"/>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For Loops </a:t>
            </a:r>
            <a:endParaRPr b="1" sz="4500">
              <a:solidFill>
                <a:srgbClr val="FFFFFF"/>
              </a:solidFill>
              <a:latin typeface="Proxima Nova"/>
              <a:ea typeface="Proxima Nova"/>
              <a:cs typeface="Proxima Nova"/>
              <a:sym typeface="Proxima Nova"/>
            </a:endParaRPr>
          </a:p>
        </p:txBody>
      </p:sp>
      <p:sp>
        <p:nvSpPr>
          <p:cNvPr id="93" name="Google Shape;93;p22"/>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2">
  <p:cSld name="CUSTOM_5_1">
    <p:spTree>
      <p:nvGrpSpPr>
        <p:cNvPr id="94" name="Shape 94"/>
        <p:cNvGrpSpPr/>
        <p:nvPr/>
      </p:nvGrpSpPr>
      <p:grpSpPr>
        <a:xfrm>
          <a:off x="0" y="0"/>
          <a:ext cx="0" cy="0"/>
          <a:chOff x="0" y="0"/>
          <a:chExt cx="0" cy="0"/>
        </a:xfrm>
      </p:grpSpPr>
      <p:sp>
        <p:nvSpPr>
          <p:cNvPr id="95" name="Google Shape;95;p2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96" name="Google Shape;96;p23"/>
          <p:cNvPicPr preferRelativeResize="0"/>
          <p:nvPr/>
        </p:nvPicPr>
        <p:blipFill>
          <a:blip r:embed="rId2">
            <a:alphaModFix/>
          </a:blip>
          <a:stretch>
            <a:fillRect/>
          </a:stretch>
        </p:blipFill>
        <p:spPr>
          <a:xfrm>
            <a:off x="0" y="0"/>
            <a:ext cx="9144000" cy="3834876"/>
          </a:xfrm>
          <a:prstGeom prst="rect">
            <a:avLst/>
          </a:prstGeom>
          <a:noFill/>
          <a:ln>
            <a:noFill/>
          </a:ln>
        </p:spPr>
      </p:pic>
      <p:sp>
        <p:nvSpPr>
          <p:cNvPr id="97" name="Google Shape;97;p23"/>
          <p:cNvSpPr txBox="1"/>
          <p:nvPr/>
        </p:nvSpPr>
        <p:spPr>
          <a:xfrm>
            <a:off x="472450" y="1679332"/>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for(var i = 0; i &lt; </a:t>
            </a:r>
            <a:r>
              <a:rPr b="1" i="1" lang="en" sz="3000">
                <a:solidFill>
                  <a:srgbClr val="27A9E1"/>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i++){</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  /* code to execute </a:t>
            </a:r>
            <a:r>
              <a:rPr b="1" i="1" lang="en" sz="3000">
                <a:solidFill>
                  <a:srgbClr val="333333"/>
                </a:solidFill>
                <a:latin typeface="Courier New"/>
                <a:ea typeface="Courier New"/>
                <a:cs typeface="Courier New"/>
                <a:sym typeface="Courier New"/>
              </a:rPr>
              <a:t>count</a:t>
            </a:r>
            <a:r>
              <a:rPr b="1" lang="en" sz="3000">
                <a:solidFill>
                  <a:srgbClr val="333333"/>
                </a:solidFill>
                <a:latin typeface="Courier New"/>
                <a:ea typeface="Courier New"/>
                <a:cs typeface="Courier New"/>
                <a:sym typeface="Courier New"/>
              </a:rPr>
              <a:t> times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a:t>
            </a:r>
            <a:endParaRPr b="1" sz="3000">
              <a:solidFill>
                <a:srgbClr val="333333"/>
              </a:solidFill>
              <a:latin typeface="Courier New"/>
              <a:ea typeface="Courier New"/>
              <a:cs typeface="Courier New"/>
              <a:sym typeface="Courier New"/>
            </a:endParaRPr>
          </a:p>
        </p:txBody>
      </p:sp>
      <p:sp>
        <p:nvSpPr>
          <p:cNvPr id="98" name="Google Shape;98;p23"/>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ighlight copy">
  <p:cSld name="CUSTOM_5_1_1">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01" name="Google Shape;101;p24"/>
          <p:cNvPicPr preferRelativeResize="0"/>
          <p:nvPr/>
        </p:nvPicPr>
        <p:blipFill>
          <a:blip r:embed="rId2">
            <a:alphaModFix/>
          </a:blip>
          <a:stretch>
            <a:fillRect/>
          </a:stretch>
        </p:blipFill>
        <p:spPr>
          <a:xfrm>
            <a:off x="0" y="0"/>
            <a:ext cx="9144000" cy="1105625"/>
          </a:xfrm>
          <a:prstGeom prst="rect">
            <a:avLst/>
          </a:prstGeom>
          <a:noFill/>
          <a:ln>
            <a:noFill/>
          </a:ln>
        </p:spPr>
      </p:pic>
      <p:sp>
        <p:nvSpPr>
          <p:cNvPr id="102" name="Google Shape;102;p24"/>
          <p:cNvSpPr/>
          <p:nvPr/>
        </p:nvSpPr>
        <p:spPr>
          <a:xfrm>
            <a:off x="0" y="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lide2.png" id="103" name="Google Shape;103;p24"/>
          <p:cNvPicPr preferRelativeResize="0"/>
          <p:nvPr/>
        </p:nvPicPr>
        <p:blipFill>
          <a:blip r:embed="rId2">
            <a:alphaModFix/>
          </a:blip>
          <a:stretch>
            <a:fillRect/>
          </a:stretch>
        </p:blipFill>
        <p:spPr>
          <a:xfrm>
            <a:off x="0" y="4836000"/>
            <a:ext cx="9144000" cy="1105625"/>
          </a:xfrm>
          <a:prstGeom prst="rect">
            <a:avLst/>
          </a:prstGeom>
          <a:noFill/>
          <a:ln>
            <a:noFill/>
          </a:ln>
        </p:spPr>
      </p:pic>
      <p:sp>
        <p:nvSpPr>
          <p:cNvPr id="104" name="Google Shape;104;p24"/>
          <p:cNvSpPr/>
          <p:nvPr/>
        </p:nvSpPr>
        <p:spPr>
          <a:xfrm>
            <a:off x="0" y="4836000"/>
            <a:ext cx="9144000" cy="3354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LLOUT">
  <p:cSld name="CUSTOM_6">
    <p:spTree>
      <p:nvGrpSpPr>
        <p:cNvPr id="105" name="Shape 105"/>
        <p:cNvGrpSpPr/>
        <p:nvPr/>
      </p:nvGrpSpPr>
      <p:grpSpPr>
        <a:xfrm>
          <a:off x="0" y="0"/>
          <a:ext cx="0" cy="0"/>
          <a:chOff x="0" y="0"/>
          <a:chExt cx="0" cy="0"/>
        </a:xfrm>
      </p:grpSpPr>
      <p:sp>
        <p:nvSpPr>
          <p:cNvPr id="106" name="Google Shape;106;p25"/>
          <p:cNvSpPr txBox="1"/>
          <p:nvPr/>
        </p:nvSpPr>
        <p:spPr>
          <a:xfrm>
            <a:off x="381000" y="1129457"/>
            <a:ext cx="8229600" cy="4620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b="1" lang="en" sz="3000">
                <a:solidFill>
                  <a:srgbClr val="333333"/>
                </a:solidFill>
                <a:latin typeface="Courier New"/>
                <a:ea typeface="Courier New"/>
                <a:cs typeface="Courier New"/>
                <a:sym typeface="Courier New"/>
              </a:rPr>
              <a:t>function buildPyramid()</a:t>
            </a: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  /* code goes here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rPr lang="en" sz="3000">
                <a:solidFill>
                  <a:srgbClr val="333333"/>
                </a:solidFill>
                <a:latin typeface="Courier New"/>
                <a:ea typeface="Courier New"/>
                <a:cs typeface="Courier New"/>
                <a:sym typeface="Courier New"/>
              </a:rPr>
              <a:t>}</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latin typeface="Courier New"/>
              <a:ea typeface="Courier New"/>
              <a:cs typeface="Courier New"/>
              <a:sym typeface="Courier New"/>
            </a:endParaRPr>
          </a:p>
          <a:p>
            <a:pPr indent="0" lvl="0" marL="0" rtl="0" algn="l">
              <a:spcBef>
                <a:spcPts val="600"/>
              </a:spcBef>
              <a:spcAft>
                <a:spcPts val="0"/>
              </a:spcAft>
              <a:buNone/>
            </a:pPr>
            <a:r>
              <a:t/>
            </a:r>
            <a:endParaRPr sz="3000">
              <a:solidFill>
                <a:srgbClr val="333333"/>
              </a:solidFill>
            </a:endParaRPr>
          </a:p>
        </p:txBody>
      </p:sp>
      <p:sp>
        <p:nvSpPr>
          <p:cNvPr id="107" name="Google Shape;107;p25"/>
          <p:cNvSpPr/>
          <p:nvPr/>
        </p:nvSpPr>
        <p:spPr>
          <a:xfrm>
            <a:off x="3909088" y="2855825"/>
            <a:ext cx="4037100" cy="1772100"/>
          </a:xfrm>
          <a:prstGeom prst="wedgeRoundRectCallout">
            <a:avLst>
              <a:gd fmla="val -21355" name="adj1"/>
              <a:gd fmla="val -68750" name="adj2"/>
              <a:gd fmla="val 0" name="adj3"/>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rgbClr val="333333"/>
              </a:solidFill>
            </a:endParaRPr>
          </a:p>
        </p:txBody>
      </p:sp>
      <p:pic>
        <p:nvPicPr>
          <p:cNvPr descr="slide2.png" id="108" name="Google Shape;108;p25"/>
          <p:cNvPicPr preferRelativeResize="0"/>
          <p:nvPr/>
        </p:nvPicPr>
        <p:blipFill>
          <a:blip r:embed="rId2">
            <a:alphaModFix/>
          </a:blip>
          <a:stretch>
            <a:fillRect/>
          </a:stretch>
        </p:blipFill>
        <p:spPr>
          <a:xfrm>
            <a:off x="0" y="0"/>
            <a:ext cx="9144000" cy="3834876"/>
          </a:xfrm>
          <a:prstGeom prst="rect">
            <a:avLst/>
          </a:prstGeom>
          <a:noFill/>
          <a:ln>
            <a:noFill/>
          </a:ln>
        </p:spPr>
      </p:pic>
      <p:sp>
        <p:nvSpPr>
          <p:cNvPr id="109" name="Google Shape;109;p25"/>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txBox="1"/>
          <p:nvPr/>
        </p:nvSpPr>
        <p:spPr>
          <a:xfrm>
            <a:off x="252200" y="205975"/>
            <a:ext cx="59307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Naming is crucial</a:t>
            </a:r>
            <a:endParaRPr sz="3800">
              <a:solidFill>
                <a:srgbClr val="FFFFFF"/>
              </a:solidFill>
              <a:latin typeface="Proxima Nova"/>
              <a:ea typeface="Proxima Nova"/>
              <a:cs typeface="Proxima Nova"/>
              <a:sym typeface="Proxima Nova"/>
            </a:endParaRPr>
          </a:p>
        </p:txBody>
      </p:sp>
      <p:sp>
        <p:nvSpPr>
          <p:cNvPr id="111" name="Google Shape;111;p25"/>
          <p:cNvSpPr/>
          <p:nvPr/>
        </p:nvSpPr>
        <p:spPr>
          <a:xfrm>
            <a:off x="3914525" y="2779625"/>
            <a:ext cx="4037100" cy="1772100"/>
          </a:xfrm>
          <a:prstGeom prst="wedgeRoundRectCallout">
            <a:avLst>
              <a:gd fmla="val -21355" name="adj1"/>
              <a:gd fmla="val -68750" name="adj2"/>
              <a:gd fmla="val 0" name="adj3"/>
            </a:avLst>
          </a:prstGeom>
          <a:solidFill>
            <a:srgbClr val="27A9E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4338600" y="3198625"/>
            <a:ext cx="3573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From this name, it’s clear what the function does </a:t>
            </a:r>
            <a:endParaRPr sz="2400">
              <a:solidFill>
                <a:srgbClr val="FFFFFF"/>
              </a:solidFill>
              <a:latin typeface="Proxima Nova"/>
              <a:ea typeface="Proxima Nova"/>
              <a:cs typeface="Proxima Nova"/>
              <a:sym typeface="Proxima Nov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uter definition">
  <p:cSld name="CUSTOM_3">
    <p:bg>
      <p:bgPr>
        <a:blipFill>
          <a:blip r:embed="rId2">
            <a:alphaModFix/>
          </a:blip>
          <a:stretch>
            <a:fillRect/>
          </a:stretch>
        </a:blipFill>
      </p:bgPr>
    </p:bg>
    <p:spTree>
      <p:nvGrpSpPr>
        <p:cNvPr id="113" name="Shape 113"/>
        <p:cNvGrpSpPr/>
        <p:nvPr/>
      </p:nvGrpSpPr>
      <p:grpSpPr>
        <a:xfrm>
          <a:off x="0" y="0"/>
          <a:ext cx="0" cy="0"/>
          <a:chOff x="0" y="0"/>
          <a:chExt cx="0" cy="0"/>
        </a:xfrm>
      </p:grpSpPr>
      <p:pic>
        <p:nvPicPr>
          <p:cNvPr descr="slide2.png" id="114" name="Google Shape;114;p26"/>
          <p:cNvPicPr preferRelativeResize="0"/>
          <p:nvPr/>
        </p:nvPicPr>
        <p:blipFill>
          <a:blip r:embed="rId3">
            <a:alphaModFix/>
          </a:blip>
          <a:stretch>
            <a:fillRect/>
          </a:stretch>
        </p:blipFill>
        <p:spPr>
          <a:xfrm>
            <a:off x="0" y="0"/>
            <a:ext cx="9144000" cy="3834876"/>
          </a:xfrm>
          <a:prstGeom prst="rect">
            <a:avLst/>
          </a:prstGeom>
          <a:noFill/>
          <a:ln>
            <a:noFill/>
          </a:ln>
        </p:spPr>
      </p:pic>
      <p:sp>
        <p:nvSpPr>
          <p:cNvPr id="115" name="Google Shape;115;p26"/>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6"/>
          <p:cNvSpPr txBox="1"/>
          <p:nvPr>
            <p:ph type="title"/>
          </p:nvPr>
        </p:nvSpPr>
        <p:spPr>
          <a:xfrm>
            <a:off x="443725" y="244500"/>
            <a:ext cx="6384000" cy="760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7" name="Google Shape;117;p26"/>
          <p:cNvSpPr txBox="1"/>
          <p:nvPr>
            <p:ph idx="1" type="subTitle"/>
          </p:nvPr>
        </p:nvSpPr>
        <p:spPr>
          <a:xfrm>
            <a:off x="1466975" y="2327250"/>
            <a:ext cx="3667500" cy="8874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
        <p:nvSpPr>
          <p:cNvPr id="118" name="Google Shape;118;p26"/>
          <p:cNvSpPr txBox="1"/>
          <p:nvPr>
            <p:ph idx="2" type="body"/>
          </p:nvPr>
        </p:nvSpPr>
        <p:spPr>
          <a:xfrm>
            <a:off x="5994725" y="1648100"/>
            <a:ext cx="2879700" cy="2327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55600" lvl="1" marL="914400" rtl="0">
              <a:spcBef>
                <a:spcPts val="0"/>
              </a:spcBef>
              <a:spcAft>
                <a:spcPts val="0"/>
              </a:spcAft>
              <a:buSzPts val="2000"/>
              <a:buChar char="○"/>
              <a:defRPr sz="20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 definition 1 (example)">
  <p:cSld name="CUSTOM_3_1">
    <p:bg>
      <p:bgPr>
        <a:blipFill>
          <a:blip r:embed="rId2">
            <a:alphaModFix/>
          </a:blip>
          <a:stretch>
            <a:fillRect/>
          </a:stretch>
        </a:blipFill>
      </p:bgPr>
    </p:bg>
    <p:spTree>
      <p:nvGrpSpPr>
        <p:cNvPr id="119" name="Shape 119"/>
        <p:cNvGrpSpPr/>
        <p:nvPr/>
      </p:nvGrpSpPr>
      <p:grpSpPr>
        <a:xfrm>
          <a:off x="0" y="0"/>
          <a:ext cx="0" cy="0"/>
          <a:chOff x="0" y="0"/>
          <a:chExt cx="0" cy="0"/>
        </a:xfrm>
      </p:grpSpPr>
      <p:pic>
        <p:nvPicPr>
          <p:cNvPr descr="slide2.png" id="120" name="Google Shape;120;p27"/>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1" name="Google Shape;121;p27"/>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txBox="1"/>
          <p:nvPr/>
        </p:nvSpPr>
        <p:spPr>
          <a:xfrm>
            <a:off x="396250" y="214025"/>
            <a:ext cx="54300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FFFFFF"/>
                </a:solidFill>
                <a:latin typeface="Proxima Nova"/>
                <a:ea typeface="Proxima Nova"/>
                <a:cs typeface="Proxima Nova"/>
                <a:sym typeface="Proxima Nova"/>
              </a:rPr>
              <a:t>Calling a function</a:t>
            </a:r>
            <a:endParaRPr sz="3800">
              <a:solidFill>
                <a:srgbClr val="FFFFFF"/>
              </a:solidFill>
              <a:latin typeface="Proxima Nova"/>
              <a:ea typeface="Proxima Nova"/>
              <a:cs typeface="Proxima Nova"/>
              <a:sym typeface="Proxima Nova"/>
            </a:endParaRPr>
          </a:p>
        </p:txBody>
      </p:sp>
      <p:sp>
        <p:nvSpPr>
          <p:cNvPr id="123" name="Google Shape;123;p27"/>
          <p:cNvSpPr txBox="1"/>
          <p:nvPr/>
        </p:nvSpPr>
        <p:spPr>
          <a:xfrm>
            <a:off x="1407600" y="2225900"/>
            <a:ext cx="3687000" cy="10128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
        <p:nvSpPr>
          <p:cNvPr id="124" name="Google Shape;124;p27"/>
          <p:cNvSpPr txBox="1"/>
          <p:nvPr/>
        </p:nvSpPr>
        <p:spPr>
          <a:xfrm>
            <a:off x="5928675" y="2275875"/>
            <a:ext cx="27537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333333"/>
                </a:solidFill>
                <a:latin typeface="Proxima Nova"/>
                <a:ea typeface="Proxima Nova"/>
                <a:cs typeface="Proxima Nova"/>
                <a:sym typeface="Proxima Nova"/>
              </a:rPr>
              <a:t>Calling a function:</a:t>
            </a:r>
            <a:r>
              <a:rPr lang="en" sz="2400">
                <a:solidFill>
                  <a:srgbClr val="333333"/>
                </a:solidFill>
                <a:latin typeface="Proxima Nova"/>
                <a:ea typeface="Proxima Nova"/>
                <a:cs typeface="Proxima Nova"/>
                <a:sym typeface="Proxima Nova"/>
              </a:rPr>
              <a:t> causing the action to actually happen</a:t>
            </a:r>
            <a:endParaRPr sz="2400">
              <a:solidFill>
                <a:srgbClr val="333333"/>
              </a:solidFill>
              <a:latin typeface="Proxima Nova"/>
              <a:ea typeface="Proxima Nova"/>
              <a:cs typeface="Proxima Nova"/>
              <a:sym typeface="Proxima Nov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just code">
  <p:cSld name="CUSTOM_4">
    <p:bg>
      <p:bgPr>
        <a:blipFill>
          <a:blip r:embed="rId2">
            <a:alphaModFix/>
          </a:blip>
          <a:stretch>
            <a:fillRect/>
          </a:stretch>
        </a:blipFill>
      </p:bgPr>
    </p:bg>
    <p:spTree>
      <p:nvGrpSpPr>
        <p:cNvPr id="125" name="Shape 125"/>
        <p:cNvGrpSpPr/>
        <p:nvPr/>
      </p:nvGrpSpPr>
      <p:grpSpPr>
        <a:xfrm>
          <a:off x="0" y="0"/>
          <a:ext cx="0" cy="0"/>
          <a:chOff x="0" y="0"/>
          <a:chExt cx="0" cy="0"/>
        </a:xfrm>
      </p:grpSpPr>
      <p:pic>
        <p:nvPicPr>
          <p:cNvPr descr="slide2.png" id="126" name="Google Shape;126;p28"/>
          <p:cNvPicPr preferRelativeResize="0"/>
          <p:nvPr/>
        </p:nvPicPr>
        <p:blipFill>
          <a:blip r:embed="rId3">
            <a:alphaModFix/>
          </a:blip>
          <a:stretch>
            <a:fillRect/>
          </a:stretch>
        </p:blipFill>
        <p:spPr>
          <a:xfrm>
            <a:off x="0" y="0"/>
            <a:ext cx="9144000" cy="3834876"/>
          </a:xfrm>
          <a:prstGeom prst="rect">
            <a:avLst/>
          </a:prstGeom>
          <a:noFill/>
          <a:ln>
            <a:noFill/>
          </a:ln>
        </p:spPr>
      </p:pic>
      <p:sp>
        <p:nvSpPr>
          <p:cNvPr id="127" name="Google Shape;127;p28"/>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8"/>
          <p:cNvSpPr txBox="1"/>
          <p:nvPr/>
        </p:nvSpPr>
        <p:spPr>
          <a:xfrm>
            <a:off x="396250" y="137825"/>
            <a:ext cx="3971100" cy="14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500">
                <a:solidFill>
                  <a:srgbClr val="FFFFFF"/>
                </a:solidFill>
                <a:latin typeface="Proxima Nova"/>
                <a:ea typeface="Proxima Nova"/>
                <a:cs typeface="Proxima Nova"/>
                <a:sym typeface="Proxima Nova"/>
              </a:rPr>
              <a:t>Functions</a:t>
            </a:r>
            <a:endParaRPr b="1" sz="4500">
              <a:solidFill>
                <a:srgbClr val="FFFFFF"/>
              </a:solidFill>
              <a:latin typeface="Proxima Nova"/>
              <a:ea typeface="Proxima Nova"/>
              <a:cs typeface="Proxima Nova"/>
              <a:sym typeface="Proxima Nova"/>
            </a:endParaRPr>
          </a:p>
        </p:txBody>
      </p:sp>
      <p:sp>
        <p:nvSpPr>
          <p:cNvPr id="129" name="Google Shape;129;p28"/>
          <p:cNvSpPr txBox="1"/>
          <p:nvPr/>
        </p:nvSpPr>
        <p:spPr>
          <a:xfrm>
            <a:off x="2301750" y="1411050"/>
            <a:ext cx="4540500" cy="3000000"/>
          </a:xfrm>
          <a:prstGeom prst="rect">
            <a:avLst/>
          </a:prstGeom>
          <a:noFill/>
          <a:ln>
            <a:noFill/>
          </a:ln>
        </p:spPr>
        <p:txBody>
          <a:bodyPr anchorCtr="0" anchor="ctr" bIns="91425" lIns="91425" spcFirstLastPara="1" rIns="91425" wrap="square" tIns="91425">
            <a:noAutofit/>
          </a:bodyPr>
          <a:lstStyle/>
          <a:p>
            <a:pPr indent="0" lvl="0" marL="0" rtl="0" algn="ctr">
              <a:spcBef>
                <a:spcPts val="600"/>
              </a:spcBef>
              <a:spcAft>
                <a:spcPts val="0"/>
              </a:spcAft>
              <a:buNone/>
            </a:pPr>
            <a:r>
              <a:rPr b="1" lang="en" sz="3000">
                <a:solidFill>
                  <a:srgbClr val="333333"/>
                </a:solidFill>
                <a:latin typeface="Courier New"/>
                <a:ea typeface="Courier New"/>
                <a:cs typeface="Courier New"/>
                <a:sym typeface="Courier New"/>
              </a:rPr>
              <a:t>turnAround();</a:t>
            </a:r>
            <a:endParaRPr b="1" sz="3000">
              <a:solidFill>
                <a:srgbClr val="333333"/>
              </a:solidFill>
              <a:latin typeface="Courier New"/>
              <a:ea typeface="Courier New"/>
              <a:cs typeface="Courier New"/>
              <a:sym typeface="Courier New"/>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de">
  <p:cSld name="CUSTOM_4_1">
    <p:bg>
      <p:bgPr>
        <a:blipFill>
          <a:blip r:embed="rId2">
            <a:alphaModFix/>
          </a:blip>
          <a:stretch>
            <a:fillRect/>
          </a:stretch>
        </a:blipFill>
      </p:bgPr>
    </p:bg>
    <p:spTree>
      <p:nvGrpSpPr>
        <p:cNvPr id="130" name="Shape 130"/>
        <p:cNvGrpSpPr/>
        <p:nvPr/>
      </p:nvGrpSpPr>
      <p:grpSpPr>
        <a:xfrm>
          <a:off x="0" y="0"/>
          <a:ext cx="0" cy="0"/>
          <a:chOff x="0" y="0"/>
          <a:chExt cx="0" cy="0"/>
        </a:xfrm>
      </p:grpSpPr>
      <p:pic>
        <p:nvPicPr>
          <p:cNvPr descr="slide2.png" id="131" name="Google Shape;131;p29"/>
          <p:cNvPicPr preferRelativeResize="0"/>
          <p:nvPr/>
        </p:nvPicPr>
        <p:blipFill>
          <a:blip r:embed="rId3">
            <a:alphaModFix/>
          </a:blip>
          <a:stretch>
            <a:fillRect/>
          </a:stretch>
        </p:blipFill>
        <p:spPr>
          <a:xfrm>
            <a:off x="0" y="0"/>
            <a:ext cx="9144000" cy="3834876"/>
          </a:xfrm>
          <a:prstGeom prst="rect">
            <a:avLst/>
          </a:prstGeom>
          <a:noFill/>
          <a:ln>
            <a:noFill/>
          </a:ln>
        </p:spPr>
      </p:pic>
      <p:sp>
        <p:nvSpPr>
          <p:cNvPr id="132" name="Google Shape;132;p29"/>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9"/>
          <p:cNvSpPr txBox="1"/>
          <p:nvPr>
            <p:ph type="title"/>
          </p:nvPr>
        </p:nvSpPr>
        <p:spPr>
          <a:xfrm>
            <a:off x="371275" y="362225"/>
            <a:ext cx="7099500" cy="7245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34" name="Google Shape;134;p29"/>
          <p:cNvSpPr txBox="1"/>
          <p:nvPr>
            <p:ph idx="1" type="subTitle"/>
          </p:nvPr>
        </p:nvSpPr>
        <p:spPr>
          <a:xfrm>
            <a:off x="2635150" y="2218575"/>
            <a:ext cx="3921000" cy="1774800"/>
          </a:xfrm>
          <a:prstGeom prst="rect">
            <a:avLst/>
          </a:prstGeom>
        </p:spPr>
        <p:txBody>
          <a:bodyPr anchorCtr="0" anchor="t" bIns="91425" lIns="91425" spcFirstLastPara="1" rIns="91425" wrap="square" tIns="91425">
            <a:noAutofit/>
          </a:bodyPr>
          <a:lstStyle>
            <a:lvl1pPr lvl="0" rtl="0">
              <a:spcBef>
                <a:spcPts val="600"/>
              </a:spcBef>
              <a:spcAft>
                <a:spcPts val="0"/>
              </a:spcAft>
              <a:buNone/>
              <a:defRPr b="1">
                <a:solidFill>
                  <a:srgbClr val="333333"/>
                </a:solidFill>
                <a:latin typeface="Courier New"/>
                <a:ea typeface="Courier New"/>
                <a:cs typeface="Courier New"/>
                <a:sym typeface="Courier New"/>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callout">
  <p:cSld name="CUSTOM_7">
    <p:spTree>
      <p:nvGrpSpPr>
        <p:cNvPr id="135" name="Shape 135"/>
        <p:cNvGrpSpPr/>
        <p:nvPr/>
      </p:nvGrpSpPr>
      <p:grpSpPr>
        <a:xfrm>
          <a:off x="0" y="0"/>
          <a:ext cx="0" cy="0"/>
          <a:chOff x="0" y="0"/>
          <a:chExt cx="0" cy="0"/>
        </a:xfrm>
      </p:grpSpPr>
      <p:sp>
        <p:nvSpPr>
          <p:cNvPr id="136" name="Google Shape;136;p3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descr="slide2.png" id="137" name="Google Shape;137;p30"/>
          <p:cNvPicPr preferRelativeResize="0"/>
          <p:nvPr/>
        </p:nvPicPr>
        <p:blipFill>
          <a:blip r:embed="rId2">
            <a:alphaModFix/>
          </a:blip>
          <a:stretch>
            <a:fillRect/>
          </a:stretch>
        </p:blipFill>
        <p:spPr>
          <a:xfrm>
            <a:off x="0" y="0"/>
            <a:ext cx="9144000" cy="3834876"/>
          </a:xfrm>
          <a:prstGeom prst="rect">
            <a:avLst/>
          </a:prstGeom>
          <a:noFill/>
          <a:ln>
            <a:noFill/>
          </a:ln>
        </p:spPr>
      </p:pic>
      <p:sp>
        <p:nvSpPr>
          <p:cNvPr id="138" name="Google Shape;138;p30"/>
          <p:cNvSpPr/>
          <p:nvPr/>
        </p:nvSpPr>
        <p:spPr>
          <a:xfrm>
            <a:off x="0" y="0"/>
            <a:ext cx="9144000" cy="1198200"/>
          </a:xfrm>
          <a:prstGeom prst="rect">
            <a:avLst/>
          </a:prstGeom>
          <a:solidFill>
            <a:srgbClr val="27A9E1">
              <a:alpha val="526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0"/>
          <p:cNvSpPr/>
          <p:nvPr/>
        </p:nvSpPr>
        <p:spPr>
          <a:xfrm>
            <a:off x="1358525" y="1577100"/>
            <a:ext cx="6355500" cy="1699800"/>
          </a:xfrm>
          <a:prstGeom prst="roundRect">
            <a:avLst>
              <a:gd fmla="val 847" name="adj"/>
            </a:avLst>
          </a:prstGeom>
          <a:noFill/>
          <a:ln cap="flat" cmpd="sng" w="381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p:cSld name="CUSTOM_8">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3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2" name="Google Shape;142;p31"/>
          <p:cNvSpPr txBox="1"/>
          <p:nvPr>
            <p:ph idx="1" type="body"/>
          </p:nvPr>
        </p:nvSpPr>
        <p:spPr>
          <a:xfrm>
            <a:off x="458075" y="1452625"/>
            <a:ext cx="8271300" cy="3423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sic title + body 1">
  <p:cSld name="CUSTOM_8_1">
    <p:bg>
      <p:bgPr>
        <a:blipFill>
          <a:blip r:embed="rId2">
            <a:alphaModFix/>
          </a:blip>
          <a:stretch>
            <a:fillRect/>
          </a:stretch>
        </a:blipFill>
      </p:bgPr>
    </p:bg>
    <p:spTree>
      <p:nvGrpSpPr>
        <p:cNvPr id="143" name="Shape 143"/>
        <p:cNvGrpSpPr/>
        <p:nvPr/>
      </p:nvGrpSpPr>
      <p:grpSpPr>
        <a:xfrm>
          <a:off x="0" y="0"/>
          <a:ext cx="0" cy="0"/>
          <a:chOff x="0" y="0"/>
          <a:chExt cx="0" cy="0"/>
        </a:xfrm>
      </p:grpSpPr>
      <p:sp>
        <p:nvSpPr>
          <p:cNvPr id="144" name="Google Shape;144;p3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None/>
              <a:defRPr b="1" sz="45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45" name="Google Shape;145;p32"/>
          <p:cNvSpPr/>
          <p:nvPr/>
        </p:nvSpPr>
        <p:spPr>
          <a:xfrm>
            <a:off x="1454100" y="1790025"/>
            <a:ext cx="6235800" cy="2181300"/>
          </a:xfrm>
          <a:prstGeom prst="roundRect">
            <a:avLst>
              <a:gd fmla="val 847" name="adj"/>
            </a:avLst>
          </a:prstGeom>
          <a:noFill/>
          <a:ln cap="flat" cmpd="sng" w="76200">
            <a:solidFill>
              <a:srgbClr val="27A9E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7A9E1"/>
              </a:solidFill>
            </a:endParaRPr>
          </a:p>
        </p:txBody>
      </p:sp>
      <p:sp>
        <p:nvSpPr>
          <p:cNvPr id="146" name="Google Shape;146;p32"/>
          <p:cNvSpPr txBox="1"/>
          <p:nvPr>
            <p:ph idx="1" type="body"/>
          </p:nvPr>
        </p:nvSpPr>
        <p:spPr>
          <a:xfrm>
            <a:off x="1584700" y="1937875"/>
            <a:ext cx="5940300" cy="1874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Clr>
                <a:srgbClr val="333333"/>
              </a:buClr>
              <a:buSzPts val="2400"/>
              <a:buFont typeface="Courier New"/>
              <a:buChar char="●"/>
              <a:defRPr b="1" sz="2400">
                <a:solidFill>
                  <a:srgbClr val="333333"/>
                </a:solidFill>
                <a:latin typeface="Courier New"/>
                <a:ea typeface="Courier New"/>
                <a:cs typeface="Courier New"/>
                <a:sym typeface="Courier New"/>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333333"/>
              </a:buClr>
              <a:buSzPts val="3600"/>
              <a:buFont typeface="Proxima Nova"/>
              <a:buNone/>
              <a:defRPr sz="3600">
                <a:solidFill>
                  <a:srgbClr val="333333"/>
                </a:solidFill>
                <a:latin typeface="Proxima Nova"/>
                <a:ea typeface="Proxima Nova"/>
                <a:cs typeface="Proxima Nova"/>
                <a:sym typeface="Proxima Nova"/>
              </a:defRPr>
            </a:lvl1pPr>
            <a:lvl2pPr lvl="1" rtl="0">
              <a:spcBef>
                <a:spcPts val="0"/>
              </a:spcBef>
              <a:spcAft>
                <a:spcPts val="0"/>
              </a:spcAft>
              <a:buClr>
                <a:srgbClr val="555555"/>
              </a:buClr>
              <a:buSzPts val="3600"/>
              <a:buNone/>
              <a:defRPr b="1" sz="3600">
                <a:solidFill>
                  <a:srgbClr val="555555"/>
                </a:solidFill>
              </a:defRPr>
            </a:lvl2pPr>
            <a:lvl3pPr lvl="2" rtl="0">
              <a:spcBef>
                <a:spcPts val="0"/>
              </a:spcBef>
              <a:spcAft>
                <a:spcPts val="0"/>
              </a:spcAft>
              <a:buClr>
                <a:srgbClr val="555555"/>
              </a:buClr>
              <a:buSzPts val="3600"/>
              <a:buNone/>
              <a:defRPr b="1" sz="3600">
                <a:solidFill>
                  <a:srgbClr val="555555"/>
                </a:solidFill>
              </a:defRPr>
            </a:lvl3pPr>
            <a:lvl4pPr lvl="3" rtl="0">
              <a:spcBef>
                <a:spcPts val="0"/>
              </a:spcBef>
              <a:spcAft>
                <a:spcPts val="0"/>
              </a:spcAft>
              <a:buClr>
                <a:srgbClr val="555555"/>
              </a:buClr>
              <a:buSzPts val="3600"/>
              <a:buNone/>
              <a:defRPr b="1" sz="3600">
                <a:solidFill>
                  <a:srgbClr val="555555"/>
                </a:solidFill>
              </a:defRPr>
            </a:lvl4pPr>
            <a:lvl5pPr lvl="4" rtl="0">
              <a:spcBef>
                <a:spcPts val="0"/>
              </a:spcBef>
              <a:spcAft>
                <a:spcPts val="0"/>
              </a:spcAft>
              <a:buClr>
                <a:srgbClr val="555555"/>
              </a:buClr>
              <a:buSzPts val="3600"/>
              <a:buNone/>
              <a:defRPr b="1" sz="3600">
                <a:solidFill>
                  <a:srgbClr val="555555"/>
                </a:solidFill>
              </a:defRPr>
            </a:lvl5pPr>
            <a:lvl6pPr lvl="5" rtl="0">
              <a:spcBef>
                <a:spcPts val="0"/>
              </a:spcBef>
              <a:spcAft>
                <a:spcPts val="0"/>
              </a:spcAft>
              <a:buClr>
                <a:srgbClr val="555555"/>
              </a:buClr>
              <a:buSzPts val="3600"/>
              <a:buNone/>
              <a:defRPr b="1" sz="3600">
                <a:solidFill>
                  <a:srgbClr val="555555"/>
                </a:solidFill>
              </a:defRPr>
            </a:lvl6pPr>
            <a:lvl7pPr lvl="6" rtl="0">
              <a:spcBef>
                <a:spcPts val="0"/>
              </a:spcBef>
              <a:spcAft>
                <a:spcPts val="0"/>
              </a:spcAft>
              <a:buClr>
                <a:srgbClr val="555555"/>
              </a:buClr>
              <a:buSzPts val="3600"/>
              <a:buNone/>
              <a:defRPr b="1" sz="3600">
                <a:solidFill>
                  <a:srgbClr val="555555"/>
                </a:solidFill>
              </a:defRPr>
            </a:lvl7pPr>
            <a:lvl8pPr lvl="7" rtl="0">
              <a:spcBef>
                <a:spcPts val="0"/>
              </a:spcBef>
              <a:spcAft>
                <a:spcPts val="0"/>
              </a:spcAft>
              <a:buClr>
                <a:srgbClr val="555555"/>
              </a:buClr>
              <a:buSzPts val="3600"/>
              <a:buNone/>
              <a:defRPr b="1" sz="3600">
                <a:solidFill>
                  <a:srgbClr val="555555"/>
                </a:solidFill>
              </a:defRPr>
            </a:lvl8pPr>
            <a:lvl9pPr lvl="8" rtl="0">
              <a:spcBef>
                <a:spcPts val="0"/>
              </a:spcBef>
              <a:spcAft>
                <a:spcPts val="0"/>
              </a:spcAft>
              <a:buClr>
                <a:srgbClr val="555555"/>
              </a:buClr>
              <a:buSzPts val="3600"/>
              <a:buNone/>
              <a:defRPr b="1" sz="3600">
                <a:solidFill>
                  <a:srgbClr val="555555"/>
                </a:solidFill>
              </a:defRPr>
            </a:lvl9pPr>
          </a:lstStyle>
          <a:p/>
        </p:txBody>
      </p:sp>
      <p:sp>
        <p:nvSpPr>
          <p:cNvPr id="52" name="Google Shape;52;p13"/>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rgbClr val="555555"/>
              </a:buClr>
              <a:buSzPts val="3000"/>
              <a:buFont typeface="Proxima Nova"/>
              <a:buChar char="●"/>
              <a:defRPr sz="3000">
                <a:solidFill>
                  <a:srgbClr val="555555"/>
                </a:solidFill>
                <a:latin typeface="Proxima Nova"/>
                <a:ea typeface="Proxima Nova"/>
                <a:cs typeface="Proxima Nova"/>
                <a:sym typeface="Proxima Nova"/>
              </a:defRPr>
            </a:lvl1pPr>
            <a:lvl2pPr indent="-381000" lvl="1" marL="9144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2pPr>
            <a:lvl3pPr indent="-381000" lvl="2" marL="1371600" rtl="0">
              <a:spcBef>
                <a:spcPts val="0"/>
              </a:spcBef>
              <a:spcAft>
                <a:spcPts val="0"/>
              </a:spcAft>
              <a:buClr>
                <a:srgbClr val="555555"/>
              </a:buClr>
              <a:buSzPts val="2400"/>
              <a:buFont typeface="Proxima Nova"/>
              <a:buChar char="■"/>
              <a:defRPr sz="2400">
                <a:solidFill>
                  <a:srgbClr val="555555"/>
                </a:solidFill>
                <a:latin typeface="Proxima Nova"/>
                <a:ea typeface="Proxima Nova"/>
                <a:cs typeface="Proxima Nova"/>
                <a:sym typeface="Proxima Nova"/>
              </a:defRPr>
            </a:lvl3pPr>
            <a:lvl4pPr indent="-342900" lvl="3" marL="1828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4pPr>
            <a:lvl5pPr indent="-342900" lvl="4" marL="22860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5pPr>
            <a:lvl6pPr indent="-342900" lvl="5" marL="27432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6pPr>
            <a:lvl7pPr indent="-342900" lvl="6" marL="32004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7pPr>
            <a:lvl8pPr indent="-342900" lvl="7" marL="36576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8pPr>
            <a:lvl9pPr indent="-342900" lvl="8" marL="4114800" rtl="0">
              <a:spcBef>
                <a:spcPts val="0"/>
              </a:spcBef>
              <a:spcAft>
                <a:spcPts val="0"/>
              </a:spcAft>
              <a:buClr>
                <a:srgbClr val="555555"/>
              </a:buClr>
              <a:buSzPts val="1800"/>
              <a:buFont typeface="Proxima Nova"/>
              <a:buChar char="■"/>
              <a:defRPr sz="1800">
                <a:solidFill>
                  <a:srgbClr val="555555"/>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50" name="Shape 150"/>
        <p:cNvGrpSpPr/>
        <p:nvPr/>
      </p:nvGrpSpPr>
      <p:grpSpPr>
        <a:xfrm>
          <a:off x="0" y="0"/>
          <a:ext cx="0" cy="0"/>
          <a:chOff x="0" y="0"/>
          <a:chExt cx="0" cy="0"/>
        </a:xfrm>
      </p:grpSpPr>
      <p:sp>
        <p:nvSpPr>
          <p:cNvPr id="151" name="Google Shape;151;p33"/>
          <p:cNvSpPr txBox="1"/>
          <p:nvPr>
            <p:ph type="title"/>
          </p:nvPr>
        </p:nvSpPr>
        <p:spPr>
          <a:xfrm>
            <a:off x="41775" y="684900"/>
            <a:ext cx="6488100" cy="1693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i="1"/>
          </a:p>
          <a:p>
            <a:pPr indent="0" lvl="0" marL="0" rtl="0" algn="r">
              <a:spcBef>
                <a:spcPts val="0"/>
              </a:spcBef>
              <a:spcAft>
                <a:spcPts val="0"/>
              </a:spcAft>
              <a:buNone/>
            </a:pPr>
            <a:r>
              <a:rPr lang="en"/>
              <a:t>Creating Graphics Using Variables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Flag of Japan using Variables</a:t>
            </a:r>
            <a:endParaRPr sz="4000"/>
          </a:p>
        </p:txBody>
      </p:sp>
      <p:sp>
        <p:nvSpPr>
          <p:cNvPr id="245" name="Google Shape;245;p42"/>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46" name="Google Shape;246;p42"/>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2"/>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2"/>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2"/>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0" name="Google Shape;250;p42"/>
          <p:cNvCxnSpPr/>
          <p:nvPr/>
        </p:nvCxnSpPr>
        <p:spPr>
          <a:xfrm>
            <a:off x="4196000" y="2134150"/>
            <a:ext cx="0" cy="2791200"/>
          </a:xfrm>
          <a:prstGeom prst="straightConnector1">
            <a:avLst/>
          </a:prstGeom>
          <a:noFill/>
          <a:ln cap="flat" cmpd="sng" w="28575">
            <a:solidFill>
              <a:schemeClr val="dk2"/>
            </a:solidFill>
            <a:prstDash val="solid"/>
            <a:round/>
            <a:headEnd len="med" w="med" type="stealth"/>
            <a:tailEnd len="med" w="med" type="stealth"/>
          </a:ln>
        </p:spPr>
      </p:cxnSp>
      <p:sp>
        <p:nvSpPr>
          <p:cNvPr id="251" name="Google Shape;251;p42"/>
          <p:cNvSpPr txBox="1"/>
          <p:nvPr/>
        </p:nvSpPr>
        <p:spPr>
          <a:xfrm rot="-5400000">
            <a:off x="3588238" y="3179525"/>
            <a:ext cx="16056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highlight>
                  <a:schemeClr val="lt1"/>
                </a:highlight>
              </a:rPr>
              <a:t>canvas_height</a:t>
            </a:r>
            <a:endParaRPr b="1" sz="1600">
              <a:highlight>
                <a:schemeClr val="lt1"/>
              </a:highlight>
            </a:endParaRPr>
          </a:p>
        </p:txBody>
      </p:sp>
      <p:sp>
        <p:nvSpPr>
          <p:cNvPr id="252" name="Google Shape;252;p42"/>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600"/>
          </a:p>
          <a:p>
            <a:pPr indent="0" lvl="0" marL="0" rtl="0" algn="l">
              <a:spcBef>
                <a:spcPts val="600"/>
              </a:spcBef>
              <a:spcAft>
                <a:spcPts val="0"/>
              </a:spcAft>
              <a:buClr>
                <a:schemeClr val="dk1"/>
              </a:buClr>
              <a:buSzPts val="1100"/>
              <a:buFont typeface="Arial"/>
              <a:buNone/>
            </a:pPr>
            <a:r>
              <a:rPr lang="en" sz="1800"/>
              <a:t>    y: </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Flag of Japan using Variables</a:t>
            </a:r>
            <a:endParaRPr sz="4000"/>
          </a:p>
        </p:txBody>
      </p:sp>
      <p:sp>
        <p:nvSpPr>
          <p:cNvPr id="258" name="Google Shape;258;p43"/>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59" name="Google Shape;259;p43"/>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3"/>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3"/>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3"/>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3"/>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264" name="Google Shape;264;p43"/>
          <p:cNvSpPr txBox="1"/>
          <p:nvPr/>
        </p:nvSpPr>
        <p:spPr>
          <a:xfrm>
            <a:off x="3757950" y="2702750"/>
            <a:ext cx="14013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chemeClr val="lt1"/>
                </a:highlight>
              </a:rPr>
              <a:t>canvas_height/2</a:t>
            </a:r>
            <a:endParaRPr b="1" sz="1200">
              <a:highlight>
                <a:schemeClr val="lt1"/>
              </a:highlight>
            </a:endParaRPr>
          </a:p>
        </p:txBody>
      </p:sp>
      <p:sp>
        <p:nvSpPr>
          <p:cNvPr id="265" name="Google Shape;265;p43"/>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600"/>
          </a:p>
          <a:p>
            <a:pPr indent="0" lvl="0" marL="0" rtl="0" algn="l">
              <a:spcBef>
                <a:spcPts val="600"/>
              </a:spcBef>
              <a:spcAft>
                <a:spcPts val="0"/>
              </a:spcAft>
              <a:buClr>
                <a:schemeClr val="dk1"/>
              </a:buClr>
              <a:buSzPts val="1100"/>
              <a:buFont typeface="Arial"/>
              <a:buNone/>
            </a:pPr>
            <a:r>
              <a:rPr lang="en" sz="1800"/>
              <a:t>    y: </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Flag of Japan using Variables</a:t>
            </a:r>
            <a:endParaRPr sz="4000"/>
          </a:p>
        </p:txBody>
      </p:sp>
      <p:sp>
        <p:nvSpPr>
          <p:cNvPr id="271" name="Google Shape;271;p44"/>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2" name="Google Shape;272;p44"/>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4"/>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4"/>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4"/>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44"/>
          <p:cNvCxnSpPr>
            <a:endCxn id="274" idx="0"/>
          </p:cNvCxnSpPr>
          <p:nvPr/>
        </p:nvCxnSpPr>
        <p:spPr>
          <a:xfrm rot="10800000">
            <a:off x="6170850" y="2568225"/>
            <a:ext cx="0" cy="1053000"/>
          </a:xfrm>
          <a:prstGeom prst="straightConnector1">
            <a:avLst/>
          </a:prstGeom>
          <a:noFill/>
          <a:ln cap="flat" cmpd="sng" w="28575">
            <a:solidFill>
              <a:schemeClr val="dk2"/>
            </a:solidFill>
            <a:prstDash val="solid"/>
            <a:round/>
            <a:headEnd len="med" w="med" type="stealth"/>
            <a:tailEnd len="med" w="med" type="stealth"/>
          </a:ln>
        </p:spPr>
      </p:cxnSp>
      <p:sp>
        <p:nvSpPr>
          <p:cNvPr id="277" name="Google Shape;277;p44"/>
          <p:cNvSpPr txBox="1"/>
          <p:nvPr/>
        </p:nvSpPr>
        <p:spPr>
          <a:xfrm>
            <a:off x="5430595" y="290479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c</a:t>
            </a:r>
            <a:r>
              <a:rPr b="1" lang="en" sz="1200">
                <a:highlight>
                  <a:srgbClr val="FF0000"/>
                </a:highlight>
              </a:rPr>
              <a:t>ircle_radius</a:t>
            </a:r>
            <a:endParaRPr b="1" sz="1200">
              <a:highlight>
                <a:srgbClr val="FF0000"/>
              </a:highlight>
            </a:endParaRPr>
          </a:p>
          <a:p>
            <a:pPr indent="0" lvl="0" marL="0" rtl="0" algn="ctr">
              <a:spcBef>
                <a:spcPts val="0"/>
              </a:spcBef>
              <a:spcAft>
                <a:spcPts val="0"/>
              </a:spcAft>
              <a:buNone/>
            </a:pPr>
            <a:r>
              <a:t/>
            </a:r>
            <a:endParaRPr b="1" sz="1200">
              <a:highlight>
                <a:srgbClr val="FF0000"/>
              </a:highlight>
            </a:endParaRPr>
          </a:p>
        </p:txBody>
      </p:sp>
      <p:cxnSp>
        <p:nvCxnSpPr>
          <p:cNvPr id="278" name="Google Shape;278;p44"/>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279" name="Google Shape;279;p44"/>
          <p:cNvSpPr txBox="1"/>
          <p:nvPr/>
        </p:nvSpPr>
        <p:spPr>
          <a:xfrm>
            <a:off x="3757950" y="2702750"/>
            <a:ext cx="14013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chemeClr val="lt1"/>
                </a:highlight>
              </a:rPr>
              <a:t>canvas_height/2</a:t>
            </a:r>
            <a:endParaRPr b="1" sz="1200">
              <a:highlight>
                <a:schemeClr val="lt1"/>
              </a:highlight>
            </a:endParaRPr>
          </a:p>
        </p:txBody>
      </p:sp>
      <p:sp>
        <p:nvSpPr>
          <p:cNvPr id="280" name="Google Shape;280;p44"/>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600"/>
          </a:p>
          <a:p>
            <a:pPr indent="0" lvl="0" marL="0" rtl="0" algn="l">
              <a:spcBef>
                <a:spcPts val="600"/>
              </a:spcBef>
              <a:spcAft>
                <a:spcPts val="0"/>
              </a:spcAft>
              <a:buClr>
                <a:schemeClr val="dk1"/>
              </a:buClr>
              <a:buSzPts val="1100"/>
              <a:buFont typeface="Arial"/>
              <a:buNone/>
            </a:pPr>
            <a:r>
              <a:rPr lang="en" sz="1800"/>
              <a:t>    y: </a:t>
            </a:r>
            <a:r>
              <a:rPr b="1" lang="en" sz="1600">
                <a:highlight>
                  <a:srgbClr val="FFFF00"/>
                </a:highlight>
              </a:rPr>
              <a:t>canvas_height/2 - circle_radius</a:t>
            </a:r>
            <a:endParaRPr b="1" sz="1600">
              <a:highlight>
                <a:srgbClr val="FFFF00"/>
              </a:highlight>
            </a:endParaRPr>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Flag of Japan using Variables</a:t>
            </a:r>
            <a:endParaRPr sz="4000"/>
          </a:p>
        </p:txBody>
      </p:sp>
      <p:sp>
        <p:nvSpPr>
          <p:cNvPr id="286" name="Google Shape;286;p45"/>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87" name="Google Shape;287;p45"/>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5"/>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6980050" y="4282050"/>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45"/>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cxnSp>
        <p:nvCxnSpPr>
          <p:cNvPr id="292" name="Google Shape;292;p45"/>
          <p:cNvCxnSpPr/>
          <p:nvPr/>
        </p:nvCxnSpPr>
        <p:spPr>
          <a:xfrm>
            <a:off x="5972977" y="3511800"/>
            <a:ext cx="1178700" cy="0"/>
          </a:xfrm>
          <a:prstGeom prst="straightConnector1">
            <a:avLst/>
          </a:prstGeom>
          <a:noFill/>
          <a:ln cap="flat" cmpd="sng" w="28575">
            <a:solidFill>
              <a:schemeClr val="dk2"/>
            </a:solidFill>
            <a:prstDash val="solid"/>
            <a:round/>
            <a:headEnd len="med" w="med" type="stealth"/>
            <a:tailEnd len="med" w="med" type="stealth"/>
          </a:ln>
        </p:spPr>
      </p:cxnSp>
      <p:sp>
        <p:nvSpPr>
          <p:cNvPr id="293" name="Google Shape;293;p45"/>
          <p:cNvSpPr txBox="1"/>
          <p:nvPr/>
        </p:nvSpPr>
        <p:spPr>
          <a:xfrm>
            <a:off x="5814570" y="34741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circle_radius</a:t>
            </a:r>
            <a:endParaRPr b="1" sz="1200">
              <a:highlight>
                <a:srgbClr val="FF0000"/>
              </a:highlight>
            </a:endParaRPr>
          </a:p>
        </p:txBody>
      </p:sp>
      <p:sp>
        <p:nvSpPr>
          <p:cNvPr id="294" name="Google Shape;294;p45"/>
          <p:cNvSpPr txBox="1"/>
          <p:nvPr/>
        </p:nvSpPr>
        <p:spPr>
          <a:xfrm>
            <a:off x="4211300" y="2093396"/>
            <a:ext cx="16848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chemeClr val="lt1"/>
                </a:highlight>
              </a:rPr>
              <a:t>canvas_width/2</a:t>
            </a:r>
            <a:endParaRPr b="1">
              <a:highlight>
                <a:schemeClr val="lt1"/>
              </a:highlight>
            </a:endParaRPr>
          </a:p>
        </p:txBody>
      </p:sp>
      <p:sp>
        <p:nvSpPr>
          <p:cNvPr id="295" name="Google Shape;295;p45"/>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600"/>
          </a:p>
          <a:p>
            <a:pPr indent="0" lvl="0" marL="0" rtl="0" algn="l">
              <a:spcBef>
                <a:spcPts val="600"/>
              </a:spcBef>
              <a:spcAft>
                <a:spcPts val="0"/>
              </a:spcAft>
              <a:buClr>
                <a:schemeClr val="dk1"/>
              </a:buClr>
              <a:buSzPts val="1100"/>
              <a:buFont typeface="Arial"/>
              <a:buNone/>
            </a:pPr>
            <a:r>
              <a:rPr lang="en" sz="1800"/>
              <a:t>    y: </a:t>
            </a:r>
            <a:r>
              <a:rPr lang="en" sz="1600"/>
              <a:t>canvas_height/2 - circle_radius</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r>
              <a:rPr b="1" lang="en" sz="1600">
                <a:highlight>
                  <a:srgbClr val="FFFF00"/>
                </a:highlight>
              </a:rPr>
              <a:t>canvas_width/2 + circle_radius</a:t>
            </a:r>
            <a:endParaRPr b="1" sz="1600">
              <a:highlight>
                <a:srgbClr val="FFFF00"/>
              </a:highlight>
            </a:endParaRPr>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lt1"/>
                </a:solidFill>
              </a:rPr>
              <a:t>Flag of Japan using Variables</a:t>
            </a:r>
            <a:endParaRPr sz="4000"/>
          </a:p>
        </p:txBody>
      </p:sp>
      <p:sp>
        <p:nvSpPr>
          <p:cNvPr id="301" name="Google Shape;301;p46"/>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02" name="Google Shape;302;p46"/>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6"/>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6"/>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6"/>
          <p:cNvSpPr/>
          <p:nvPr/>
        </p:nvSpPr>
        <p:spPr>
          <a:xfrm>
            <a:off x="6981875" y="429277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46"/>
          <p:cNvCxnSpPr>
            <a:endCxn id="304" idx="0"/>
          </p:cNvCxnSpPr>
          <p:nvPr/>
        </p:nvCxnSpPr>
        <p:spPr>
          <a:xfrm rot="10800000">
            <a:off x="6170850" y="2568225"/>
            <a:ext cx="0" cy="1053000"/>
          </a:xfrm>
          <a:prstGeom prst="straightConnector1">
            <a:avLst/>
          </a:prstGeom>
          <a:noFill/>
          <a:ln cap="flat" cmpd="sng" w="28575">
            <a:solidFill>
              <a:schemeClr val="dk2"/>
            </a:solidFill>
            <a:prstDash val="solid"/>
            <a:round/>
            <a:headEnd len="med" w="med" type="stealth"/>
            <a:tailEnd len="med" w="med" type="stealth"/>
          </a:ln>
        </p:spPr>
      </p:cxnSp>
      <p:sp>
        <p:nvSpPr>
          <p:cNvPr id="307" name="Google Shape;307;p46"/>
          <p:cNvSpPr txBox="1"/>
          <p:nvPr/>
        </p:nvSpPr>
        <p:spPr>
          <a:xfrm>
            <a:off x="5430595" y="2904790"/>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circle_radius</a:t>
            </a:r>
            <a:endParaRPr b="1" sz="1200">
              <a:highlight>
                <a:srgbClr val="FF0000"/>
              </a:highlight>
            </a:endParaRPr>
          </a:p>
          <a:p>
            <a:pPr indent="0" lvl="0" marL="0" rtl="0" algn="ctr">
              <a:spcBef>
                <a:spcPts val="0"/>
              </a:spcBef>
              <a:spcAft>
                <a:spcPts val="0"/>
              </a:spcAft>
              <a:buNone/>
            </a:pPr>
            <a:r>
              <a:t/>
            </a:r>
            <a:endParaRPr b="1" sz="1200">
              <a:highlight>
                <a:srgbClr val="FF0000"/>
              </a:highlight>
            </a:endParaRPr>
          </a:p>
        </p:txBody>
      </p:sp>
      <p:cxnSp>
        <p:nvCxnSpPr>
          <p:cNvPr id="308" name="Google Shape;308;p46"/>
          <p:cNvCxnSpPr/>
          <p:nvPr/>
        </p:nvCxnSpPr>
        <p:spPr>
          <a:xfrm>
            <a:off x="4195950" y="2134250"/>
            <a:ext cx="0" cy="1425900"/>
          </a:xfrm>
          <a:prstGeom prst="straightConnector1">
            <a:avLst/>
          </a:prstGeom>
          <a:noFill/>
          <a:ln cap="flat" cmpd="sng" w="28575">
            <a:solidFill>
              <a:schemeClr val="dk2"/>
            </a:solidFill>
            <a:prstDash val="solid"/>
            <a:round/>
            <a:headEnd len="med" w="med" type="stealth"/>
            <a:tailEnd len="med" w="med" type="stealth"/>
          </a:ln>
        </p:spPr>
      </p:cxnSp>
      <p:sp>
        <p:nvSpPr>
          <p:cNvPr id="309" name="Google Shape;309;p46"/>
          <p:cNvSpPr txBox="1"/>
          <p:nvPr/>
        </p:nvSpPr>
        <p:spPr>
          <a:xfrm>
            <a:off x="3757950" y="2702750"/>
            <a:ext cx="1401300" cy="85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chemeClr val="lt1"/>
                </a:highlight>
              </a:rPr>
              <a:t>canvas_height/2</a:t>
            </a:r>
            <a:endParaRPr b="1" sz="1200">
              <a:highlight>
                <a:schemeClr val="lt1"/>
              </a:highlight>
            </a:endParaRPr>
          </a:p>
        </p:txBody>
      </p:sp>
      <p:sp>
        <p:nvSpPr>
          <p:cNvPr id="310" name="Google Shape;310;p46"/>
          <p:cNvSpPr txBox="1"/>
          <p:nvPr>
            <p:ph idx="1" type="body"/>
          </p:nvPr>
        </p:nvSpPr>
        <p:spPr>
          <a:xfrm>
            <a:off x="101750" y="2229875"/>
            <a:ext cx="35646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600"/>
          </a:p>
          <a:p>
            <a:pPr indent="0" lvl="0" marL="0" rtl="0" algn="l">
              <a:spcBef>
                <a:spcPts val="600"/>
              </a:spcBef>
              <a:spcAft>
                <a:spcPts val="0"/>
              </a:spcAft>
              <a:buClr>
                <a:schemeClr val="dk1"/>
              </a:buClr>
              <a:buSzPts val="1100"/>
              <a:buFont typeface="Arial"/>
              <a:buNone/>
            </a:pPr>
            <a:r>
              <a:rPr lang="en" sz="1800"/>
              <a:t>    y: </a:t>
            </a:r>
            <a:r>
              <a:rPr lang="en" sz="1600"/>
              <a:t>canvas_height/2 - circle_radius</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r>
              <a:rPr lang="en" sz="1600"/>
              <a:t>canvas_width/2 + circle_radius</a:t>
            </a:r>
            <a:endParaRPr sz="1800"/>
          </a:p>
          <a:p>
            <a:pPr indent="0" lvl="0" marL="0" rtl="0" algn="l">
              <a:spcBef>
                <a:spcPts val="600"/>
              </a:spcBef>
              <a:spcAft>
                <a:spcPts val="0"/>
              </a:spcAft>
              <a:buClr>
                <a:schemeClr val="dk1"/>
              </a:buClr>
              <a:buSzPts val="1100"/>
              <a:buFont typeface="Arial"/>
              <a:buNone/>
            </a:pPr>
            <a:r>
              <a:rPr lang="en" sz="1800"/>
              <a:t>    y: </a:t>
            </a:r>
            <a:r>
              <a:rPr b="1" lang="en" sz="1600">
                <a:highlight>
                  <a:srgbClr val="FFFF00"/>
                </a:highlight>
              </a:rPr>
              <a:t>canvas_height/2 + circle_radius</a:t>
            </a:r>
            <a:endParaRPr b="1" sz="180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use Variables in Graphics?</a:t>
            </a:r>
            <a:endParaRPr sz="4000"/>
          </a:p>
        </p:txBody>
      </p:sp>
      <p:sp>
        <p:nvSpPr>
          <p:cNvPr id="157" name="Google Shape;157;p34"/>
          <p:cNvSpPr txBox="1"/>
          <p:nvPr>
            <p:ph idx="1" type="body"/>
          </p:nvPr>
        </p:nvSpPr>
        <p:spPr>
          <a:xfrm>
            <a:off x="393000" y="1788575"/>
            <a:ext cx="8358000" cy="2271600"/>
          </a:xfrm>
          <a:prstGeom prst="rect">
            <a:avLst/>
          </a:prstGeom>
        </p:spPr>
        <p:txBody>
          <a:bodyPr anchorCtr="0" anchor="t" bIns="91425" lIns="91425" spcFirstLastPara="1" rIns="91425" wrap="square" tIns="91425">
            <a:noAutofit/>
          </a:bodyPr>
          <a:lstStyle/>
          <a:p>
            <a:pPr indent="-387350" lvl="0" marL="457200" rtl="0" algn="l">
              <a:spcBef>
                <a:spcPts val="600"/>
              </a:spcBef>
              <a:spcAft>
                <a:spcPts val="0"/>
              </a:spcAft>
              <a:buClr>
                <a:schemeClr val="dk2"/>
              </a:buClr>
              <a:buSzPts val="2500"/>
              <a:buChar char="●"/>
            </a:pPr>
            <a:r>
              <a:rPr lang="en" sz="2500">
                <a:solidFill>
                  <a:schemeClr val="dk2"/>
                </a:solidFill>
              </a:rPr>
              <a:t>To write cleaner program that are easier to read and debug</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To have one program output look the same for any canvas value</a:t>
            </a:r>
            <a:endParaRPr sz="2500">
              <a:solidFill>
                <a:schemeClr val="dk2"/>
              </a:solidFill>
            </a:endParaRPr>
          </a:p>
          <a:p>
            <a:pPr indent="-387350" lvl="0" marL="457200" rtl="0" algn="l">
              <a:spcBef>
                <a:spcPts val="0"/>
              </a:spcBef>
              <a:spcAft>
                <a:spcPts val="0"/>
              </a:spcAft>
              <a:buClr>
                <a:schemeClr val="dk2"/>
              </a:buClr>
              <a:buSzPts val="2500"/>
              <a:buChar char="●"/>
            </a:pPr>
            <a:r>
              <a:rPr lang="en" sz="2500">
                <a:solidFill>
                  <a:schemeClr val="dk2"/>
                </a:solidFill>
              </a:rPr>
              <a:t>To easily resize/reposition items</a:t>
            </a:r>
            <a:endParaRPr sz="25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3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sp>
        <p:nvSpPr>
          <p:cNvPr id="163" name="Google Shape;163;p35"/>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64" name="Google Shape;164;p35"/>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5"/>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400</a:t>
            </a:r>
            <a:endParaRPr sz="1800"/>
          </a:p>
          <a:p>
            <a:pPr indent="0" lvl="0" marL="0" rtl="0" algn="l">
              <a:spcBef>
                <a:spcPts val="600"/>
              </a:spcBef>
              <a:spcAft>
                <a:spcPts val="0"/>
              </a:spcAft>
              <a:buNone/>
            </a:pPr>
            <a:r>
              <a:rPr lang="en" sz="1800"/>
              <a:t>canvas_height = 300</a:t>
            </a:r>
            <a:endParaRPr sz="1800"/>
          </a:p>
          <a:p>
            <a:pPr indent="0" lvl="0" marL="0" rtl="0" algn="l">
              <a:spcBef>
                <a:spcPts val="600"/>
              </a:spcBef>
              <a:spcAft>
                <a:spcPts val="0"/>
              </a:spcAft>
              <a:buNone/>
            </a:pPr>
            <a:r>
              <a:rPr lang="en" sz="1800"/>
              <a:t>circle_radius = 100</a:t>
            </a:r>
            <a:endParaRPr sz="1800"/>
          </a:p>
        </p:txBody>
      </p:sp>
      <p:sp>
        <p:nvSpPr>
          <p:cNvPr id="166" name="Google Shape;166;p35"/>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5"/>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5"/>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5"/>
          <p:cNvSpPr/>
          <p:nvPr/>
        </p:nvSpPr>
        <p:spPr>
          <a:xfrm>
            <a:off x="7002325" y="42934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5"/>
          <p:cNvSpPr txBox="1"/>
          <p:nvPr/>
        </p:nvSpPr>
        <p:spPr>
          <a:xfrm>
            <a:off x="4209900" y="2340375"/>
            <a:ext cx="114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(100, 50)</a:t>
            </a:r>
            <a:endParaRPr>
              <a:latin typeface="Proxima Nova"/>
              <a:ea typeface="Proxima Nova"/>
              <a:cs typeface="Proxima Nova"/>
              <a:sym typeface="Proxima Nova"/>
            </a:endParaRPr>
          </a:p>
        </p:txBody>
      </p:sp>
      <p:sp>
        <p:nvSpPr>
          <p:cNvPr id="171" name="Google Shape;171;p35"/>
          <p:cNvSpPr txBox="1"/>
          <p:nvPr/>
        </p:nvSpPr>
        <p:spPr>
          <a:xfrm>
            <a:off x="7285975" y="4257575"/>
            <a:ext cx="1140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(300, 250)</a:t>
            </a:r>
            <a:endParaRPr>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pic>
        <p:nvPicPr>
          <p:cNvPr id="177" name="Google Shape;177;p36"/>
          <p:cNvPicPr preferRelativeResize="0"/>
          <p:nvPr/>
        </p:nvPicPr>
        <p:blipFill>
          <a:blip r:embed="rId3">
            <a:alphaModFix/>
          </a:blip>
          <a:stretch>
            <a:fillRect/>
          </a:stretch>
        </p:blipFill>
        <p:spPr>
          <a:xfrm>
            <a:off x="87818" y="1958625"/>
            <a:ext cx="5517975" cy="2412519"/>
          </a:xfrm>
          <a:prstGeom prst="rect">
            <a:avLst/>
          </a:prstGeom>
          <a:noFill/>
          <a:ln>
            <a:noFill/>
          </a:ln>
        </p:spPr>
      </p:pic>
      <p:sp>
        <p:nvSpPr>
          <p:cNvPr id="178" name="Google Shape;178;p36"/>
          <p:cNvSpPr/>
          <p:nvPr/>
        </p:nvSpPr>
        <p:spPr>
          <a:xfrm>
            <a:off x="392618" y="18955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400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3</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"white"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screen.create_oval</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10</a:t>
            </a:r>
            <a:r>
              <a:rPr lang="en" sz="1200">
                <a:solidFill>
                  <a:srgbClr val="0000D0"/>
                </a:solidFill>
                <a:latin typeface="Consolas"/>
                <a:ea typeface="Consolas"/>
                <a:cs typeface="Consolas"/>
                <a:sym typeface="Consolas"/>
              </a:rPr>
              <a:t>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300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a:t>
            </a:r>
            <a:r>
              <a:rPr lang="en" sz="1200">
                <a:latin typeface="Consolas"/>
                <a:ea typeface="Consolas"/>
                <a:cs typeface="Consolas"/>
                <a:sym typeface="Consolas"/>
              </a:rPr>
              <a:t> fill=</a:t>
            </a:r>
            <a:r>
              <a:rPr lang="en" sz="1200">
                <a:solidFill>
                  <a:srgbClr val="0000D0"/>
                </a:solidFill>
                <a:latin typeface="Consolas"/>
                <a:ea typeface="Consolas"/>
                <a:cs typeface="Consolas"/>
                <a:sym typeface="Consolas"/>
              </a:rPr>
              <a:t>"red"</a:t>
            </a:r>
            <a:r>
              <a:rPr lang="en" sz="1200">
                <a:latin typeface="Consolas"/>
                <a:ea typeface="Consolas"/>
                <a:cs typeface="Consolas"/>
                <a:sym typeface="Consolas"/>
              </a:rPr>
              <a:t>, outline=</a:t>
            </a:r>
            <a:r>
              <a:rPr lang="en" sz="1200">
                <a:solidFill>
                  <a:srgbClr val="0000D0"/>
                </a:solidFill>
                <a:latin typeface="Consolas"/>
                <a:ea typeface="Consolas"/>
                <a:cs typeface="Consolas"/>
                <a:sym typeface="Consolas"/>
              </a:rPr>
              <a:t>""</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179" name="Google Shape;179;p36"/>
          <p:cNvPicPr preferRelativeResize="0"/>
          <p:nvPr/>
        </p:nvPicPr>
        <p:blipFill>
          <a:blip r:embed="rId4">
            <a:alphaModFix/>
          </a:blip>
          <a:stretch>
            <a:fillRect/>
          </a:stretch>
        </p:blipFill>
        <p:spPr>
          <a:xfrm>
            <a:off x="5725376" y="1761299"/>
            <a:ext cx="3302775" cy="281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a:t>
            </a:r>
            <a:endParaRPr sz="4000"/>
          </a:p>
        </p:txBody>
      </p:sp>
      <p:pic>
        <p:nvPicPr>
          <p:cNvPr id="185" name="Google Shape;185;p37"/>
          <p:cNvPicPr preferRelativeResize="0"/>
          <p:nvPr/>
        </p:nvPicPr>
        <p:blipFill>
          <a:blip r:embed="rId3">
            <a:alphaModFix/>
          </a:blip>
          <a:stretch>
            <a:fillRect/>
          </a:stretch>
        </p:blipFill>
        <p:spPr>
          <a:xfrm>
            <a:off x="87818" y="1958625"/>
            <a:ext cx="5517975" cy="2412519"/>
          </a:xfrm>
          <a:prstGeom prst="rect">
            <a:avLst/>
          </a:prstGeom>
          <a:noFill/>
          <a:ln>
            <a:noFill/>
          </a:ln>
        </p:spPr>
      </p:pic>
      <p:sp>
        <p:nvSpPr>
          <p:cNvPr id="186" name="Google Shape;186;p37"/>
          <p:cNvSpPr/>
          <p:nvPr/>
        </p:nvSpPr>
        <p:spPr>
          <a:xfrm>
            <a:off x="392618" y="1895503"/>
            <a:ext cx="5676000" cy="2693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6306B"/>
                </a:solidFill>
                <a:latin typeface="Consolas"/>
                <a:ea typeface="Consolas"/>
                <a:cs typeface="Consolas"/>
                <a:sym typeface="Consolas"/>
              </a:rPr>
              <a:t>from</a:t>
            </a:r>
            <a:r>
              <a:rPr lang="en" sz="1200">
                <a:latin typeface="Consolas"/>
                <a:ea typeface="Consolas"/>
                <a:cs typeface="Consolas"/>
                <a:sym typeface="Consolas"/>
              </a:rPr>
              <a:t> tkinter </a:t>
            </a:r>
            <a:r>
              <a:rPr lang="en" sz="1200">
                <a:solidFill>
                  <a:srgbClr val="96306B"/>
                </a:solidFill>
                <a:latin typeface="Consolas"/>
                <a:ea typeface="Consolas"/>
                <a:cs typeface="Consolas"/>
                <a:sym typeface="Consolas"/>
              </a:rPr>
              <a:t>import</a:t>
            </a:r>
            <a:r>
              <a:rPr lang="en"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root = Tk()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solidFill>
                  <a:srgbClr val="448F23"/>
                </a:solidFill>
                <a:latin typeface="Consolas"/>
                <a:ea typeface="Consolas"/>
                <a:cs typeface="Consolas"/>
                <a:sym typeface="Consolas"/>
              </a:rPr>
              <a:t># Create canvas</a:t>
            </a:r>
            <a:endParaRPr sz="1200">
              <a:solidFill>
                <a:srgbClr val="448F23"/>
              </a:solidFill>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 = Canvas(root, width=</a:t>
            </a:r>
            <a:r>
              <a:rPr lang="en" sz="1200">
                <a:solidFill>
                  <a:srgbClr val="0000D0"/>
                </a:solidFill>
                <a:latin typeface="Consolas"/>
                <a:ea typeface="Consolas"/>
                <a:cs typeface="Consolas"/>
                <a:sym typeface="Consolas"/>
              </a:rPr>
              <a:t>3</a:t>
            </a:r>
            <a:r>
              <a:rPr lang="en" sz="1200">
                <a:solidFill>
                  <a:srgbClr val="0000D0"/>
                </a:solidFill>
                <a:latin typeface="Consolas"/>
                <a:ea typeface="Consolas"/>
                <a:cs typeface="Consolas"/>
                <a:sym typeface="Consolas"/>
              </a:rPr>
              <a:t>00</a:t>
            </a:r>
            <a:r>
              <a:rPr lang="en" sz="1200">
                <a:latin typeface="Consolas"/>
                <a:ea typeface="Consolas"/>
                <a:cs typeface="Consolas"/>
                <a:sym typeface="Consolas"/>
              </a:rPr>
              <a:t>, height=</a:t>
            </a:r>
            <a:r>
              <a:rPr lang="en" sz="1200">
                <a:solidFill>
                  <a:srgbClr val="0000D0"/>
                </a:solidFill>
                <a:latin typeface="Consolas"/>
                <a:ea typeface="Consolas"/>
                <a:cs typeface="Consolas"/>
                <a:sym typeface="Consolas"/>
              </a:rPr>
              <a:t>2</a:t>
            </a:r>
            <a:r>
              <a:rPr lang="en" sz="1200">
                <a:solidFill>
                  <a:srgbClr val="0000D0"/>
                </a:solidFill>
                <a:latin typeface="Consolas"/>
                <a:ea typeface="Consolas"/>
                <a:cs typeface="Consolas"/>
                <a:sym typeface="Consolas"/>
              </a:rPr>
              <a:t>00, </a:t>
            </a:r>
            <a:r>
              <a:rPr lang="en" sz="1200">
                <a:solidFill>
                  <a:schemeClr val="dk1"/>
                </a:solidFill>
                <a:latin typeface="Consolas"/>
                <a:ea typeface="Consolas"/>
                <a:cs typeface="Consolas"/>
                <a:sym typeface="Consolas"/>
              </a:rPr>
              <a:t>bg=</a:t>
            </a:r>
            <a:r>
              <a:rPr lang="en" sz="1200">
                <a:solidFill>
                  <a:srgbClr val="0000D0"/>
                </a:solidFill>
                <a:latin typeface="Consolas"/>
                <a:ea typeface="Consolas"/>
                <a:cs typeface="Consolas"/>
                <a:sym typeface="Consolas"/>
              </a:rPr>
              <a:t>"white"</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screen.pack()</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screen.create_oval</a:t>
            </a:r>
            <a:r>
              <a:rPr lang="en" sz="1200">
                <a:solidFill>
                  <a:schemeClr val="dk1"/>
                </a:solidFill>
                <a:latin typeface="Consolas"/>
                <a:ea typeface="Consolas"/>
                <a:cs typeface="Consolas"/>
                <a:sym typeface="Consolas"/>
              </a:rPr>
              <a:t>(</a:t>
            </a:r>
            <a:r>
              <a:rPr lang="en" sz="1200">
                <a:solidFill>
                  <a:srgbClr val="0000D0"/>
                </a:solidFill>
                <a:latin typeface="Consolas"/>
                <a:ea typeface="Consolas"/>
                <a:cs typeface="Consolas"/>
                <a:sym typeface="Consolas"/>
              </a:rPr>
              <a:t>100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50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300</a:t>
            </a:r>
            <a:r>
              <a:rPr lang="en" sz="1200">
                <a:solidFill>
                  <a:schemeClr val="dk1"/>
                </a:solidFill>
                <a:latin typeface="Consolas"/>
                <a:ea typeface="Consolas"/>
                <a:cs typeface="Consolas"/>
                <a:sym typeface="Consolas"/>
              </a:rPr>
              <a:t>, </a:t>
            </a:r>
            <a:r>
              <a:rPr lang="en" sz="1200">
                <a:solidFill>
                  <a:srgbClr val="0000D0"/>
                </a:solidFill>
                <a:latin typeface="Consolas"/>
                <a:ea typeface="Consolas"/>
                <a:cs typeface="Consolas"/>
                <a:sym typeface="Consolas"/>
              </a:rPr>
              <a:t>250</a:t>
            </a:r>
            <a:r>
              <a:rPr lang="en" sz="1200">
                <a:solidFill>
                  <a:schemeClr val="dk1"/>
                </a:solidFill>
                <a:latin typeface="Consolas"/>
                <a:ea typeface="Consolas"/>
                <a:cs typeface="Consolas"/>
                <a:sym typeface="Consolas"/>
              </a:rPr>
              <a:t>,</a:t>
            </a:r>
            <a:r>
              <a:rPr lang="en" sz="1200">
                <a:latin typeface="Consolas"/>
                <a:ea typeface="Consolas"/>
                <a:cs typeface="Consolas"/>
                <a:sym typeface="Consolas"/>
              </a:rPr>
              <a:t> fill=</a:t>
            </a:r>
            <a:r>
              <a:rPr lang="en" sz="1200">
                <a:solidFill>
                  <a:srgbClr val="0000D0"/>
                </a:solidFill>
                <a:latin typeface="Consolas"/>
                <a:ea typeface="Consolas"/>
                <a:cs typeface="Consolas"/>
                <a:sym typeface="Consolas"/>
              </a:rPr>
              <a:t>"red"</a:t>
            </a:r>
            <a:r>
              <a:rPr lang="en" sz="1200">
                <a:latin typeface="Consolas"/>
                <a:ea typeface="Consolas"/>
                <a:cs typeface="Consolas"/>
                <a:sym typeface="Consolas"/>
              </a:rPr>
              <a:t>, outline=</a:t>
            </a:r>
            <a:r>
              <a:rPr lang="en" sz="1200">
                <a:solidFill>
                  <a:srgbClr val="0000D0"/>
                </a:solidFill>
                <a:latin typeface="Consolas"/>
                <a:ea typeface="Consolas"/>
                <a:cs typeface="Consolas"/>
                <a:sym typeface="Consolas"/>
              </a:rPr>
              <a:t>""</a:t>
            </a:r>
            <a:r>
              <a:rPr lang="en"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mainloop()</a:t>
            </a:r>
            <a:endParaRPr sz="1200">
              <a:latin typeface="Consolas"/>
              <a:ea typeface="Consolas"/>
              <a:cs typeface="Consolas"/>
              <a:sym typeface="Consolas"/>
            </a:endParaRPr>
          </a:p>
        </p:txBody>
      </p:sp>
      <p:pic>
        <p:nvPicPr>
          <p:cNvPr id="187" name="Google Shape;187;p37"/>
          <p:cNvPicPr preferRelativeResize="0"/>
          <p:nvPr/>
        </p:nvPicPr>
        <p:blipFill>
          <a:blip r:embed="rId4">
            <a:alphaModFix/>
          </a:blip>
          <a:stretch>
            <a:fillRect/>
          </a:stretch>
        </p:blipFill>
        <p:spPr>
          <a:xfrm>
            <a:off x="5725375" y="1761300"/>
            <a:ext cx="3307549" cy="281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Flag of Japan using Variables</a:t>
            </a:r>
            <a:endParaRPr sz="4000"/>
          </a:p>
        </p:txBody>
      </p:sp>
      <p:sp>
        <p:nvSpPr>
          <p:cNvPr id="193" name="Google Shape;193;p38"/>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94" name="Google Shape;194;p38"/>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8"/>
          <p:cNvSpPr txBox="1"/>
          <p:nvPr>
            <p:ph idx="1" type="body"/>
          </p:nvPr>
        </p:nvSpPr>
        <p:spPr>
          <a:xfrm>
            <a:off x="795350" y="2534675"/>
            <a:ext cx="2827500" cy="243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Constant Values:</a:t>
            </a:r>
            <a:endParaRPr b="1" sz="1800"/>
          </a:p>
          <a:p>
            <a:pPr indent="0" lvl="0" marL="0" rtl="0" algn="l">
              <a:spcBef>
                <a:spcPts val="600"/>
              </a:spcBef>
              <a:spcAft>
                <a:spcPts val="0"/>
              </a:spcAft>
              <a:buNone/>
            </a:pPr>
            <a:r>
              <a:rPr lang="en" sz="1800"/>
              <a:t>canvas_width = ??</a:t>
            </a:r>
            <a:endParaRPr sz="1800"/>
          </a:p>
          <a:p>
            <a:pPr indent="0" lvl="0" marL="0" rtl="0" algn="l">
              <a:spcBef>
                <a:spcPts val="600"/>
              </a:spcBef>
              <a:spcAft>
                <a:spcPts val="0"/>
              </a:spcAft>
              <a:buNone/>
            </a:pPr>
            <a:r>
              <a:rPr lang="en" sz="1800"/>
              <a:t>canvas_height = ??</a:t>
            </a:r>
            <a:endParaRPr sz="1800"/>
          </a:p>
          <a:p>
            <a:pPr indent="0" lvl="0" marL="0" rtl="0" algn="l">
              <a:spcBef>
                <a:spcPts val="600"/>
              </a:spcBef>
              <a:spcAft>
                <a:spcPts val="0"/>
              </a:spcAft>
              <a:buNone/>
            </a:pPr>
            <a:r>
              <a:rPr lang="en" sz="1800"/>
              <a:t>circle_radius = ??</a:t>
            </a:r>
            <a:endParaRPr sz="1800"/>
          </a:p>
        </p:txBody>
      </p:sp>
      <p:sp>
        <p:nvSpPr>
          <p:cNvPr id="196" name="Google Shape;196;p38"/>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Flag of Japan using Variables</a:t>
            </a:r>
            <a:endParaRPr sz="4000"/>
          </a:p>
        </p:txBody>
      </p:sp>
      <p:sp>
        <p:nvSpPr>
          <p:cNvPr id="204" name="Google Shape;204;p39"/>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05" name="Google Shape;205;p39"/>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9"/>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
        <p:nvSpPr>
          <p:cNvPr id="207" name="Google Shape;207;p39"/>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9"/>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9"/>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9"/>
          <p:cNvCxnSpPr/>
          <p:nvPr/>
        </p:nvCxnSpPr>
        <p:spPr>
          <a:xfrm>
            <a:off x="3815000" y="2292600"/>
            <a:ext cx="4716900" cy="0"/>
          </a:xfrm>
          <a:prstGeom prst="straightConnector1">
            <a:avLst/>
          </a:prstGeom>
          <a:noFill/>
          <a:ln cap="flat" cmpd="sng" w="28575">
            <a:solidFill>
              <a:schemeClr val="dk2"/>
            </a:solidFill>
            <a:prstDash val="solid"/>
            <a:round/>
            <a:headEnd len="med" w="med" type="stealth"/>
            <a:tailEnd len="med" w="med" type="stealth"/>
          </a:ln>
        </p:spPr>
      </p:cxnSp>
      <p:sp>
        <p:nvSpPr>
          <p:cNvPr id="211" name="Google Shape;211;p39"/>
          <p:cNvSpPr txBox="1"/>
          <p:nvPr/>
        </p:nvSpPr>
        <p:spPr>
          <a:xfrm>
            <a:off x="5116400" y="2065950"/>
            <a:ext cx="21087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highlight>
                  <a:schemeClr val="lt1"/>
                </a:highlight>
              </a:rPr>
              <a:t>canvas_width</a:t>
            </a:r>
            <a:endParaRPr b="1" sz="20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Flag of Japan using Variables</a:t>
            </a:r>
            <a:endParaRPr sz="4000"/>
          </a:p>
        </p:txBody>
      </p:sp>
      <p:sp>
        <p:nvSpPr>
          <p:cNvPr id="217" name="Google Shape;217;p40"/>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8" name="Google Shape;218;p40"/>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0"/>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0"/>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0"/>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2" name="Google Shape;222;p40"/>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sp>
        <p:nvSpPr>
          <p:cNvPr id="223" name="Google Shape;223;p40"/>
          <p:cNvSpPr txBox="1"/>
          <p:nvPr/>
        </p:nvSpPr>
        <p:spPr>
          <a:xfrm>
            <a:off x="4211300" y="2093396"/>
            <a:ext cx="16848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chemeClr val="lt1"/>
                </a:highlight>
              </a:rPr>
              <a:t>canvas_width/2</a:t>
            </a:r>
            <a:endParaRPr b="1">
              <a:highlight>
                <a:schemeClr val="lt1"/>
              </a:highlight>
            </a:endParaRPr>
          </a:p>
        </p:txBody>
      </p:sp>
      <p:sp>
        <p:nvSpPr>
          <p:cNvPr id="224" name="Google Shape;224;p40"/>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chemeClr val="lt1"/>
                </a:solidFill>
              </a:rPr>
              <a:t>Flag of Japan using Variables</a:t>
            </a:r>
            <a:endParaRPr sz="4000"/>
          </a:p>
        </p:txBody>
      </p:sp>
      <p:sp>
        <p:nvSpPr>
          <p:cNvPr id="230" name="Google Shape;230;p41"/>
          <p:cNvSpPr txBox="1"/>
          <p:nvPr>
            <p:ph idx="1" type="body"/>
          </p:nvPr>
        </p:nvSpPr>
        <p:spPr>
          <a:xfrm>
            <a:off x="176850" y="1178975"/>
            <a:ext cx="8850900" cy="1715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To create an oval/circle:</a:t>
            </a:r>
            <a:endParaRPr b="1" sz="1800"/>
          </a:p>
          <a:p>
            <a:pPr indent="0" lvl="0" marL="0" rtl="0" algn="ctr">
              <a:spcBef>
                <a:spcPts val="600"/>
              </a:spcBef>
              <a:spcAft>
                <a:spcPts val="0"/>
              </a:spcAft>
              <a:buNone/>
            </a:pPr>
            <a:r>
              <a:rPr lang="en" sz="1800">
                <a:latin typeface="Consolas"/>
                <a:ea typeface="Consolas"/>
                <a:cs typeface="Consolas"/>
                <a:sym typeface="Consolas"/>
              </a:rPr>
              <a:t>screen.create_oval(</a:t>
            </a:r>
            <a:r>
              <a:rPr i="1" lang="en" sz="1800">
                <a:latin typeface="Arial"/>
                <a:ea typeface="Arial"/>
                <a:cs typeface="Arial"/>
                <a:sym typeface="Arial"/>
              </a:rPr>
              <a:t>top left x, top left y, bottom right x, bottom right y</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31" name="Google Shape;231;p41"/>
          <p:cNvSpPr/>
          <p:nvPr/>
        </p:nvSpPr>
        <p:spPr>
          <a:xfrm>
            <a:off x="3797300" y="2129400"/>
            <a:ext cx="4746900" cy="27912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1"/>
          <p:cNvSpPr/>
          <p:nvPr/>
        </p:nvSpPr>
        <p:spPr>
          <a:xfrm>
            <a:off x="5159150" y="2568150"/>
            <a:ext cx="2023200" cy="1913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1"/>
          <p:cNvSpPr/>
          <p:nvPr/>
        </p:nvSpPr>
        <p:spPr>
          <a:xfrm>
            <a:off x="5159250" y="2568225"/>
            <a:ext cx="2023200" cy="1913700"/>
          </a:xfrm>
          <a:prstGeom prst="rect">
            <a:avLst/>
          </a:prstGeom>
          <a:noFill/>
          <a:ln cap="flat" cmpd="sng" w="2857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1"/>
          <p:cNvSpPr/>
          <p:nvPr/>
        </p:nvSpPr>
        <p:spPr>
          <a:xfrm>
            <a:off x="4985100" y="2376225"/>
            <a:ext cx="365700" cy="390000"/>
          </a:xfrm>
          <a:prstGeom prst="mathMultiply">
            <a:avLst>
              <a:gd fmla="val 23520" name="adj1"/>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41"/>
          <p:cNvCxnSpPr/>
          <p:nvPr/>
        </p:nvCxnSpPr>
        <p:spPr>
          <a:xfrm>
            <a:off x="3815000" y="2292600"/>
            <a:ext cx="2419200" cy="0"/>
          </a:xfrm>
          <a:prstGeom prst="straightConnector1">
            <a:avLst/>
          </a:prstGeom>
          <a:noFill/>
          <a:ln cap="flat" cmpd="sng" w="28575">
            <a:solidFill>
              <a:schemeClr val="dk2"/>
            </a:solidFill>
            <a:prstDash val="solid"/>
            <a:round/>
            <a:headEnd len="med" w="med" type="stealth"/>
            <a:tailEnd len="med" w="med" type="stealth"/>
          </a:ln>
        </p:spPr>
      </p:cxnSp>
      <p:cxnSp>
        <p:nvCxnSpPr>
          <p:cNvPr id="236" name="Google Shape;236;p41"/>
          <p:cNvCxnSpPr/>
          <p:nvPr/>
        </p:nvCxnSpPr>
        <p:spPr>
          <a:xfrm>
            <a:off x="5134777" y="3511800"/>
            <a:ext cx="1178700" cy="0"/>
          </a:xfrm>
          <a:prstGeom prst="straightConnector1">
            <a:avLst/>
          </a:prstGeom>
          <a:noFill/>
          <a:ln cap="flat" cmpd="sng" w="28575">
            <a:solidFill>
              <a:schemeClr val="dk2"/>
            </a:solidFill>
            <a:prstDash val="solid"/>
            <a:round/>
            <a:headEnd len="med" w="med" type="stealth"/>
            <a:tailEnd len="med" w="med" type="stealth"/>
          </a:ln>
        </p:spPr>
      </p:cxnSp>
      <p:sp>
        <p:nvSpPr>
          <p:cNvPr id="237" name="Google Shape;237;p41"/>
          <p:cNvSpPr txBox="1"/>
          <p:nvPr/>
        </p:nvSpPr>
        <p:spPr>
          <a:xfrm>
            <a:off x="4976370" y="3474115"/>
            <a:ext cx="14805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highlight>
                  <a:srgbClr val="FF0000"/>
                </a:highlight>
              </a:rPr>
              <a:t>circle_radius</a:t>
            </a:r>
            <a:endParaRPr b="1" sz="1200">
              <a:highlight>
                <a:srgbClr val="FF0000"/>
              </a:highlight>
            </a:endParaRPr>
          </a:p>
        </p:txBody>
      </p:sp>
      <p:sp>
        <p:nvSpPr>
          <p:cNvPr id="238" name="Google Shape;238;p41"/>
          <p:cNvSpPr txBox="1"/>
          <p:nvPr/>
        </p:nvSpPr>
        <p:spPr>
          <a:xfrm>
            <a:off x="4211300" y="2093396"/>
            <a:ext cx="16848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highlight>
                  <a:schemeClr val="lt1"/>
                </a:highlight>
              </a:rPr>
              <a:t>canvas_width/2</a:t>
            </a:r>
            <a:endParaRPr b="1">
              <a:highlight>
                <a:schemeClr val="lt1"/>
              </a:highlight>
            </a:endParaRPr>
          </a:p>
        </p:txBody>
      </p:sp>
      <p:sp>
        <p:nvSpPr>
          <p:cNvPr id="239" name="Google Shape;239;p41"/>
          <p:cNvSpPr txBox="1"/>
          <p:nvPr>
            <p:ph idx="1" type="body"/>
          </p:nvPr>
        </p:nvSpPr>
        <p:spPr>
          <a:xfrm>
            <a:off x="101750" y="2229875"/>
            <a:ext cx="3521100" cy="2747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Circle Coordinates:</a:t>
            </a:r>
            <a:endParaRPr b="1" sz="1800"/>
          </a:p>
          <a:p>
            <a:pPr indent="0" lvl="0" marL="0" rtl="0" algn="l">
              <a:spcBef>
                <a:spcPts val="600"/>
              </a:spcBef>
              <a:spcAft>
                <a:spcPts val="0"/>
              </a:spcAft>
              <a:buClr>
                <a:schemeClr val="dk1"/>
              </a:buClr>
              <a:buSzPts val="1100"/>
              <a:buFont typeface="Arial"/>
              <a:buNone/>
            </a:pPr>
            <a:r>
              <a:rPr lang="en" sz="1800"/>
              <a:t>Top Left Corner:</a:t>
            </a:r>
            <a:endParaRPr sz="1800"/>
          </a:p>
          <a:p>
            <a:pPr indent="0" lvl="0" marL="0" rtl="0" algn="l">
              <a:spcBef>
                <a:spcPts val="600"/>
              </a:spcBef>
              <a:spcAft>
                <a:spcPts val="0"/>
              </a:spcAft>
              <a:buClr>
                <a:schemeClr val="dk1"/>
              </a:buClr>
              <a:buSzPts val="1100"/>
              <a:buFont typeface="Arial"/>
              <a:buNone/>
            </a:pPr>
            <a:r>
              <a:rPr lang="en" sz="1800"/>
              <a:t>    x: </a:t>
            </a:r>
            <a:r>
              <a:rPr b="1" lang="en" sz="1600">
                <a:highlight>
                  <a:srgbClr val="FFFF00"/>
                </a:highlight>
              </a:rPr>
              <a:t>canvas_width/2 - circle_radius</a:t>
            </a:r>
            <a:endParaRPr sz="1600"/>
          </a:p>
          <a:p>
            <a:pPr indent="0" lvl="0" marL="0" rtl="0" algn="l">
              <a:spcBef>
                <a:spcPts val="600"/>
              </a:spcBef>
              <a:spcAft>
                <a:spcPts val="0"/>
              </a:spcAft>
              <a:buClr>
                <a:schemeClr val="dk1"/>
              </a:buClr>
              <a:buSzPts val="1100"/>
              <a:buFont typeface="Arial"/>
              <a:buNone/>
            </a:pPr>
            <a:r>
              <a:rPr lang="en" sz="1800"/>
              <a:t>    y: </a:t>
            </a:r>
            <a:endParaRPr sz="1800"/>
          </a:p>
          <a:p>
            <a:pPr indent="0" lvl="0" marL="0" rtl="0" algn="l">
              <a:spcBef>
                <a:spcPts val="600"/>
              </a:spcBef>
              <a:spcAft>
                <a:spcPts val="0"/>
              </a:spcAft>
              <a:buClr>
                <a:schemeClr val="dk1"/>
              </a:buClr>
              <a:buSzPts val="1100"/>
              <a:buFont typeface="Arial"/>
              <a:buNone/>
            </a:pPr>
            <a:r>
              <a:rPr lang="en" sz="1800"/>
              <a:t>Bottom Right Corner:</a:t>
            </a:r>
            <a:endParaRPr sz="1800"/>
          </a:p>
          <a:p>
            <a:pPr indent="0" lvl="0" marL="0" rtl="0" algn="l">
              <a:spcBef>
                <a:spcPts val="600"/>
              </a:spcBef>
              <a:spcAft>
                <a:spcPts val="0"/>
              </a:spcAft>
              <a:buClr>
                <a:schemeClr val="dk1"/>
              </a:buClr>
              <a:buSzPts val="1100"/>
              <a:buFont typeface="Arial"/>
              <a:buNone/>
            </a:pPr>
            <a:r>
              <a:rPr lang="en" sz="1800"/>
              <a:t>    x: </a:t>
            </a:r>
            <a:endParaRPr sz="1800"/>
          </a:p>
          <a:p>
            <a:pPr indent="0" lvl="0" marL="0" rtl="0" algn="l">
              <a:spcBef>
                <a:spcPts val="600"/>
              </a:spcBef>
              <a:spcAft>
                <a:spcPts val="0"/>
              </a:spcAft>
              <a:buClr>
                <a:schemeClr val="dk1"/>
              </a:buClr>
              <a:buSzPts val="1100"/>
              <a:buFont typeface="Arial"/>
              <a:buNone/>
            </a:pPr>
            <a:r>
              <a:rPr lang="en" sz="1800"/>
              <a:t>    y: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