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roxima Nova"/>
      <p:regular r:id="rId36"/>
      <p:bold r:id="rId37"/>
      <p:italic r:id="rId38"/>
      <p:boldItalic r:id="rId39"/>
    </p:embeddedFont>
    <p:embeddedFont>
      <p:font typeface="Satisfy"/>
      <p:regular r:id="rId40"/>
    </p:embeddedFont>
    <p:embeddedFont>
      <p:font typeface="Lemon"/>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C7CFF99-ABDC-44FB-A8C0-4069A6B36A40}">
  <a:tblStyle styleId="{EC7CFF99-ABDC-44FB-A8C0-4069A6B36A4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Satisfy-regular.fntdata"/><Relationship Id="rId20" Type="http://schemas.openxmlformats.org/officeDocument/2006/relationships/slide" Target="slides/slide15.xml"/><Relationship Id="rId41" Type="http://schemas.openxmlformats.org/officeDocument/2006/relationships/font" Target="fonts/Lemon-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In this lesson, we’re going to look at how we can add more items to our canvas in order to create more elaborate images. But first, let’s take a look at the color options we have when using Python Graphics.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ce877a820_0_1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ce877a82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want the rectangle to be colored in, we use the attribute ‘fill’ and note a color name or hexcode.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ad6d2e37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ad6d2e3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also use the attribute ‘outline’ to change the outline color of the shape.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ce877a820_0_2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ce877a82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want to create an oval or circle, we use ‘screen.create_oval()’ and note the top left and bottom right corners of the box surrounding the shape. We can color the oval the same way as a rectangle, using the attributes ‘fill’ and ‘outline’.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ce877a820_0_2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ce877a820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use ‘screen.create_polygon()’, we can see that a filled in shape is drawn when given multiple point locations. It is important to note that a polygon always defaults to being filled in black whereas any shape we draw with the ‘create_line()’ function will just be the outline of the shape.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ce877a820_0_2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ce877a82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some attributes we can use with any shape we draw.</a:t>
            </a:r>
            <a:endParaRPr/>
          </a:p>
          <a:p>
            <a:pPr indent="0" lvl="0" marL="0" rtl="0" algn="l">
              <a:spcBef>
                <a:spcPts val="0"/>
              </a:spcBef>
              <a:spcAft>
                <a:spcPts val="0"/>
              </a:spcAft>
              <a:buNone/>
            </a:pPr>
            <a:r>
              <a:rPr lang="en"/>
              <a:t>We’ve already seen the ‘fill’ and ‘outline’ attributes that will color the shape or the outline with a given color but let’s look at some more.</a:t>
            </a:r>
            <a:endParaRPr/>
          </a:p>
          <a:p>
            <a:pPr indent="0" lvl="0" marL="0" rtl="0" algn="l">
              <a:spcBef>
                <a:spcPts val="0"/>
              </a:spcBef>
              <a:spcAft>
                <a:spcPts val="0"/>
              </a:spcAft>
              <a:buNone/>
            </a:pPr>
            <a:r>
              <a:rPr lang="en"/>
              <a:t>The ‘dash’ attribute will draw a line, or the outline of the shape, with dashes as noted by the numbers given. If one number is given, this will be the distance for each dash and space. If two numbers are given, the first number will be the length of the dash and the second will be the length of the space.</a:t>
            </a:r>
            <a:endParaRPr/>
          </a:p>
          <a:p>
            <a:pPr indent="0" lvl="0" marL="0" rtl="0" algn="l">
              <a:spcBef>
                <a:spcPts val="0"/>
              </a:spcBef>
              <a:spcAft>
                <a:spcPts val="0"/>
              </a:spcAft>
              <a:buNone/>
            </a:pPr>
            <a:r>
              <a:rPr lang="en"/>
              <a:t>The ‘width’ attribute will control the thickness of the shape’s outline and can be used in conjunction with the ‘outline’ attribute to give a shape a thick, colored border.</a:t>
            </a:r>
            <a:endParaRPr/>
          </a:p>
          <a:p>
            <a:pPr indent="0" lvl="0" marL="0" rtl="0" algn="l">
              <a:spcBef>
                <a:spcPts val="0"/>
              </a:spcBef>
              <a:spcAft>
                <a:spcPts val="0"/>
              </a:spcAft>
              <a:buNone/>
            </a:pPr>
            <a:r>
              <a:rPr lang="en"/>
              <a:t>Let’s go to our code editor to use these functions and attributes to create some graphics.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bbde0e915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bbde0e91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going to complete this exercise where we’re being asked to draw the Flag of Japan which has a white background with a large red circle in the center. We are given some constant values and before we get to writing our program, let’s take a minute to plan.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bbde0e915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bbde0e91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know that when we draw a circle or oval, we need to give the coordinates of the top left-hand and bottom right-hand corner of the box surrounding the shape.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bbde0e915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bbde0e91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we’ll first need to figure out exactly where this point should be located.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bbde0e915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bbde0e91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we know the entire canvas is 400 pixels wide.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bbde0e915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bbde0e91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means that it is 200 pixels to the center of the circle.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14f19e75e9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f19e75e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Right now we’re starting out with a 400x200 canvas with a blue background. We’re simply using the color name ‘blue’, but what if we wanted a lighter blue?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bbde0e915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bbde0e91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circle has a radius of 100 pixels, we can subtract this value and find that the x value of this first point should be 100.</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bbde0e915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bbde0e91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figure out the y position of this point. If the height of the canvas is 300 pixels...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bbde0e915_0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bbde0e91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it would be 150 pixels to the center of the circle.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bbde0e915_0_1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bbde0e91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if the circle has a radius of 100 pixels...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bbde0e915_0_2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bbde0e91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subtract these values to get a y value of 50 pixels.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bbde0e915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bbde0e91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get the coordinates of the second point, we would follow a similar process.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bbde0e915_0_1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bbde0e91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would add the 200 pixels to get to the center of the canvas to 100 pixels which is the radius of the circle to get an x coordinate of 300.</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bbde0e915_0_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bbde0e91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for the y value, we could add the 150 pixels from the top of the canvas to the center of the circle to the 100 pixels from the circle’s radius and get a y coordinate of 250.</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6ad6d2e37e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ad6d2e37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that we have all the info we need, l</a:t>
            </a:r>
            <a:r>
              <a:rPr lang="en">
                <a:solidFill>
                  <a:schemeClr val="dk1"/>
                </a:solidFill>
              </a:rPr>
              <a:t>et’s go write this in the editor.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3a1d9771c7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a1d9771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db10f5871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db10f587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one option we have is to use the color name ‘light blue’ instead of ‘blue’. But this still only gives us a minimal number of options for a light blue background.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5d09ec202f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5d09ec202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db10f5871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db10f587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way we can color items in Python graphics is by using the hexcode of a specific color. Hexcodes are created by combining three codes of 2 characters each that tell how much red, blue, and green exists in the color.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db10f587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db10f587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if we wanted to use this specific shade of blue, we could take the hexcode...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db10f5871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db10f587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enter it into our background attribute inside quotation marks. We just need to remember to include the pound sign at the beginning of the code. Okay, let’s take a look at how to add some new shapes to our canvas.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ce877a820_0_1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ce877a82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We can use the command ‘screen.create_rectangle()’ and note the coordinates of the top left corner and bottom right corner of our box to add a rectangle to the screen.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ce877a820_0_1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ce877a82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Here, the top left corner of our rectangle is located at point 50, 50.</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ce877a820_0_1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ce877a82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And the bottom right corner is located at 350, 150.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 name="Google Shape;10;p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 name="Google Shape;11;p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49" name="Shape 49"/>
        <p:cNvGrpSpPr/>
        <p:nvPr/>
      </p:nvGrpSpPr>
      <p:grpSpPr>
        <a:xfrm>
          <a:off x="0" y="0"/>
          <a:ext cx="0" cy="0"/>
          <a:chOff x="0" y="0"/>
          <a:chExt cx="0" cy="0"/>
        </a:xfrm>
      </p:grpSpPr>
      <p:sp>
        <p:nvSpPr>
          <p:cNvPr id="50" name="Google Shape;50;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1" name="Google Shape;51;p11"/>
          <p:cNvPicPr preferRelativeResize="0"/>
          <p:nvPr/>
        </p:nvPicPr>
        <p:blipFill>
          <a:blip r:embed="rId2">
            <a:alphaModFix/>
          </a:blip>
          <a:stretch>
            <a:fillRect/>
          </a:stretch>
        </p:blipFill>
        <p:spPr>
          <a:xfrm>
            <a:off x="0" y="0"/>
            <a:ext cx="9144000" cy="3834875"/>
          </a:xfrm>
          <a:prstGeom prst="rect">
            <a:avLst/>
          </a:prstGeom>
          <a:noFill/>
          <a:ln>
            <a:noFill/>
          </a:ln>
        </p:spPr>
      </p:pic>
      <p:sp>
        <p:nvSpPr>
          <p:cNvPr id="52" name="Google Shape;52;p11"/>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53" name="Google Shape;53;p11"/>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54" name="Shape 54"/>
        <p:cNvGrpSpPr/>
        <p:nvPr/>
      </p:nvGrpSpPr>
      <p:grpSpPr>
        <a:xfrm>
          <a:off x="0" y="0"/>
          <a:ext cx="0" cy="0"/>
          <a:chOff x="0" y="0"/>
          <a:chExt cx="0" cy="0"/>
        </a:xfrm>
      </p:grpSpPr>
      <p:sp>
        <p:nvSpPr>
          <p:cNvPr id="55" name="Google Shape;5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6" name="Google Shape;56;p12"/>
          <p:cNvPicPr preferRelativeResize="0"/>
          <p:nvPr/>
        </p:nvPicPr>
        <p:blipFill>
          <a:blip r:embed="rId2">
            <a:alphaModFix/>
          </a:blip>
          <a:stretch>
            <a:fillRect/>
          </a:stretch>
        </p:blipFill>
        <p:spPr>
          <a:xfrm>
            <a:off x="0" y="0"/>
            <a:ext cx="9144000" cy="1105625"/>
          </a:xfrm>
          <a:prstGeom prst="rect">
            <a:avLst/>
          </a:prstGeom>
          <a:noFill/>
          <a:ln>
            <a:noFill/>
          </a:ln>
        </p:spPr>
      </p:pic>
      <p:sp>
        <p:nvSpPr>
          <p:cNvPr id="57" name="Google Shape;57;p12"/>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58" name="Google Shape;58;p12"/>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59" name="Google Shape;59;p12"/>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60" name="Shape 60"/>
        <p:cNvGrpSpPr/>
        <p:nvPr/>
      </p:nvGrpSpPr>
      <p:grpSpPr>
        <a:xfrm>
          <a:off x="0" y="0"/>
          <a:ext cx="0" cy="0"/>
          <a:chOff x="0" y="0"/>
          <a:chExt cx="0" cy="0"/>
        </a:xfrm>
      </p:grpSpPr>
      <p:sp>
        <p:nvSpPr>
          <p:cNvPr id="61" name="Google Shape;61;p13"/>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62" name="Google Shape;62;p13"/>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63" name="Google Shape;63;p13"/>
          <p:cNvPicPr preferRelativeResize="0"/>
          <p:nvPr/>
        </p:nvPicPr>
        <p:blipFill>
          <a:blip r:embed="rId2">
            <a:alphaModFix/>
          </a:blip>
          <a:stretch>
            <a:fillRect/>
          </a:stretch>
        </p:blipFill>
        <p:spPr>
          <a:xfrm>
            <a:off x="0" y="0"/>
            <a:ext cx="9144000" cy="3834875"/>
          </a:xfrm>
          <a:prstGeom prst="rect">
            <a:avLst/>
          </a:prstGeom>
          <a:noFill/>
          <a:ln>
            <a:noFill/>
          </a:ln>
        </p:spPr>
      </p:pic>
      <p:sp>
        <p:nvSpPr>
          <p:cNvPr id="64" name="Google Shape;64;p1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66" name="Google Shape;66;p13"/>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68" name="Shape 68"/>
        <p:cNvGrpSpPr/>
        <p:nvPr/>
      </p:nvGrpSpPr>
      <p:grpSpPr>
        <a:xfrm>
          <a:off x="0" y="0"/>
          <a:ext cx="0" cy="0"/>
          <a:chOff x="0" y="0"/>
          <a:chExt cx="0" cy="0"/>
        </a:xfrm>
      </p:grpSpPr>
      <p:pic>
        <p:nvPicPr>
          <p:cNvPr descr="slide2.png" id="69" name="Google Shape;69;p14"/>
          <p:cNvPicPr preferRelativeResize="0"/>
          <p:nvPr/>
        </p:nvPicPr>
        <p:blipFill>
          <a:blip r:embed="rId3">
            <a:alphaModFix/>
          </a:blip>
          <a:stretch>
            <a:fillRect/>
          </a:stretch>
        </p:blipFill>
        <p:spPr>
          <a:xfrm>
            <a:off x="0" y="0"/>
            <a:ext cx="9144000" cy="3834875"/>
          </a:xfrm>
          <a:prstGeom prst="rect">
            <a:avLst/>
          </a:prstGeom>
          <a:noFill/>
          <a:ln>
            <a:noFill/>
          </a:ln>
        </p:spPr>
      </p:pic>
      <p:sp>
        <p:nvSpPr>
          <p:cNvPr id="70" name="Google Shape;70;p14"/>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72" name="Google Shape;72;p14"/>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73" name="Google Shape;73;p14"/>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descr="slide2.png" id="75" name="Google Shape;75;p15"/>
          <p:cNvPicPr preferRelativeResize="0"/>
          <p:nvPr/>
        </p:nvPicPr>
        <p:blipFill>
          <a:blip r:embed="rId3">
            <a:alphaModFix/>
          </a:blip>
          <a:stretch>
            <a:fillRect/>
          </a:stretch>
        </p:blipFill>
        <p:spPr>
          <a:xfrm>
            <a:off x="0" y="0"/>
            <a:ext cx="9144000" cy="3834875"/>
          </a:xfrm>
          <a:prstGeom prst="rect">
            <a:avLst/>
          </a:prstGeom>
          <a:noFill/>
          <a:ln>
            <a:noFill/>
          </a:ln>
        </p:spPr>
      </p:pic>
      <p:sp>
        <p:nvSpPr>
          <p:cNvPr id="76" name="Google Shape;76;p1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78" name="Google Shape;78;p15"/>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79" name="Google Shape;79;p15"/>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descr="slide2.png" id="81" name="Google Shape;81;p16"/>
          <p:cNvPicPr preferRelativeResize="0"/>
          <p:nvPr/>
        </p:nvPicPr>
        <p:blipFill>
          <a:blip r:embed="rId3">
            <a:alphaModFix/>
          </a:blip>
          <a:stretch>
            <a:fillRect/>
          </a:stretch>
        </p:blipFill>
        <p:spPr>
          <a:xfrm>
            <a:off x="0" y="0"/>
            <a:ext cx="9144000" cy="3834875"/>
          </a:xfrm>
          <a:prstGeom prst="rect">
            <a:avLst/>
          </a:prstGeom>
          <a:noFill/>
          <a:ln>
            <a:noFill/>
          </a:ln>
        </p:spPr>
      </p:pic>
      <p:sp>
        <p:nvSpPr>
          <p:cNvPr id="82" name="Google Shape;82;p1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84" name="Google Shape;84;p16"/>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85" name="Shape 85"/>
        <p:cNvGrpSpPr/>
        <p:nvPr/>
      </p:nvGrpSpPr>
      <p:grpSpPr>
        <a:xfrm>
          <a:off x="0" y="0"/>
          <a:ext cx="0" cy="0"/>
          <a:chOff x="0" y="0"/>
          <a:chExt cx="0" cy="0"/>
        </a:xfrm>
      </p:grpSpPr>
      <p:pic>
        <p:nvPicPr>
          <p:cNvPr descr="slide2.png" id="86" name="Google Shape;86;p17"/>
          <p:cNvPicPr preferRelativeResize="0"/>
          <p:nvPr/>
        </p:nvPicPr>
        <p:blipFill>
          <a:blip r:embed="rId3">
            <a:alphaModFix/>
          </a:blip>
          <a:stretch>
            <a:fillRect/>
          </a:stretch>
        </p:blipFill>
        <p:spPr>
          <a:xfrm>
            <a:off x="0" y="0"/>
            <a:ext cx="9144000" cy="3834875"/>
          </a:xfrm>
          <a:prstGeom prst="rect">
            <a:avLst/>
          </a:prstGeom>
          <a:noFill/>
          <a:ln>
            <a:noFill/>
          </a:ln>
        </p:spPr>
      </p:pic>
      <p:sp>
        <p:nvSpPr>
          <p:cNvPr id="87" name="Google Shape;87;p1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89" name="Google Shape;89;p17"/>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90" name="Shape 90"/>
        <p:cNvGrpSpPr/>
        <p:nvPr/>
      </p:nvGrpSpPr>
      <p:grpSpPr>
        <a:xfrm>
          <a:off x="0" y="0"/>
          <a:ext cx="0" cy="0"/>
          <a:chOff x="0" y="0"/>
          <a:chExt cx="0" cy="0"/>
        </a:xfrm>
      </p:grpSpPr>
      <p:sp>
        <p:nvSpPr>
          <p:cNvPr id="91" name="Google Shape;9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92" name="Google Shape;92;p18"/>
          <p:cNvPicPr preferRelativeResize="0"/>
          <p:nvPr/>
        </p:nvPicPr>
        <p:blipFill>
          <a:blip r:embed="rId2">
            <a:alphaModFix/>
          </a:blip>
          <a:stretch>
            <a:fillRect/>
          </a:stretch>
        </p:blipFill>
        <p:spPr>
          <a:xfrm>
            <a:off x="0" y="0"/>
            <a:ext cx="9144000" cy="3834875"/>
          </a:xfrm>
          <a:prstGeom prst="rect">
            <a:avLst/>
          </a:prstGeom>
          <a:noFill/>
          <a:ln>
            <a:noFill/>
          </a:ln>
        </p:spPr>
      </p:pic>
      <p:sp>
        <p:nvSpPr>
          <p:cNvPr id="93" name="Google Shape;93;p1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97" name="Google Shape;97;p1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01" name="Google Shape;101;p20"/>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 name="Google Shape;14;p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5" name="Google Shape;15;p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21" name="Shape 21"/>
        <p:cNvGrpSpPr/>
        <p:nvPr/>
      </p:nvGrpSpPr>
      <p:grpSpPr>
        <a:xfrm>
          <a:off x="0" y="0"/>
          <a:ext cx="0" cy="0"/>
          <a:chOff x="0" y="0"/>
          <a:chExt cx="0" cy="0"/>
        </a:xfrm>
      </p:grpSpPr>
      <p:sp>
        <p:nvSpPr>
          <p:cNvPr id="22" name="Google Shape;22;p5"/>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6" name="Google Shape;26;p5"/>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29" name="Google Shape;29;p6"/>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algn="ctr">
              <a:spcBef>
                <a:spcPts val="0"/>
              </a:spcBef>
              <a:spcAft>
                <a:spcPts val="0"/>
              </a:spcAft>
              <a:buNone/>
              <a:defRPr/>
            </a:lvl9pPr>
          </a:lstStyle>
          <a:p/>
        </p:txBody>
      </p:sp>
      <p:sp>
        <p:nvSpPr>
          <p:cNvPr id="30" name="Google Shape;30;p6"/>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3" name="Google Shape;33;p7"/>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34" name="Google Shape;34;p7"/>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7" name="Google Shape;37;p8"/>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38" name="Google Shape;38;p8"/>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41" name="Google Shape;41;p9"/>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42" name="Google Shape;42;p9"/>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45" name="Google Shape;45;p10"/>
          <p:cNvPicPr preferRelativeResize="0"/>
          <p:nvPr/>
        </p:nvPicPr>
        <p:blipFill>
          <a:blip r:embed="rId2">
            <a:alphaModFix/>
          </a:blip>
          <a:stretch>
            <a:fillRect/>
          </a:stretch>
        </p:blipFill>
        <p:spPr>
          <a:xfrm>
            <a:off x="0" y="0"/>
            <a:ext cx="9144000" cy="3834875"/>
          </a:xfrm>
          <a:prstGeom prst="rect">
            <a:avLst/>
          </a:prstGeom>
          <a:noFill/>
          <a:ln>
            <a:noFill/>
          </a:ln>
        </p:spPr>
      </p:pic>
      <p:sp>
        <p:nvSpPr>
          <p:cNvPr id="46" name="Google Shape;46;p1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48" name="Google Shape;48;p10"/>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a:spcBef>
                <a:spcPts val="0"/>
              </a:spcBef>
              <a:spcAft>
                <a:spcPts val="0"/>
              </a:spcAft>
              <a:buClr>
                <a:srgbClr val="555555"/>
              </a:buClr>
              <a:buSzPts val="3600"/>
              <a:buNone/>
              <a:defRPr b="1" sz="3600">
                <a:solidFill>
                  <a:srgbClr val="555555"/>
                </a:solidFill>
              </a:defRPr>
            </a:lvl2pPr>
            <a:lvl3pPr lvl="2">
              <a:spcBef>
                <a:spcPts val="0"/>
              </a:spcBef>
              <a:spcAft>
                <a:spcPts val="0"/>
              </a:spcAft>
              <a:buClr>
                <a:srgbClr val="555555"/>
              </a:buClr>
              <a:buSzPts val="3600"/>
              <a:buNone/>
              <a:defRPr b="1" sz="3600">
                <a:solidFill>
                  <a:srgbClr val="555555"/>
                </a:solidFill>
              </a:defRPr>
            </a:lvl3pPr>
            <a:lvl4pPr lvl="3">
              <a:spcBef>
                <a:spcPts val="0"/>
              </a:spcBef>
              <a:spcAft>
                <a:spcPts val="0"/>
              </a:spcAft>
              <a:buClr>
                <a:srgbClr val="555555"/>
              </a:buClr>
              <a:buSzPts val="3600"/>
              <a:buNone/>
              <a:defRPr b="1" sz="3600">
                <a:solidFill>
                  <a:srgbClr val="555555"/>
                </a:solidFill>
              </a:defRPr>
            </a:lvl4pPr>
            <a:lvl5pPr lvl="4">
              <a:spcBef>
                <a:spcPts val="0"/>
              </a:spcBef>
              <a:spcAft>
                <a:spcPts val="0"/>
              </a:spcAft>
              <a:buClr>
                <a:srgbClr val="555555"/>
              </a:buClr>
              <a:buSzPts val="3600"/>
              <a:buNone/>
              <a:defRPr b="1" sz="3600">
                <a:solidFill>
                  <a:srgbClr val="555555"/>
                </a:solidFill>
              </a:defRPr>
            </a:lvl5pPr>
            <a:lvl6pPr lvl="5">
              <a:spcBef>
                <a:spcPts val="0"/>
              </a:spcBef>
              <a:spcAft>
                <a:spcPts val="0"/>
              </a:spcAft>
              <a:buClr>
                <a:srgbClr val="555555"/>
              </a:buClr>
              <a:buSzPts val="3600"/>
              <a:buNone/>
              <a:defRPr b="1" sz="3600">
                <a:solidFill>
                  <a:srgbClr val="555555"/>
                </a:solidFill>
              </a:defRPr>
            </a:lvl6pPr>
            <a:lvl7pPr lvl="6">
              <a:spcBef>
                <a:spcPts val="0"/>
              </a:spcBef>
              <a:spcAft>
                <a:spcPts val="0"/>
              </a:spcAft>
              <a:buClr>
                <a:srgbClr val="555555"/>
              </a:buClr>
              <a:buSzPts val="3600"/>
              <a:buNone/>
              <a:defRPr b="1" sz="3600">
                <a:solidFill>
                  <a:srgbClr val="555555"/>
                </a:solidFill>
              </a:defRPr>
            </a:lvl7pPr>
            <a:lvl8pPr lvl="7">
              <a:spcBef>
                <a:spcPts val="0"/>
              </a:spcBef>
              <a:spcAft>
                <a:spcPts val="0"/>
              </a:spcAft>
              <a:buClr>
                <a:srgbClr val="555555"/>
              </a:buClr>
              <a:buSzPts val="3600"/>
              <a:buNone/>
              <a:defRPr b="1" sz="3600">
                <a:solidFill>
                  <a:srgbClr val="555555"/>
                </a:solidFill>
              </a:defRPr>
            </a:lvl8pPr>
            <a:lvl9pPr lvl="8">
              <a:spcBef>
                <a:spcPts val="0"/>
              </a:spcBef>
              <a:spcAft>
                <a:spcPts val="0"/>
              </a:spcAft>
              <a:buClr>
                <a:srgbClr val="555555"/>
              </a:buClr>
              <a:buSzPts val="3600"/>
              <a:buNone/>
              <a:defRPr b="1" sz="3600">
                <a:solidFill>
                  <a:srgbClr val="555555"/>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41775" y="684900"/>
            <a:ext cx="6488100" cy="169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a:p>
          <a:p>
            <a:pPr indent="0" lvl="0" marL="0" rtl="0" algn="r">
              <a:spcBef>
                <a:spcPts val="0"/>
              </a:spcBef>
              <a:spcAft>
                <a:spcPts val="0"/>
              </a:spcAft>
              <a:buNone/>
            </a:pPr>
            <a:r>
              <a:rPr lang="en"/>
              <a:t>Shapes and Attributes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Creating Rectangles</a:t>
            </a:r>
            <a:endParaRPr sz="4000"/>
          </a:p>
        </p:txBody>
      </p:sp>
      <p:sp>
        <p:nvSpPr>
          <p:cNvPr id="183" name="Google Shape;183;p30"/>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color rectangle</a:t>
            </a:r>
            <a:r>
              <a:rPr b="1" lang="en" sz="1800"/>
              <a:t>: </a:t>
            </a:r>
            <a:r>
              <a:rPr lang="en" sz="1800">
                <a:latin typeface="Consolas"/>
                <a:ea typeface="Consolas"/>
                <a:cs typeface="Consolas"/>
                <a:sym typeface="Consolas"/>
              </a:rPr>
              <a:t>fill = “</a:t>
            </a:r>
            <a:r>
              <a:rPr i="1" lang="en" sz="1800">
                <a:latin typeface="Consolas"/>
                <a:ea typeface="Consolas"/>
                <a:cs typeface="Consolas"/>
                <a:sym typeface="Consolas"/>
              </a:rPr>
              <a:t>color name</a:t>
            </a:r>
            <a:r>
              <a:rPr lang="en" sz="1800">
                <a:latin typeface="Consolas"/>
                <a:ea typeface="Consolas"/>
                <a:cs typeface="Consolas"/>
                <a:sym typeface="Consolas"/>
              </a:rPr>
              <a:t>” or “#</a:t>
            </a:r>
            <a:r>
              <a:rPr i="1" lang="en" sz="1800">
                <a:latin typeface="Consolas"/>
                <a:ea typeface="Consolas"/>
                <a:cs typeface="Consolas"/>
                <a:sym typeface="Consolas"/>
              </a:rPr>
              <a:t>hexcode</a:t>
            </a: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184" name="Google Shape;184;p30"/>
          <p:cNvPicPr preferRelativeResize="0"/>
          <p:nvPr/>
        </p:nvPicPr>
        <p:blipFill>
          <a:blip r:embed="rId3">
            <a:alphaModFix/>
          </a:blip>
          <a:stretch>
            <a:fillRect/>
          </a:stretch>
        </p:blipFill>
        <p:spPr>
          <a:xfrm>
            <a:off x="87818" y="2263425"/>
            <a:ext cx="5517975" cy="2412519"/>
          </a:xfrm>
          <a:prstGeom prst="rect">
            <a:avLst/>
          </a:prstGeom>
          <a:noFill/>
          <a:ln>
            <a:noFill/>
          </a:ln>
        </p:spPr>
      </p:pic>
      <p:sp>
        <p:nvSpPr>
          <p:cNvPr id="185" name="Google Shape;185;p30"/>
          <p:cNvSpPr/>
          <p:nvPr/>
        </p:nvSpPr>
        <p:spPr>
          <a:xfrm>
            <a:off x="392618" y="2200303"/>
            <a:ext cx="5676000" cy="269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6306B"/>
                </a:solidFill>
                <a:latin typeface="Consolas"/>
                <a:ea typeface="Consolas"/>
                <a:cs typeface="Consolas"/>
                <a:sym typeface="Consolas"/>
              </a:rPr>
              <a:t>from</a:t>
            </a:r>
            <a:r>
              <a:rPr lang="en" sz="1200">
                <a:latin typeface="Consolas"/>
                <a:ea typeface="Consolas"/>
                <a:cs typeface="Consolas"/>
                <a:sym typeface="Consolas"/>
              </a:rPr>
              <a:t> tkinter </a:t>
            </a:r>
            <a:r>
              <a:rPr lang="en" sz="1200">
                <a:solidFill>
                  <a:srgbClr val="96306B"/>
                </a:solidFill>
                <a:latin typeface="Consolas"/>
                <a:ea typeface="Consolas"/>
                <a:cs typeface="Consolas"/>
                <a:sym typeface="Consolas"/>
              </a:rPr>
              <a:t>import</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root = Tk()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solidFill>
                  <a:srgbClr val="448F23"/>
                </a:solidFill>
                <a:latin typeface="Consolas"/>
                <a:ea typeface="Consolas"/>
                <a:cs typeface="Consolas"/>
                <a:sym typeface="Consolas"/>
              </a:rPr>
              <a:t># Create canvas</a:t>
            </a:r>
            <a:endParaRPr sz="1200">
              <a:solidFill>
                <a:srgbClr val="448F23"/>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 = Canvas(root, width=</a:t>
            </a:r>
            <a:r>
              <a:rPr lang="en" sz="1200">
                <a:solidFill>
                  <a:srgbClr val="0000D0"/>
                </a:solidFill>
                <a:latin typeface="Consolas"/>
                <a:ea typeface="Consolas"/>
                <a:cs typeface="Consolas"/>
                <a:sym typeface="Consolas"/>
              </a:rPr>
              <a:t>400</a:t>
            </a:r>
            <a:r>
              <a:rPr lang="en" sz="1200">
                <a:latin typeface="Consolas"/>
                <a:ea typeface="Consolas"/>
                <a:cs typeface="Consolas"/>
                <a:sym typeface="Consolas"/>
              </a:rPr>
              <a:t>, height=</a:t>
            </a:r>
            <a:r>
              <a:rPr lang="en" sz="1200">
                <a:solidFill>
                  <a:srgbClr val="0000D0"/>
                </a:solidFill>
                <a:latin typeface="Consolas"/>
                <a:ea typeface="Consolas"/>
                <a:cs typeface="Consolas"/>
                <a:sym typeface="Consolas"/>
              </a:rPr>
              <a:t>2</a:t>
            </a:r>
            <a:r>
              <a:rPr lang="en" sz="1200">
                <a:solidFill>
                  <a:srgbClr val="0000D0"/>
                </a:solidFill>
                <a:latin typeface="Consolas"/>
                <a:ea typeface="Consolas"/>
                <a:cs typeface="Consolas"/>
                <a:sym typeface="Consolas"/>
              </a:rPr>
              <a:t>00, </a:t>
            </a:r>
            <a:r>
              <a:rPr lang="en" sz="1200">
                <a:solidFill>
                  <a:schemeClr val="dk1"/>
                </a:solidFill>
                <a:latin typeface="Consolas"/>
                <a:ea typeface="Consolas"/>
                <a:cs typeface="Consolas"/>
                <a:sym typeface="Consolas"/>
              </a:rPr>
              <a:t>bg=</a:t>
            </a:r>
            <a:r>
              <a:rPr lang="en" sz="1200">
                <a:solidFill>
                  <a:srgbClr val="0000D0"/>
                </a:solidFill>
                <a:latin typeface="Consolas"/>
                <a:ea typeface="Consolas"/>
                <a:cs typeface="Consolas"/>
                <a:sym typeface="Consolas"/>
              </a:rPr>
              <a:t>"blue"</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screen.pack()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screen.create_rectangle</a:t>
            </a:r>
            <a:r>
              <a:rPr lang="en" sz="1200">
                <a:solidFill>
                  <a:schemeClr val="dk1"/>
                </a:solidFill>
                <a:latin typeface="Consolas"/>
                <a:ea typeface="Consolas"/>
                <a:cs typeface="Consolas"/>
                <a:sym typeface="Consolas"/>
              </a:rPr>
              <a:t>(</a:t>
            </a:r>
            <a:r>
              <a:rPr lang="en" sz="1200">
                <a:solidFill>
                  <a:srgbClr val="0000D0"/>
                </a:solidFill>
                <a:latin typeface="Consolas"/>
                <a:ea typeface="Consolas"/>
                <a:cs typeface="Consolas"/>
                <a:sym typeface="Consolas"/>
              </a:rPr>
              <a:t>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350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150</a:t>
            </a:r>
            <a:r>
              <a:rPr lang="en" sz="1200">
                <a:solidFill>
                  <a:schemeClr val="dk1"/>
                </a:solidFill>
                <a:latin typeface="Consolas"/>
                <a:ea typeface="Consolas"/>
                <a:cs typeface="Consolas"/>
                <a:sym typeface="Consolas"/>
              </a:rPr>
              <a:t>,</a:t>
            </a:r>
            <a:r>
              <a:rPr lang="en" sz="1200">
                <a:latin typeface="Consolas"/>
                <a:ea typeface="Consolas"/>
                <a:cs typeface="Consolas"/>
                <a:sym typeface="Consolas"/>
              </a:rPr>
              <a:t> fill=</a:t>
            </a:r>
            <a:r>
              <a:rPr lang="en" sz="1200">
                <a:solidFill>
                  <a:srgbClr val="0000D0"/>
                </a:solidFill>
                <a:latin typeface="Consolas"/>
                <a:ea typeface="Consolas"/>
                <a:cs typeface="Consolas"/>
                <a:sym typeface="Consolas"/>
              </a:rPr>
              <a:t>“#</a:t>
            </a:r>
            <a:r>
              <a:rPr lang="en" sz="1200">
                <a:solidFill>
                  <a:srgbClr val="0000D0"/>
                </a:solidFill>
                <a:latin typeface="Consolas"/>
                <a:ea typeface="Consolas"/>
                <a:cs typeface="Consolas"/>
                <a:sym typeface="Consolas"/>
              </a:rPr>
              <a:t>59bfff”</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mainloop()</a:t>
            </a:r>
            <a:endParaRPr sz="1200">
              <a:latin typeface="Consolas"/>
              <a:ea typeface="Consolas"/>
              <a:cs typeface="Consolas"/>
              <a:sym typeface="Consolas"/>
            </a:endParaRPr>
          </a:p>
        </p:txBody>
      </p:sp>
      <p:sp>
        <p:nvSpPr>
          <p:cNvPr id="186" name="Google Shape;186;p30"/>
          <p:cNvSpPr/>
          <p:nvPr/>
        </p:nvSpPr>
        <p:spPr>
          <a:xfrm>
            <a:off x="3938402" y="3869400"/>
            <a:ext cx="1327800" cy="269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 name="Google Shape;187;p30"/>
          <p:cNvPicPr preferRelativeResize="0"/>
          <p:nvPr/>
        </p:nvPicPr>
        <p:blipFill>
          <a:blip r:embed="rId4">
            <a:alphaModFix/>
          </a:blip>
          <a:stretch>
            <a:fillRect/>
          </a:stretch>
        </p:blipFill>
        <p:spPr>
          <a:xfrm>
            <a:off x="5397810" y="2333450"/>
            <a:ext cx="3629937" cy="2269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Creating Rectangles</a:t>
            </a:r>
            <a:endParaRPr sz="4000"/>
          </a:p>
        </p:txBody>
      </p:sp>
      <p:sp>
        <p:nvSpPr>
          <p:cNvPr id="193" name="Google Shape;193;p31"/>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color rectangle: </a:t>
            </a:r>
            <a:r>
              <a:rPr lang="en" sz="1800">
                <a:latin typeface="Consolas"/>
                <a:ea typeface="Consolas"/>
                <a:cs typeface="Consolas"/>
                <a:sym typeface="Consolas"/>
              </a:rPr>
              <a:t>fill = “</a:t>
            </a:r>
            <a:r>
              <a:rPr i="1" lang="en" sz="1800">
                <a:latin typeface="Consolas"/>
                <a:ea typeface="Consolas"/>
                <a:cs typeface="Consolas"/>
                <a:sym typeface="Consolas"/>
              </a:rPr>
              <a:t>color name</a:t>
            </a:r>
            <a:r>
              <a:rPr lang="en" sz="1800">
                <a:latin typeface="Consolas"/>
                <a:ea typeface="Consolas"/>
                <a:cs typeface="Consolas"/>
                <a:sym typeface="Consolas"/>
              </a:rPr>
              <a:t>” or “#</a:t>
            </a:r>
            <a:r>
              <a:rPr i="1" lang="en" sz="1800">
                <a:latin typeface="Consolas"/>
                <a:ea typeface="Consolas"/>
                <a:cs typeface="Consolas"/>
                <a:sym typeface="Consolas"/>
              </a:rPr>
              <a:t>hexcode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ctr">
              <a:spcBef>
                <a:spcPts val="600"/>
              </a:spcBef>
              <a:spcAft>
                <a:spcPts val="0"/>
              </a:spcAft>
              <a:buClr>
                <a:schemeClr val="dk1"/>
              </a:buClr>
              <a:buSzPts val="1100"/>
              <a:buFont typeface="Arial"/>
              <a:buNone/>
            </a:pPr>
            <a:r>
              <a:rPr b="1" lang="en" sz="1800"/>
              <a:t>To color outline of rectangle: </a:t>
            </a:r>
            <a:r>
              <a:rPr lang="en" sz="1800">
                <a:latin typeface="Consolas"/>
                <a:ea typeface="Consolas"/>
                <a:cs typeface="Consolas"/>
                <a:sym typeface="Consolas"/>
              </a:rPr>
              <a:t>outline = “</a:t>
            </a:r>
            <a:r>
              <a:rPr i="1" lang="en" sz="1800">
                <a:latin typeface="Consolas"/>
                <a:ea typeface="Consolas"/>
                <a:cs typeface="Consolas"/>
                <a:sym typeface="Consolas"/>
              </a:rPr>
              <a:t>color name</a:t>
            </a:r>
            <a:r>
              <a:rPr lang="en" sz="1800">
                <a:latin typeface="Consolas"/>
                <a:ea typeface="Consolas"/>
                <a:cs typeface="Consolas"/>
                <a:sym typeface="Consolas"/>
              </a:rPr>
              <a:t>” or “#</a:t>
            </a:r>
            <a:r>
              <a:rPr i="1" lang="en" sz="1800">
                <a:latin typeface="Consolas"/>
                <a:ea typeface="Consolas"/>
                <a:cs typeface="Consolas"/>
                <a:sym typeface="Consolas"/>
              </a:rPr>
              <a:t>hexcode</a:t>
            </a: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194" name="Google Shape;194;p31"/>
          <p:cNvPicPr preferRelativeResize="0"/>
          <p:nvPr/>
        </p:nvPicPr>
        <p:blipFill>
          <a:blip r:embed="rId3">
            <a:alphaModFix/>
          </a:blip>
          <a:stretch>
            <a:fillRect/>
          </a:stretch>
        </p:blipFill>
        <p:spPr>
          <a:xfrm>
            <a:off x="87818" y="2263425"/>
            <a:ext cx="5517975" cy="2412519"/>
          </a:xfrm>
          <a:prstGeom prst="rect">
            <a:avLst/>
          </a:prstGeom>
          <a:noFill/>
          <a:ln>
            <a:noFill/>
          </a:ln>
        </p:spPr>
      </p:pic>
      <p:sp>
        <p:nvSpPr>
          <p:cNvPr id="195" name="Google Shape;195;p31"/>
          <p:cNvSpPr/>
          <p:nvPr/>
        </p:nvSpPr>
        <p:spPr>
          <a:xfrm>
            <a:off x="392618" y="2200303"/>
            <a:ext cx="5676000" cy="269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6306B"/>
                </a:solidFill>
                <a:latin typeface="Consolas"/>
                <a:ea typeface="Consolas"/>
                <a:cs typeface="Consolas"/>
                <a:sym typeface="Consolas"/>
              </a:rPr>
              <a:t>from</a:t>
            </a:r>
            <a:r>
              <a:rPr lang="en" sz="1200">
                <a:latin typeface="Consolas"/>
                <a:ea typeface="Consolas"/>
                <a:cs typeface="Consolas"/>
                <a:sym typeface="Consolas"/>
              </a:rPr>
              <a:t> tkinter </a:t>
            </a:r>
            <a:r>
              <a:rPr lang="en" sz="1200">
                <a:solidFill>
                  <a:srgbClr val="96306B"/>
                </a:solidFill>
                <a:latin typeface="Consolas"/>
                <a:ea typeface="Consolas"/>
                <a:cs typeface="Consolas"/>
                <a:sym typeface="Consolas"/>
              </a:rPr>
              <a:t>import</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root = Tk()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solidFill>
                  <a:srgbClr val="448F23"/>
                </a:solidFill>
                <a:latin typeface="Consolas"/>
                <a:ea typeface="Consolas"/>
                <a:cs typeface="Consolas"/>
                <a:sym typeface="Consolas"/>
              </a:rPr>
              <a:t># Create canvas</a:t>
            </a:r>
            <a:endParaRPr sz="1200">
              <a:solidFill>
                <a:srgbClr val="448F23"/>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 = Canvas(root, width=</a:t>
            </a:r>
            <a:r>
              <a:rPr lang="en" sz="1200">
                <a:solidFill>
                  <a:srgbClr val="0000D0"/>
                </a:solidFill>
                <a:latin typeface="Consolas"/>
                <a:ea typeface="Consolas"/>
                <a:cs typeface="Consolas"/>
                <a:sym typeface="Consolas"/>
              </a:rPr>
              <a:t>400</a:t>
            </a:r>
            <a:r>
              <a:rPr lang="en" sz="1200">
                <a:latin typeface="Consolas"/>
                <a:ea typeface="Consolas"/>
                <a:cs typeface="Consolas"/>
                <a:sym typeface="Consolas"/>
              </a:rPr>
              <a:t>, height=</a:t>
            </a:r>
            <a:r>
              <a:rPr lang="en" sz="1200">
                <a:solidFill>
                  <a:srgbClr val="0000D0"/>
                </a:solidFill>
                <a:latin typeface="Consolas"/>
                <a:ea typeface="Consolas"/>
                <a:cs typeface="Consolas"/>
                <a:sym typeface="Consolas"/>
              </a:rPr>
              <a:t>200, </a:t>
            </a:r>
            <a:r>
              <a:rPr lang="en" sz="1200">
                <a:solidFill>
                  <a:schemeClr val="dk1"/>
                </a:solidFill>
                <a:latin typeface="Consolas"/>
                <a:ea typeface="Consolas"/>
                <a:cs typeface="Consolas"/>
                <a:sym typeface="Consolas"/>
              </a:rPr>
              <a:t>bg=</a:t>
            </a:r>
            <a:r>
              <a:rPr lang="en" sz="1200">
                <a:solidFill>
                  <a:srgbClr val="0000D0"/>
                </a:solidFill>
                <a:latin typeface="Consolas"/>
                <a:ea typeface="Consolas"/>
                <a:cs typeface="Consolas"/>
                <a:sym typeface="Consolas"/>
              </a:rPr>
              <a:t>"blue"</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screen.pack()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screen.create_rectangle</a:t>
            </a:r>
            <a:r>
              <a:rPr lang="en" sz="1200">
                <a:solidFill>
                  <a:schemeClr val="dk1"/>
                </a:solidFill>
                <a:latin typeface="Consolas"/>
                <a:ea typeface="Consolas"/>
                <a:cs typeface="Consolas"/>
                <a:sym typeface="Consolas"/>
              </a:rPr>
              <a:t>(</a:t>
            </a:r>
            <a:r>
              <a:rPr lang="en" sz="1200">
                <a:solidFill>
                  <a:srgbClr val="0000D0"/>
                </a:solidFill>
                <a:latin typeface="Consolas"/>
                <a:ea typeface="Consolas"/>
                <a:cs typeface="Consolas"/>
                <a:sym typeface="Consolas"/>
              </a:rPr>
              <a:t>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350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150</a:t>
            </a:r>
            <a:r>
              <a:rPr lang="en" sz="1200">
                <a:solidFill>
                  <a:schemeClr val="dk1"/>
                </a:solidFill>
                <a:latin typeface="Consolas"/>
                <a:ea typeface="Consolas"/>
                <a:cs typeface="Consolas"/>
                <a:sym typeface="Consolas"/>
              </a:rPr>
              <a:t>,</a:t>
            </a:r>
            <a:r>
              <a:rPr lang="en" sz="1200">
                <a:latin typeface="Consolas"/>
                <a:ea typeface="Consolas"/>
                <a:cs typeface="Consolas"/>
                <a:sym typeface="Consolas"/>
              </a:rPr>
              <a:t> outline=</a:t>
            </a:r>
            <a:r>
              <a:rPr lang="en" sz="1200">
                <a:solidFill>
                  <a:srgbClr val="0000D0"/>
                </a:solidFill>
                <a:latin typeface="Consolas"/>
                <a:ea typeface="Consolas"/>
                <a:cs typeface="Consolas"/>
                <a:sym typeface="Consolas"/>
              </a:rPr>
              <a:t>"white"</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mainloop()</a:t>
            </a:r>
            <a:endParaRPr sz="1200">
              <a:latin typeface="Consolas"/>
              <a:ea typeface="Consolas"/>
              <a:cs typeface="Consolas"/>
              <a:sym typeface="Consolas"/>
            </a:endParaRPr>
          </a:p>
        </p:txBody>
      </p:sp>
      <p:sp>
        <p:nvSpPr>
          <p:cNvPr id="196" name="Google Shape;196;p31"/>
          <p:cNvSpPr/>
          <p:nvPr/>
        </p:nvSpPr>
        <p:spPr>
          <a:xfrm>
            <a:off x="3938400" y="3869400"/>
            <a:ext cx="1411500" cy="269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 name="Google Shape;197;p31"/>
          <p:cNvPicPr preferRelativeResize="0"/>
          <p:nvPr/>
        </p:nvPicPr>
        <p:blipFill>
          <a:blip r:embed="rId4">
            <a:alphaModFix/>
          </a:blip>
          <a:stretch>
            <a:fillRect/>
          </a:stretch>
        </p:blipFill>
        <p:spPr>
          <a:xfrm>
            <a:off x="5397810" y="2333450"/>
            <a:ext cx="3629937" cy="2269650"/>
          </a:xfrm>
          <a:prstGeom prst="rect">
            <a:avLst/>
          </a:prstGeom>
          <a:noFill/>
          <a:ln>
            <a:noFill/>
          </a:ln>
        </p:spPr>
      </p:pic>
      <p:pic>
        <p:nvPicPr>
          <p:cNvPr id="198" name="Google Shape;198;p31"/>
          <p:cNvPicPr preferRelativeResize="0"/>
          <p:nvPr/>
        </p:nvPicPr>
        <p:blipFill>
          <a:blip r:embed="rId5">
            <a:alphaModFix/>
          </a:blip>
          <a:stretch>
            <a:fillRect/>
          </a:stretch>
        </p:blipFill>
        <p:spPr>
          <a:xfrm>
            <a:off x="5379850" y="2315500"/>
            <a:ext cx="3086575" cy="159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Creating Ovals/ Circles</a:t>
            </a:r>
            <a:endParaRPr sz="4000"/>
          </a:p>
        </p:txBody>
      </p:sp>
      <p:sp>
        <p:nvSpPr>
          <p:cNvPr id="204" name="Google Shape;204;p32"/>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205" name="Google Shape;205;p32"/>
          <p:cNvPicPr preferRelativeResize="0"/>
          <p:nvPr/>
        </p:nvPicPr>
        <p:blipFill>
          <a:blip r:embed="rId3">
            <a:alphaModFix/>
          </a:blip>
          <a:stretch>
            <a:fillRect/>
          </a:stretch>
        </p:blipFill>
        <p:spPr>
          <a:xfrm>
            <a:off x="87818" y="2263425"/>
            <a:ext cx="5517975" cy="2412519"/>
          </a:xfrm>
          <a:prstGeom prst="rect">
            <a:avLst/>
          </a:prstGeom>
          <a:noFill/>
          <a:ln>
            <a:noFill/>
          </a:ln>
        </p:spPr>
      </p:pic>
      <p:sp>
        <p:nvSpPr>
          <p:cNvPr id="206" name="Google Shape;206;p32"/>
          <p:cNvSpPr/>
          <p:nvPr/>
        </p:nvSpPr>
        <p:spPr>
          <a:xfrm>
            <a:off x="392618" y="2200303"/>
            <a:ext cx="5676000" cy="269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6306B"/>
                </a:solidFill>
                <a:latin typeface="Consolas"/>
                <a:ea typeface="Consolas"/>
                <a:cs typeface="Consolas"/>
                <a:sym typeface="Consolas"/>
              </a:rPr>
              <a:t>from</a:t>
            </a:r>
            <a:r>
              <a:rPr lang="en" sz="1200">
                <a:latin typeface="Consolas"/>
                <a:ea typeface="Consolas"/>
                <a:cs typeface="Consolas"/>
                <a:sym typeface="Consolas"/>
              </a:rPr>
              <a:t> tkinter </a:t>
            </a:r>
            <a:r>
              <a:rPr lang="en" sz="1200">
                <a:solidFill>
                  <a:srgbClr val="96306B"/>
                </a:solidFill>
                <a:latin typeface="Consolas"/>
                <a:ea typeface="Consolas"/>
                <a:cs typeface="Consolas"/>
                <a:sym typeface="Consolas"/>
              </a:rPr>
              <a:t>import</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root = Tk()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solidFill>
                  <a:srgbClr val="448F23"/>
                </a:solidFill>
                <a:latin typeface="Consolas"/>
                <a:ea typeface="Consolas"/>
                <a:cs typeface="Consolas"/>
                <a:sym typeface="Consolas"/>
              </a:rPr>
              <a:t># Create canvas</a:t>
            </a:r>
            <a:endParaRPr sz="1200">
              <a:solidFill>
                <a:srgbClr val="448F23"/>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 = Canvas(root, width=</a:t>
            </a:r>
            <a:r>
              <a:rPr lang="en" sz="1200">
                <a:solidFill>
                  <a:srgbClr val="0000D0"/>
                </a:solidFill>
                <a:latin typeface="Consolas"/>
                <a:ea typeface="Consolas"/>
                <a:cs typeface="Consolas"/>
                <a:sym typeface="Consolas"/>
              </a:rPr>
              <a:t>400</a:t>
            </a:r>
            <a:r>
              <a:rPr lang="en" sz="1200">
                <a:latin typeface="Consolas"/>
                <a:ea typeface="Consolas"/>
                <a:cs typeface="Consolas"/>
                <a:sym typeface="Consolas"/>
              </a:rPr>
              <a:t>, height=</a:t>
            </a:r>
            <a:r>
              <a:rPr lang="en" sz="1200">
                <a:solidFill>
                  <a:srgbClr val="0000D0"/>
                </a:solidFill>
                <a:latin typeface="Consolas"/>
                <a:ea typeface="Consolas"/>
                <a:cs typeface="Consolas"/>
                <a:sym typeface="Consolas"/>
              </a:rPr>
              <a:t>200, </a:t>
            </a:r>
            <a:r>
              <a:rPr lang="en" sz="1200">
                <a:solidFill>
                  <a:schemeClr val="dk1"/>
                </a:solidFill>
                <a:latin typeface="Consolas"/>
                <a:ea typeface="Consolas"/>
                <a:cs typeface="Consolas"/>
                <a:sym typeface="Consolas"/>
              </a:rPr>
              <a:t>bg=</a:t>
            </a:r>
            <a:r>
              <a:rPr lang="en" sz="1200">
                <a:solidFill>
                  <a:srgbClr val="0000D0"/>
                </a:solidFill>
                <a:latin typeface="Consolas"/>
                <a:ea typeface="Consolas"/>
                <a:cs typeface="Consolas"/>
                <a:sym typeface="Consolas"/>
              </a:rPr>
              <a:t>"blue"</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screen.pack()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screen.create_oval</a:t>
            </a:r>
            <a:r>
              <a:rPr lang="en" sz="1200">
                <a:solidFill>
                  <a:schemeClr val="dk1"/>
                </a:solidFill>
                <a:latin typeface="Consolas"/>
                <a:ea typeface="Consolas"/>
                <a:cs typeface="Consolas"/>
                <a:sym typeface="Consolas"/>
              </a:rPr>
              <a:t>(</a:t>
            </a:r>
            <a:r>
              <a:rPr lang="en" sz="1200">
                <a:solidFill>
                  <a:srgbClr val="0000D0"/>
                </a:solidFill>
                <a:latin typeface="Consolas"/>
                <a:ea typeface="Consolas"/>
                <a:cs typeface="Consolas"/>
                <a:sym typeface="Consolas"/>
              </a:rPr>
              <a:t>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350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150</a:t>
            </a:r>
            <a:r>
              <a:rPr lang="en" sz="1200">
                <a:solidFill>
                  <a:schemeClr val="dk1"/>
                </a:solidFill>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mainloop()</a:t>
            </a:r>
            <a:endParaRPr sz="1200">
              <a:latin typeface="Consolas"/>
              <a:ea typeface="Consolas"/>
              <a:cs typeface="Consolas"/>
              <a:sym typeface="Consolas"/>
            </a:endParaRPr>
          </a:p>
        </p:txBody>
      </p:sp>
      <p:sp>
        <p:nvSpPr>
          <p:cNvPr id="207" name="Google Shape;207;p32"/>
          <p:cNvSpPr/>
          <p:nvPr/>
        </p:nvSpPr>
        <p:spPr>
          <a:xfrm>
            <a:off x="457197" y="3869400"/>
            <a:ext cx="3051000" cy="269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p32"/>
          <p:cNvPicPr preferRelativeResize="0"/>
          <p:nvPr/>
        </p:nvPicPr>
        <p:blipFill>
          <a:blip r:embed="rId4">
            <a:alphaModFix/>
          </a:blip>
          <a:stretch>
            <a:fillRect/>
          </a:stretch>
        </p:blipFill>
        <p:spPr>
          <a:xfrm>
            <a:off x="5397801" y="2333451"/>
            <a:ext cx="3629950" cy="2262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Creating Polygons</a:t>
            </a:r>
            <a:endParaRPr sz="4000"/>
          </a:p>
        </p:txBody>
      </p:sp>
      <p:sp>
        <p:nvSpPr>
          <p:cNvPr id="214" name="Google Shape;214;p33"/>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 polygon:</a:t>
            </a:r>
            <a:endParaRPr b="1" sz="1800"/>
          </a:p>
          <a:p>
            <a:pPr indent="0" lvl="0" marL="0" rtl="0" algn="ctr">
              <a:spcBef>
                <a:spcPts val="600"/>
              </a:spcBef>
              <a:spcAft>
                <a:spcPts val="0"/>
              </a:spcAft>
              <a:buNone/>
            </a:pPr>
            <a:r>
              <a:rPr lang="en" sz="1800">
                <a:latin typeface="Consolas"/>
                <a:ea typeface="Consolas"/>
                <a:cs typeface="Consolas"/>
                <a:sym typeface="Consolas"/>
              </a:rPr>
              <a:t>screen.create_polygon(</a:t>
            </a:r>
            <a:r>
              <a:rPr i="1" lang="en" sz="1800">
                <a:latin typeface="Arial"/>
                <a:ea typeface="Arial"/>
                <a:cs typeface="Arial"/>
                <a:sym typeface="Arial"/>
              </a:rPr>
              <a:t>x1, y1, x2, y2, x3, y3, ...</a:t>
            </a: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215" name="Google Shape;215;p33"/>
          <p:cNvPicPr preferRelativeResize="0"/>
          <p:nvPr/>
        </p:nvPicPr>
        <p:blipFill>
          <a:blip r:embed="rId3">
            <a:alphaModFix/>
          </a:blip>
          <a:stretch>
            <a:fillRect/>
          </a:stretch>
        </p:blipFill>
        <p:spPr>
          <a:xfrm>
            <a:off x="87818" y="2263425"/>
            <a:ext cx="5517975" cy="2412519"/>
          </a:xfrm>
          <a:prstGeom prst="rect">
            <a:avLst/>
          </a:prstGeom>
          <a:noFill/>
          <a:ln>
            <a:noFill/>
          </a:ln>
        </p:spPr>
      </p:pic>
      <p:sp>
        <p:nvSpPr>
          <p:cNvPr id="216" name="Google Shape;216;p33"/>
          <p:cNvSpPr/>
          <p:nvPr/>
        </p:nvSpPr>
        <p:spPr>
          <a:xfrm>
            <a:off x="392618" y="2200303"/>
            <a:ext cx="5676000" cy="269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6306B"/>
                </a:solidFill>
                <a:latin typeface="Consolas"/>
                <a:ea typeface="Consolas"/>
                <a:cs typeface="Consolas"/>
                <a:sym typeface="Consolas"/>
              </a:rPr>
              <a:t>from</a:t>
            </a:r>
            <a:r>
              <a:rPr lang="en" sz="1200">
                <a:latin typeface="Consolas"/>
                <a:ea typeface="Consolas"/>
                <a:cs typeface="Consolas"/>
                <a:sym typeface="Consolas"/>
              </a:rPr>
              <a:t> tkinter </a:t>
            </a:r>
            <a:r>
              <a:rPr lang="en" sz="1200">
                <a:solidFill>
                  <a:srgbClr val="96306B"/>
                </a:solidFill>
                <a:latin typeface="Consolas"/>
                <a:ea typeface="Consolas"/>
                <a:cs typeface="Consolas"/>
                <a:sym typeface="Consolas"/>
              </a:rPr>
              <a:t>import</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root = Tk()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solidFill>
                  <a:srgbClr val="448F23"/>
                </a:solidFill>
                <a:latin typeface="Consolas"/>
                <a:ea typeface="Consolas"/>
                <a:cs typeface="Consolas"/>
                <a:sym typeface="Consolas"/>
              </a:rPr>
              <a:t># Create canvas</a:t>
            </a:r>
            <a:endParaRPr sz="1200">
              <a:solidFill>
                <a:srgbClr val="448F23"/>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 = Canvas(root, width=</a:t>
            </a:r>
            <a:r>
              <a:rPr lang="en" sz="1200">
                <a:solidFill>
                  <a:srgbClr val="0000D0"/>
                </a:solidFill>
                <a:latin typeface="Consolas"/>
                <a:ea typeface="Consolas"/>
                <a:cs typeface="Consolas"/>
                <a:sym typeface="Consolas"/>
              </a:rPr>
              <a:t>400</a:t>
            </a:r>
            <a:r>
              <a:rPr lang="en" sz="1200">
                <a:latin typeface="Consolas"/>
                <a:ea typeface="Consolas"/>
                <a:cs typeface="Consolas"/>
                <a:sym typeface="Consolas"/>
              </a:rPr>
              <a:t>, height=</a:t>
            </a:r>
            <a:r>
              <a:rPr lang="en" sz="1200">
                <a:solidFill>
                  <a:srgbClr val="0000D0"/>
                </a:solidFill>
                <a:latin typeface="Consolas"/>
                <a:ea typeface="Consolas"/>
                <a:cs typeface="Consolas"/>
                <a:sym typeface="Consolas"/>
              </a:rPr>
              <a:t>200, </a:t>
            </a:r>
            <a:r>
              <a:rPr lang="en" sz="1200">
                <a:solidFill>
                  <a:schemeClr val="dk1"/>
                </a:solidFill>
                <a:latin typeface="Consolas"/>
                <a:ea typeface="Consolas"/>
                <a:cs typeface="Consolas"/>
                <a:sym typeface="Consolas"/>
              </a:rPr>
              <a:t>bg=</a:t>
            </a:r>
            <a:r>
              <a:rPr lang="en" sz="1200">
                <a:solidFill>
                  <a:srgbClr val="0000D0"/>
                </a:solidFill>
                <a:latin typeface="Consolas"/>
                <a:ea typeface="Consolas"/>
                <a:cs typeface="Consolas"/>
                <a:sym typeface="Consolas"/>
              </a:rPr>
              <a:t>"blue"</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screen.pack()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screen.create_polygon</a:t>
            </a:r>
            <a:r>
              <a:rPr lang="en" sz="1200">
                <a:solidFill>
                  <a:schemeClr val="dk1"/>
                </a:solidFill>
                <a:latin typeface="Consolas"/>
                <a:ea typeface="Consolas"/>
                <a:cs typeface="Consolas"/>
                <a:sym typeface="Consolas"/>
              </a:rPr>
              <a:t>(</a:t>
            </a:r>
            <a:r>
              <a:rPr lang="en" sz="1200">
                <a:solidFill>
                  <a:srgbClr val="0000D0"/>
                </a:solidFill>
                <a:latin typeface="Consolas"/>
                <a:ea typeface="Consolas"/>
                <a:cs typeface="Consolas"/>
                <a:sym typeface="Consolas"/>
              </a:rPr>
              <a:t>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350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150, </a:t>
            </a:r>
            <a:r>
              <a:rPr lang="en" sz="1200">
                <a:solidFill>
                  <a:srgbClr val="0000D0"/>
                </a:solidFill>
                <a:latin typeface="Consolas"/>
                <a:ea typeface="Consolas"/>
                <a:cs typeface="Consolas"/>
                <a:sym typeface="Consolas"/>
              </a:rPr>
              <a:t>50</a:t>
            </a:r>
            <a:r>
              <a:rPr lang="en" sz="1200">
                <a:solidFill>
                  <a:schemeClr val="dk1"/>
                </a:solidFill>
                <a:latin typeface="Consolas"/>
                <a:ea typeface="Consolas"/>
                <a:cs typeface="Consolas"/>
                <a:sym typeface="Consolas"/>
              </a:rPr>
              <a:t>, 1</a:t>
            </a:r>
            <a:r>
              <a:rPr lang="en" sz="1200">
                <a:solidFill>
                  <a:srgbClr val="0000D0"/>
                </a:solidFill>
                <a:latin typeface="Consolas"/>
                <a:ea typeface="Consolas"/>
                <a:cs typeface="Consolas"/>
                <a:sym typeface="Consolas"/>
              </a:rPr>
              <a:t>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50</a:t>
            </a:r>
            <a:r>
              <a:rPr lang="en" sz="1200">
                <a:solidFill>
                  <a:schemeClr val="dk1"/>
                </a:solidFill>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mainloop()</a:t>
            </a:r>
            <a:endParaRPr sz="1200">
              <a:latin typeface="Consolas"/>
              <a:ea typeface="Consolas"/>
              <a:cs typeface="Consolas"/>
              <a:sym typeface="Consolas"/>
            </a:endParaRPr>
          </a:p>
        </p:txBody>
      </p:sp>
      <p:sp>
        <p:nvSpPr>
          <p:cNvPr id="217" name="Google Shape;217;p33"/>
          <p:cNvSpPr/>
          <p:nvPr/>
        </p:nvSpPr>
        <p:spPr>
          <a:xfrm>
            <a:off x="457201" y="3869400"/>
            <a:ext cx="4764300" cy="269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33"/>
          <p:cNvPicPr preferRelativeResize="0"/>
          <p:nvPr/>
        </p:nvPicPr>
        <p:blipFill>
          <a:blip r:embed="rId4">
            <a:alphaModFix/>
          </a:blip>
          <a:stretch>
            <a:fillRect/>
          </a:stretch>
        </p:blipFill>
        <p:spPr>
          <a:xfrm>
            <a:off x="5397800" y="2333450"/>
            <a:ext cx="3629950" cy="22743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Attributes Used with Any Shape</a:t>
            </a:r>
            <a:endParaRPr sz="4000"/>
          </a:p>
        </p:txBody>
      </p:sp>
      <p:sp>
        <p:nvSpPr>
          <p:cNvPr id="224" name="Google Shape;224;p34"/>
          <p:cNvSpPr txBox="1"/>
          <p:nvPr>
            <p:ph idx="1" type="body"/>
          </p:nvPr>
        </p:nvSpPr>
        <p:spPr>
          <a:xfrm>
            <a:off x="176850" y="1331375"/>
            <a:ext cx="8850900" cy="3830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Colors shape</a:t>
            </a:r>
            <a:endParaRPr sz="1800">
              <a:solidFill>
                <a:schemeClr val="dk1"/>
              </a:solidFill>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Font typeface="Courier New"/>
              <a:buChar char="○"/>
            </a:pPr>
            <a:r>
              <a:rPr lang="en" sz="1800">
                <a:solidFill>
                  <a:schemeClr val="dk1"/>
                </a:solidFill>
                <a:latin typeface="Courier New"/>
                <a:ea typeface="Courier New"/>
                <a:cs typeface="Courier New"/>
                <a:sym typeface="Courier New"/>
              </a:rPr>
              <a:t>fill = “</a:t>
            </a:r>
            <a:r>
              <a:rPr i="1" lang="en" sz="1800">
                <a:solidFill>
                  <a:schemeClr val="dk1"/>
                </a:solidFill>
                <a:latin typeface="Courier New"/>
                <a:ea typeface="Courier New"/>
                <a:cs typeface="Courier New"/>
                <a:sym typeface="Courier New"/>
              </a:rPr>
              <a:t>color name</a:t>
            </a:r>
            <a:r>
              <a:rPr lang="en" sz="1800">
                <a:solidFill>
                  <a:schemeClr val="dk1"/>
                </a:solidFill>
                <a:latin typeface="Courier New"/>
                <a:ea typeface="Courier New"/>
                <a:cs typeface="Courier New"/>
                <a:sym typeface="Courier New"/>
              </a:rPr>
              <a:t>” </a:t>
            </a:r>
            <a:r>
              <a:rPr lang="en" sz="1800">
                <a:solidFill>
                  <a:schemeClr val="dk1"/>
                </a:solidFill>
                <a:latin typeface="Arial"/>
                <a:ea typeface="Arial"/>
                <a:cs typeface="Arial"/>
                <a:sym typeface="Arial"/>
              </a:rPr>
              <a:t>or</a:t>
            </a:r>
            <a:r>
              <a:rPr lang="en" sz="1800">
                <a:solidFill>
                  <a:schemeClr val="dk1"/>
                </a:solidFill>
                <a:latin typeface="Courier New"/>
                <a:ea typeface="Courier New"/>
                <a:cs typeface="Courier New"/>
                <a:sym typeface="Courier New"/>
              </a:rPr>
              <a:t> “</a:t>
            </a:r>
            <a:r>
              <a:rPr i="1" lang="en" sz="1800">
                <a:solidFill>
                  <a:schemeClr val="dk1"/>
                </a:solidFill>
                <a:latin typeface="Courier New"/>
                <a:ea typeface="Courier New"/>
                <a:cs typeface="Courier New"/>
                <a:sym typeface="Courier New"/>
              </a:rPr>
              <a:t>color code</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342900" lvl="0" marL="457200" rtl="0" algn="l">
              <a:lnSpc>
                <a:spcPct val="115000"/>
              </a:lnSpc>
              <a:spcBef>
                <a:spcPts val="1000"/>
              </a:spcBef>
              <a:spcAft>
                <a:spcPts val="0"/>
              </a:spcAft>
              <a:buClr>
                <a:schemeClr val="dk1"/>
              </a:buClr>
              <a:buSzPts val="1800"/>
              <a:buFont typeface="Arial"/>
              <a:buChar char="●"/>
            </a:pPr>
            <a:r>
              <a:rPr lang="en" sz="1800">
                <a:solidFill>
                  <a:schemeClr val="dk1"/>
                </a:solidFill>
                <a:latin typeface="Arial"/>
                <a:ea typeface="Arial"/>
                <a:cs typeface="Arial"/>
                <a:sym typeface="Arial"/>
              </a:rPr>
              <a:t>Colors shape outline</a:t>
            </a:r>
            <a:endParaRPr sz="1800">
              <a:solidFill>
                <a:schemeClr val="dk1"/>
              </a:solidFill>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Font typeface="Arial"/>
              <a:buChar char="○"/>
            </a:pPr>
            <a:r>
              <a:rPr lang="en" sz="1800">
                <a:solidFill>
                  <a:schemeClr val="dk1"/>
                </a:solidFill>
                <a:latin typeface="Courier New"/>
                <a:ea typeface="Courier New"/>
                <a:cs typeface="Courier New"/>
                <a:sym typeface="Courier New"/>
              </a:rPr>
              <a:t>outline = “</a:t>
            </a:r>
            <a:r>
              <a:rPr i="1" lang="en" sz="1800">
                <a:solidFill>
                  <a:schemeClr val="dk1"/>
                </a:solidFill>
                <a:latin typeface="Courier New"/>
                <a:ea typeface="Courier New"/>
                <a:cs typeface="Courier New"/>
                <a:sym typeface="Courier New"/>
              </a:rPr>
              <a:t>color name</a:t>
            </a:r>
            <a:r>
              <a:rPr lang="en" sz="1800">
                <a:solidFill>
                  <a:schemeClr val="dk1"/>
                </a:solidFill>
                <a:latin typeface="Courier New"/>
                <a:ea typeface="Courier New"/>
                <a:cs typeface="Courier New"/>
                <a:sym typeface="Courier New"/>
              </a:rPr>
              <a:t>” </a:t>
            </a:r>
            <a:r>
              <a:rPr lang="en" sz="1800">
                <a:solidFill>
                  <a:schemeClr val="dk1"/>
                </a:solidFill>
                <a:latin typeface="Arial"/>
                <a:ea typeface="Arial"/>
                <a:cs typeface="Arial"/>
                <a:sym typeface="Arial"/>
              </a:rPr>
              <a:t>or</a:t>
            </a:r>
            <a:r>
              <a:rPr lang="en" sz="1800">
                <a:solidFill>
                  <a:schemeClr val="dk1"/>
                </a:solidFill>
                <a:latin typeface="Courier New"/>
                <a:ea typeface="Courier New"/>
                <a:cs typeface="Courier New"/>
                <a:sym typeface="Courier New"/>
              </a:rPr>
              <a:t> “</a:t>
            </a:r>
            <a:r>
              <a:rPr i="1" lang="en" sz="1800">
                <a:solidFill>
                  <a:schemeClr val="dk1"/>
                </a:solidFill>
                <a:latin typeface="Courier New"/>
                <a:ea typeface="Courier New"/>
                <a:cs typeface="Courier New"/>
                <a:sym typeface="Courier New"/>
              </a:rPr>
              <a:t>color code</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342900" lvl="0" marL="457200" rtl="0" algn="l">
              <a:lnSpc>
                <a:spcPct val="115000"/>
              </a:lnSpc>
              <a:spcBef>
                <a:spcPts val="1000"/>
              </a:spcBef>
              <a:spcAft>
                <a:spcPts val="0"/>
              </a:spcAft>
              <a:buClr>
                <a:schemeClr val="dk1"/>
              </a:buClr>
              <a:buSzPts val="1800"/>
              <a:buFont typeface="Arial"/>
              <a:buChar char="●"/>
            </a:pPr>
            <a:r>
              <a:rPr lang="en" sz="1800">
                <a:solidFill>
                  <a:schemeClr val="dk1"/>
                </a:solidFill>
                <a:latin typeface="Arial"/>
                <a:ea typeface="Arial"/>
                <a:cs typeface="Arial"/>
                <a:sym typeface="Arial"/>
              </a:rPr>
              <a:t>Creates dashed line</a:t>
            </a:r>
            <a:endParaRPr sz="1800">
              <a:solidFill>
                <a:schemeClr val="dk1"/>
              </a:solidFill>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Font typeface="Courier New"/>
              <a:buChar char="○"/>
            </a:pPr>
            <a:r>
              <a:rPr lang="en" sz="1800">
                <a:solidFill>
                  <a:schemeClr val="dk1"/>
                </a:solidFill>
                <a:latin typeface="Courier New"/>
                <a:ea typeface="Courier New"/>
                <a:cs typeface="Courier New"/>
                <a:sym typeface="Courier New"/>
              </a:rPr>
              <a:t>dash = number</a:t>
            </a:r>
            <a:endParaRPr sz="1800">
              <a:solidFill>
                <a:schemeClr val="dk1"/>
              </a:solidFill>
              <a:latin typeface="Courier New"/>
              <a:ea typeface="Courier New"/>
              <a:cs typeface="Courier New"/>
              <a:sym typeface="Courier New"/>
            </a:endParaRPr>
          </a:p>
          <a:p>
            <a:pPr indent="-342900" lvl="1" marL="914400" rtl="0" algn="l">
              <a:lnSpc>
                <a:spcPct val="115000"/>
              </a:lnSpc>
              <a:spcBef>
                <a:spcPts val="0"/>
              </a:spcBef>
              <a:spcAft>
                <a:spcPts val="0"/>
              </a:spcAft>
              <a:buClr>
                <a:schemeClr val="dk1"/>
              </a:buClr>
              <a:buSzPts val="1800"/>
              <a:buFont typeface="Courier New"/>
              <a:buChar char="○"/>
            </a:pPr>
            <a:r>
              <a:rPr lang="en" sz="1800">
                <a:solidFill>
                  <a:schemeClr val="dk1"/>
                </a:solidFill>
                <a:latin typeface="Courier New"/>
                <a:ea typeface="Courier New"/>
                <a:cs typeface="Courier New"/>
                <a:sym typeface="Courier New"/>
              </a:rPr>
              <a:t>dash = (number, number)</a:t>
            </a:r>
            <a:endParaRPr sz="1800">
              <a:solidFill>
                <a:schemeClr val="dk1"/>
              </a:solidFill>
              <a:latin typeface="Courier New"/>
              <a:ea typeface="Courier New"/>
              <a:cs typeface="Courier New"/>
              <a:sym typeface="Courier New"/>
            </a:endParaRPr>
          </a:p>
          <a:p>
            <a:pPr indent="-342900" lvl="0" marL="457200" rtl="0" algn="l">
              <a:lnSpc>
                <a:spcPct val="115000"/>
              </a:lnSpc>
              <a:spcBef>
                <a:spcPts val="1000"/>
              </a:spcBef>
              <a:spcAft>
                <a:spcPts val="0"/>
              </a:spcAft>
              <a:buClr>
                <a:schemeClr val="dk1"/>
              </a:buClr>
              <a:buSzPts val="1800"/>
              <a:buFont typeface="Arial"/>
              <a:buChar char="●"/>
            </a:pPr>
            <a:r>
              <a:rPr lang="en" sz="1800">
                <a:solidFill>
                  <a:schemeClr val="dk1"/>
                </a:solidFill>
                <a:latin typeface="Arial"/>
                <a:ea typeface="Arial"/>
                <a:cs typeface="Arial"/>
                <a:sym typeface="Arial"/>
              </a:rPr>
              <a:t>Controls outline thickness</a:t>
            </a:r>
            <a:endParaRPr sz="1800">
              <a:solidFill>
                <a:schemeClr val="dk1"/>
              </a:solidFill>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Font typeface="Courier New"/>
              <a:buChar char="○"/>
            </a:pPr>
            <a:r>
              <a:rPr lang="en" sz="1800">
                <a:solidFill>
                  <a:schemeClr val="dk1"/>
                </a:solidFill>
                <a:latin typeface="Courier New"/>
                <a:ea typeface="Courier New"/>
                <a:cs typeface="Courier New"/>
                <a:sym typeface="Courier New"/>
              </a:rPr>
              <a:t>width = number</a:t>
            </a:r>
            <a:endParaRPr sz="1800">
              <a:latin typeface="Consolas"/>
              <a:ea typeface="Consolas"/>
              <a:cs typeface="Consolas"/>
              <a:sym typeface="Consolas"/>
            </a:endParaRPr>
          </a:p>
        </p:txBody>
      </p:sp>
      <p:cxnSp>
        <p:nvCxnSpPr>
          <p:cNvPr id="225" name="Google Shape;225;p34"/>
          <p:cNvCxnSpPr/>
          <p:nvPr/>
        </p:nvCxnSpPr>
        <p:spPr>
          <a:xfrm>
            <a:off x="3367275" y="3402975"/>
            <a:ext cx="2658900" cy="0"/>
          </a:xfrm>
          <a:prstGeom prst="straightConnector1">
            <a:avLst/>
          </a:prstGeom>
          <a:noFill/>
          <a:ln cap="flat" cmpd="sng" w="38100">
            <a:solidFill>
              <a:srgbClr val="FF0000"/>
            </a:solidFill>
            <a:prstDash val="dash"/>
            <a:round/>
            <a:headEnd len="med" w="med" type="none"/>
            <a:tailEnd len="med" w="med" type="none"/>
          </a:ln>
        </p:spPr>
      </p:cxnSp>
      <p:cxnSp>
        <p:nvCxnSpPr>
          <p:cNvPr id="226" name="Google Shape;226;p34"/>
          <p:cNvCxnSpPr/>
          <p:nvPr/>
        </p:nvCxnSpPr>
        <p:spPr>
          <a:xfrm>
            <a:off x="4662675" y="3725975"/>
            <a:ext cx="2454600" cy="12000"/>
          </a:xfrm>
          <a:prstGeom prst="straightConnector1">
            <a:avLst/>
          </a:prstGeom>
          <a:noFill/>
          <a:ln cap="flat" cmpd="sng" w="38100">
            <a:solidFill>
              <a:srgbClr val="FF0000"/>
            </a:solidFill>
            <a:prstDash val="lgDash"/>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Flag of Japan</a:t>
            </a:r>
            <a:endParaRPr sz="4000"/>
          </a:p>
        </p:txBody>
      </p:sp>
      <p:sp>
        <p:nvSpPr>
          <p:cNvPr id="232" name="Google Shape;232;p35"/>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33" name="Google Shape;233;p35"/>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5"/>
          <p:cNvSpPr txBox="1"/>
          <p:nvPr>
            <p:ph idx="1" type="body"/>
          </p:nvPr>
        </p:nvSpPr>
        <p:spPr>
          <a:xfrm>
            <a:off x="795350" y="2534675"/>
            <a:ext cx="28275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Constant Values:</a:t>
            </a:r>
            <a:endParaRPr b="1" sz="1800"/>
          </a:p>
          <a:p>
            <a:pPr indent="0" lvl="0" marL="0" rtl="0" algn="l">
              <a:spcBef>
                <a:spcPts val="600"/>
              </a:spcBef>
              <a:spcAft>
                <a:spcPts val="0"/>
              </a:spcAft>
              <a:buNone/>
            </a:pPr>
            <a:r>
              <a:rPr lang="en" sz="1800"/>
              <a:t>c</a:t>
            </a:r>
            <a:r>
              <a:rPr lang="en" sz="1800"/>
              <a:t>anvas_width = 400</a:t>
            </a:r>
            <a:endParaRPr sz="1800"/>
          </a:p>
          <a:p>
            <a:pPr indent="0" lvl="0" marL="0" rtl="0" algn="l">
              <a:spcBef>
                <a:spcPts val="600"/>
              </a:spcBef>
              <a:spcAft>
                <a:spcPts val="0"/>
              </a:spcAft>
              <a:buNone/>
            </a:pPr>
            <a:r>
              <a:rPr lang="en" sz="1800"/>
              <a:t>c</a:t>
            </a:r>
            <a:r>
              <a:rPr lang="en" sz="1800"/>
              <a:t>anvas_height = 300</a:t>
            </a:r>
            <a:endParaRPr sz="1800"/>
          </a:p>
          <a:p>
            <a:pPr indent="0" lvl="0" marL="0" rtl="0" algn="l">
              <a:spcBef>
                <a:spcPts val="600"/>
              </a:spcBef>
              <a:spcAft>
                <a:spcPts val="0"/>
              </a:spcAft>
              <a:buNone/>
            </a:pPr>
            <a:r>
              <a:rPr lang="en" sz="1800"/>
              <a:t>c</a:t>
            </a:r>
            <a:r>
              <a:rPr lang="en" sz="1800"/>
              <a:t>ircle_radius = 100</a:t>
            </a:r>
            <a:endParaRPr sz="1800"/>
          </a:p>
        </p:txBody>
      </p:sp>
      <p:sp>
        <p:nvSpPr>
          <p:cNvPr id="235" name="Google Shape;235;p35"/>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Flag of Japan</a:t>
            </a:r>
            <a:endParaRPr sz="4000"/>
          </a:p>
        </p:txBody>
      </p:sp>
      <p:sp>
        <p:nvSpPr>
          <p:cNvPr id="241" name="Google Shape;241;p36"/>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42" name="Google Shape;242;p36"/>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6"/>
          <p:cNvSpPr txBox="1"/>
          <p:nvPr>
            <p:ph idx="1" type="body"/>
          </p:nvPr>
        </p:nvSpPr>
        <p:spPr>
          <a:xfrm>
            <a:off x="795350" y="2534675"/>
            <a:ext cx="28275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Constant Values:</a:t>
            </a:r>
            <a:endParaRPr b="1" sz="1800"/>
          </a:p>
          <a:p>
            <a:pPr indent="0" lvl="0" marL="0" rtl="0" algn="l">
              <a:spcBef>
                <a:spcPts val="600"/>
              </a:spcBef>
              <a:spcAft>
                <a:spcPts val="0"/>
              </a:spcAft>
              <a:buNone/>
            </a:pPr>
            <a:r>
              <a:rPr lang="en" sz="1800"/>
              <a:t>canvas_width = 400</a:t>
            </a:r>
            <a:endParaRPr sz="1800"/>
          </a:p>
          <a:p>
            <a:pPr indent="0" lvl="0" marL="0" rtl="0" algn="l">
              <a:spcBef>
                <a:spcPts val="600"/>
              </a:spcBef>
              <a:spcAft>
                <a:spcPts val="0"/>
              </a:spcAft>
              <a:buNone/>
            </a:pPr>
            <a:r>
              <a:rPr lang="en" sz="1800"/>
              <a:t>canvas_height = 300</a:t>
            </a:r>
            <a:endParaRPr sz="1800"/>
          </a:p>
          <a:p>
            <a:pPr indent="0" lvl="0" marL="0" rtl="0" algn="l">
              <a:spcBef>
                <a:spcPts val="600"/>
              </a:spcBef>
              <a:spcAft>
                <a:spcPts val="0"/>
              </a:spcAft>
              <a:buNone/>
            </a:pPr>
            <a:r>
              <a:rPr lang="en" sz="1800"/>
              <a:t>circle_radius = </a:t>
            </a:r>
            <a:r>
              <a:rPr lang="en" sz="1800"/>
              <a:t>100</a:t>
            </a:r>
            <a:endParaRPr sz="1800"/>
          </a:p>
        </p:txBody>
      </p:sp>
      <p:sp>
        <p:nvSpPr>
          <p:cNvPr id="244" name="Google Shape;244;p36"/>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6"/>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Flag of Japan</a:t>
            </a:r>
            <a:endParaRPr sz="4000"/>
          </a:p>
        </p:txBody>
      </p:sp>
      <p:sp>
        <p:nvSpPr>
          <p:cNvPr id="251" name="Google Shape;251;p37"/>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52" name="Google Shape;252;p37"/>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txBox="1"/>
          <p:nvPr>
            <p:ph idx="1" type="body"/>
          </p:nvPr>
        </p:nvSpPr>
        <p:spPr>
          <a:xfrm>
            <a:off x="795350" y="2534675"/>
            <a:ext cx="28275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Constant Values:</a:t>
            </a:r>
            <a:endParaRPr b="1" sz="1800"/>
          </a:p>
          <a:p>
            <a:pPr indent="0" lvl="0" marL="0" rtl="0" algn="l">
              <a:spcBef>
                <a:spcPts val="600"/>
              </a:spcBef>
              <a:spcAft>
                <a:spcPts val="0"/>
              </a:spcAft>
              <a:buNone/>
            </a:pPr>
            <a:r>
              <a:rPr lang="en" sz="1800"/>
              <a:t>canvas_width = 400</a:t>
            </a:r>
            <a:endParaRPr sz="1800"/>
          </a:p>
          <a:p>
            <a:pPr indent="0" lvl="0" marL="0" rtl="0" algn="l">
              <a:spcBef>
                <a:spcPts val="600"/>
              </a:spcBef>
              <a:spcAft>
                <a:spcPts val="0"/>
              </a:spcAft>
              <a:buNone/>
            </a:pPr>
            <a:r>
              <a:rPr lang="en" sz="1800"/>
              <a:t>canvas_height = 300</a:t>
            </a:r>
            <a:endParaRPr sz="1800"/>
          </a:p>
          <a:p>
            <a:pPr indent="0" lvl="0" marL="0" rtl="0" algn="l">
              <a:spcBef>
                <a:spcPts val="600"/>
              </a:spcBef>
              <a:spcAft>
                <a:spcPts val="0"/>
              </a:spcAft>
              <a:buNone/>
            </a:pPr>
            <a:r>
              <a:rPr lang="en" sz="1800"/>
              <a:t>circle_radius = </a:t>
            </a:r>
            <a:r>
              <a:rPr lang="en" sz="1800"/>
              <a:t>100</a:t>
            </a:r>
            <a:endParaRPr sz="1800"/>
          </a:p>
        </p:txBody>
      </p:sp>
      <p:sp>
        <p:nvSpPr>
          <p:cNvPr id="254" name="Google Shape;254;p37"/>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7"/>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7"/>
          <p:cNvSpPr/>
          <p:nvPr/>
        </p:nvSpPr>
        <p:spPr>
          <a:xfrm>
            <a:off x="4985100" y="23762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Flag of Japan</a:t>
            </a:r>
            <a:endParaRPr sz="4000"/>
          </a:p>
        </p:txBody>
      </p:sp>
      <p:sp>
        <p:nvSpPr>
          <p:cNvPr id="262" name="Google Shape;262;p38"/>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3" name="Google Shape;263;p38"/>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8"/>
          <p:cNvSpPr txBox="1"/>
          <p:nvPr>
            <p:ph idx="1" type="body"/>
          </p:nvPr>
        </p:nvSpPr>
        <p:spPr>
          <a:xfrm>
            <a:off x="795350" y="2534675"/>
            <a:ext cx="28275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Constant Values:</a:t>
            </a:r>
            <a:endParaRPr b="1" sz="1800"/>
          </a:p>
          <a:p>
            <a:pPr indent="0" lvl="0" marL="0" rtl="0" algn="l">
              <a:spcBef>
                <a:spcPts val="600"/>
              </a:spcBef>
              <a:spcAft>
                <a:spcPts val="0"/>
              </a:spcAft>
              <a:buNone/>
            </a:pPr>
            <a:r>
              <a:rPr lang="en" sz="1800"/>
              <a:t>canvas_width = 400</a:t>
            </a:r>
            <a:endParaRPr sz="1800"/>
          </a:p>
          <a:p>
            <a:pPr indent="0" lvl="0" marL="0" rtl="0" algn="l">
              <a:spcBef>
                <a:spcPts val="600"/>
              </a:spcBef>
              <a:spcAft>
                <a:spcPts val="0"/>
              </a:spcAft>
              <a:buNone/>
            </a:pPr>
            <a:r>
              <a:rPr lang="en" sz="1800"/>
              <a:t>canvas_height = 300</a:t>
            </a:r>
            <a:endParaRPr sz="1800"/>
          </a:p>
          <a:p>
            <a:pPr indent="0" lvl="0" marL="0" rtl="0" algn="l">
              <a:spcBef>
                <a:spcPts val="600"/>
              </a:spcBef>
              <a:spcAft>
                <a:spcPts val="0"/>
              </a:spcAft>
              <a:buNone/>
            </a:pPr>
            <a:r>
              <a:rPr lang="en" sz="1800"/>
              <a:t>circle_radius = </a:t>
            </a:r>
            <a:r>
              <a:rPr lang="en" sz="1800"/>
              <a:t>100</a:t>
            </a:r>
            <a:endParaRPr sz="1800"/>
          </a:p>
        </p:txBody>
      </p:sp>
      <p:sp>
        <p:nvSpPr>
          <p:cNvPr id="265" name="Google Shape;265;p38"/>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8"/>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8"/>
          <p:cNvSpPr/>
          <p:nvPr/>
        </p:nvSpPr>
        <p:spPr>
          <a:xfrm>
            <a:off x="4985100" y="23762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 name="Google Shape;268;p38"/>
          <p:cNvCxnSpPr/>
          <p:nvPr/>
        </p:nvCxnSpPr>
        <p:spPr>
          <a:xfrm>
            <a:off x="3815000" y="2292600"/>
            <a:ext cx="4716900" cy="0"/>
          </a:xfrm>
          <a:prstGeom prst="straightConnector1">
            <a:avLst/>
          </a:prstGeom>
          <a:noFill/>
          <a:ln cap="flat" cmpd="sng" w="28575">
            <a:solidFill>
              <a:schemeClr val="dk2"/>
            </a:solidFill>
            <a:prstDash val="solid"/>
            <a:round/>
            <a:headEnd len="med" w="med" type="stealth"/>
            <a:tailEnd len="med" w="med" type="stealth"/>
          </a:ln>
        </p:spPr>
      </p:cxnSp>
      <p:sp>
        <p:nvSpPr>
          <p:cNvPr id="269" name="Google Shape;269;p38"/>
          <p:cNvSpPr txBox="1"/>
          <p:nvPr/>
        </p:nvSpPr>
        <p:spPr>
          <a:xfrm>
            <a:off x="5430500" y="2065950"/>
            <a:ext cx="14805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highlight>
                  <a:schemeClr val="lt1"/>
                </a:highlight>
              </a:rPr>
              <a:t>400 pixels</a:t>
            </a:r>
            <a:endParaRPr b="1" sz="2000">
              <a:highlight>
                <a:schemeClr val="lt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Flag of Japan</a:t>
            </a:r>
            <a:endParaRPr sz="4000"/>
          </a:p>
        </p:txBody>
      </p:sp>
      <p:sp>
        <p:nvSpPr>
          <p:cNvPr id="275" name="Google Shape;275;p39"/>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76" name="Google Shape;276;p39"/>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9"/>
          <p:cNvSpPr txBox="1"/>
          <p:nvPr>
            <p:ph idx="1" type="body"/>
          </p:nvPr>
        </p:nvSpPr>
        <p:spPr>
          <a:xfrm>
            <a:off x="795350" y="2534675"/>
            <a:ext cx="28275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Constant Values:</a:t>
            </a:r>
            <a:endParaRPr b="1" sz="1800"/>
          </a:p>
          <a:p>
            <a:pPr indent="0" lvl="0" marL="0" rtl="0" algn="l">
              <a:spcBef>
                <a:spcPts val="600"/>
              </a:spcBef>
              <a:spcAft>
                <a:spcPts val="0"/>
              </a:spcAft>
              <a:buNone/>
            </a:pPr>
            <a:r>
              <a:rPr lang="en" sz="1800"/>
              <a:t>canvas_width = 400</a:t>
            </a:r>
            <a:endParaRPr sz="1800"/>
          </a:p>
          <a:p>
            <a:pPr indent="0" lvl="0" marL="0" rtl="0" algn="l">
              <a:spcBef>
                <a:spcPts val="600"/>
              </a:spcBef>
              <a:spcAft>
                <a:spcPts val="0"/>
              </a:spcAft>
              <a:buNone/>
            </a:pPr>
            <a:r>
              <a:rPr lang="en" sz="1800"/>
              <a:t>canvas_height = 300</a:t>
            </a:r>
            <a:endParaRPr sz="1800"/>
          </a:p>
          <a:p>
            <a:pPr indent="0" lvl="0" marL="0" rtl="0" algn="l">
              <a:spcBef>
                <a:spcPts val="600"/>
              </a:spcBef>
              <a:spcAft>
                <a:spcPts val="0"/>
              </a:spcAft>
              <a:buNone/>
            </a:pPr>
            <a:r>
              <a:rPr lang="en" sz="1800"/>
              <a:t>circle_radius = </a:t>
            </a:r>
            <a:r>
              <a:rPr lang="en" sz="1800"/>
              <a:t>100</a:t>
            </a:r>
            <a:endParaRPr sz="1800"/>
          </a:p>
        </p:txBody>
      </p:sp>
      <p:sp>
        <p:nvSpPr>
          <p:cNvPr id="278" name="Google Shape;278;p39"/>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9"/>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9"/>
          <p:cNvSpPr/>
          <p:nvPr/>
        </p:nvSpPr>
        <p:spPr>
          <a:xfrm>
            <a:off x="4985100" y="23762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1" name="Google Shape;281;p39"/>
          <p:cNvCxnSpPr/>
          <p:nvPr/>
        </p:nvCxnSpPr>
        <p:spPr>
          <a:xfrm>
            <a:off x="3815000" y="2292600"/>
            <a:ext cx="2419200" cy="0"/>
          </a:xfrm>
          <a:prstGeom prst="straightConnector1">
            <a:avLst/>
          </a:prstGeom>
          <a:noFill/>
          <a:ln cap="flat" cmpd="sng" w="28575">
            <a:solidFill>
              <a:schemeClr val="dk2"/>
            </a:solidFill>
            <a:prstDash val="solid"/>
            <a:round/>
            <a:headEnd len="med" w="med" type="stealth"/>
            <a:tailEnd len="med" w="med" type="stealth"/>
          </a:ln>
        </p:spPr>
      </p:cxnSp>
      <p:sp>
        <p:nvSpPr>
          <p:cNvPr id="282" name="Google Shape;282;p39"/>
          <p:cNvSpPr txBox="1"/>
          <p:nvPr/>
        </p:nvSpPr>
        <p:spPr>
          <a:xfrm>
            <a:off x="4287500" y="2065950"/>
            <a:ext cx="14805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highlight>
                  <a:schemeClr val="lt1"/>
                </a:highlight>
              </a:rPr>
              <a:t>20</a:t>
            </a:r>
            <a:r>
              <a:rPr b="1" lang="en" sz="2000">
                <a:highlight>
                  <a:schemeClr val="lt1"/>
                </a:highlight>
              </a:rPr>
              <a:t>0 pixels</a:t>
            </a:r>
            <a:endParaRPr b="1" sz="2000">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Colors in Python Graphics</a:t>
            </a:r>
            <a:endParaRPr sz="4000"/>
          </a:p>
        </p:txBody>
      </p:sp>
      <p:pic>
        <p:nvPicPr>
          <p:cNvPr id="112" name="Google Shape;112;p22"/>
          <p:cNvPicPr preferRelativeResize="0"/>
          <p:nvPr/>
        </p:nvPicPr>
        <p:blipFill>
          <a:blip r:embed="rId3">
            <a:alphaModFix/>
          </a:blip>
          <a:stretch>
            <a:fillRect/>
          </a:stretch>
        </p:blipFill>
        <p:spPr>
          <a:xfrm>
            <a:off x="61775" y="1425225"/>
            <a:ext cx="5517975" cy="2412519"/>
          </a:xfrm>
          <a:prstGeom prst="rect">
            <a:avLst/>
          </a:prstGeom>
          <a:noFill/>
          <a:ln>
            <a:noFill/>
          </a:ln>
        </p:spPr>
      </p:pic>
      <p:sp>
        <p:nvSpPr>
          <p:cNvPr id="113" name="Google Shape;113;p22"/>
          <p:cNvSpPr/>
          <p:nvPr/>
        </p:nvSpPr>
        <p:spPr>
          <a:xfrm>
            <a:off x="366575" y="1362103"/>
            <a:ext cx="5676000" cy="269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6306B"/>
                </a:solidFill>
                <a:latin typeface="Consolas"/>
                <a:ea typeface="Consolas"/>
                <a:cs typeface="Consolas"/>
                <a:sym typeface="Consolas"/>
              </a:rPr>
              <a:t>from</a:t>
            </a:r>
            <a:r>
              <a:rPr lang="en" sz="1200">
                <a:latin typeface="Consolas"/>
                <a:ea typeface="Consolas"/>
                <a:cs typeface="Consolas"/>
                <a:sym typeface="Consolas"/>
              </a:rPr>
              <a:t> tkinter </a:t>
            </a:r>
            <a:r>
              <a:rPr lang="en" sz="1200">
                <a:solidFill>
                  <a:srgbClr val="96306B"/>
                </a:solidFill>
                <a:latin typeface="Consolas"/>
                <a:ea typeface="Consolas"/>
                <a:cs typeface="Consolas"/>
                <a:sym typeface="Consolas"/>
              </a:rPr>
              <a:t>import</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root = Tk()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solidFill>
                  <a:srgbClr val="448F23"/>
                </a:solidFill>
                <a:latin typeface="Consolas"/>
                <a:ea typeface="Consolas"/>
                <a:cs typeface="Consolas"/>
                <a:sym typeface="Consolas"/>
              </a:rPr>
              <a:t># Create canvas</a:t>
            </a:r>
            <a:endParaRPr sz="1200">
              <a:solidFill>
                <a:srgbClr val="448F23"/>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 = Canvas(root, width=</a:t>
            </a:r>
            <a:r>
              <a:rPr lang="en" sz="1200">
                <a:solidFill>
                  <a:srgbClr val="0000D0"/>
                </a:solidFill>
                <a:latin typeface="Consolas"/>
                <a:ea typeface="Consolas"/>
                <a:cs typeface="Consolas"/>
                <a:sym typeface="Consolas"/>
              </a:rPr>
              <a:t>40</a:t>
            </a:r>
            <a:r>
              <a:rPr lang="en" sz="1200">
                <a:solidFill>
                  <a:srgbClr val="0000D0"/>
                </a:solidFill>
                <a:latin typeface="Consolas"/>
                <a:ea typeface="Consolas"/>
                <a:cs typeface="Consolas"/>
                <a:sym typeface="Consolas"/>
              </a:rPr>
              <a:t>0</a:t>
            </a:r>
            <a:r>
              <a:rPr lang="en" sz="1200">
                <a:latin typeface="Consolas"/>
                <a:ea typeface="Consolas"/>
                <a:cs typeface="Consolas"/>
                <a:sym typeface="Consolas"/>
              </a:rPr>
              <a:t>, height=</a:t>
            </a:r>
            <a:r>
              <a:rPr lang="en" sz="1200">
                <a:solidFill>
                  <a:srgbClr val="0000D0"/>
                </a:solidFill>
                <a:latin typeface="Consolas"/>
                <a:ea typeface="Consolas"/>
                <a:cs typeface="Consolas"/>
                <a:sym typeface="Consolas"/>
              </a:rPr>
              <a:t>2</a:t>
            </a:r>
            <a:r>
              <a:rPr lang="en" sz="1200">
                <a:solidFill>
                  <a:srgbClr val="0000D0"/>
                </a:solidFill>
                <a:latin typeface="Consolas"/>
                <a:ea typeface="Consolas"/>
                <a:cs typeface="Consolas"/>
                <a:sym typeface="Consolas"/>
              </a:rPr>
              <a:t>00, </a:t>
            </a:r>
            <a:r>
              <a:rPr lang="en" sz="1200">
                <a:solidFill>
                  <a:schemeClr val="dk1"/>
                </a:solidFill>
                <a:latin typeface="Consolas"/>
                <a:ea typeface="Consolas"/>
                <a:cs typeface="Consolas"/>
                <a:sym typeface="Consolas"/>
              </a:rPr>
              <a:t>bg=</a:t>
            </a:r>
            <a:r>
              <a:rPr lang="en" sz="1200">
                <a:solidFill>
                  <a:srgbClr val="0000D0"/>
                </a:solidFill>
                <a:latin typeface="Consolas"/>
                <a:ea typeface="Consolas"/>
                <a:cs typeface="Consolas"/>
                <a:sym typeface="Consolas"/>
              </a:rPr>
              <a:t>"blue"</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screen.pack()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mainloop()</a:t>
            </a:r>
            <a:endParaRPr sz="1200">
              <a:latin typeface="Consolas"/>
              <a:ea typeface="Consolas"/>
              <a:cs typeface="Consolas"/>
              <a:sym typeface="Consolas"/>
            </a:endParaRPr>
          </a:p>
        </p:txBody>
      </p:sp>
      <p:pic>
        <p:nvPicPr>
          <p:cNvPr id="114" name="Google Shape;114;p22"/>
          <p:cNvPicPr preferRelativeResize="0"/>
          <p:nvPr/>
        </p:nvPicPr>
        <p:blipFill>
          <a:blip r:embed="rId4">
            <a:alphaModFix/>
          </a:blip>
          <a:stretch>
            <a:fillRect/>
          </a:stretch>
        </p:blipFill>
        <p:spPr>
          <a:xfrm>
            <a:off x="5335625" y="2692950"/>
            <a:ext cx="3706325" cy="2315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Flag of Japan</a:t>
            </a:r>
            <a:endParaRPr sz="4000"/>
          </a:p>
        </p:txBody>
      </p:sp>
      <p:sp>
        <p:nvSpPr>
          <p:cNvPr id="288" name="Google Shape;288;p40"/>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89" name="Google Shape;289;p40"/>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0"/>
          <p:cNvSpPr txBox="1"/>
          <p:nvPr>
            <p:ph idx="1" type="body"/>
          </p:nvPr>
        </p:nvSpPr>
        <p:spPr>
          <a:xfrm>
            <a:off x="795350" y="2534675"/>
            <a:ext cx="28275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Constant Values:</a:t>
            </a:r>
            <a:endParaRPr b="1" sz="1800"/>
          </a:p>
          <a:p>
            <a:pPr indent="0" lvl="0" marL="0" rtl="0" algn="l">
              <a:spcBef>
                <a:spcPts val="600"/>
              </a:spcBef>
              <a:spcAft>
                <a:spcPts val="0"/>
              </a:spcAft>
              <a:buNone/>
            </a:pPr>
            <a:r>
              <a:rPr lang="en" sz="1800"/>
              <a:t>canvas_width = 400</a:t>
            </a:r>
            <a:endParaRPr sz="1800"/>
          </a:p>
          <a:p>
            <a:pPr indent="0" lvl="0" marL="0" rtl="0" algn="l">
              <a:spcBef>
                <a:spcPts val="600"/>
              </a:spcBef>
              <a:spcAft>
                <a:spcPts val="0"/>
              </a:spcAft>
              <a:buNone/>
            </a:pPr>
            <a:r>
              <a:rPr lang="en" sz="1800"/>
              <a:t>canvas_height = 300</a:t>
            </a:r>
            <a:endParaRPr sz="1800"/>
          </a:p>
          <a:p>
            <a:pPr indent="0" lvl="0" marL="0" rtl="0" algn="l">
              <a:spcBef>
                <a:spcPts val="600"/>
              </a:spcBef>
              <a:spcAft>
                <a:spcPts val="0"/>
              </a:spcAft>
              <a:buNone/>
            </a:pPr>
            <a:r>
              <a:rPr lang="en" sz="1800"/>
              <a:t>circle_radius = </a:t>
            </a:r>
            <a:r>
              <a:rPr lang="en" sz="1800"/>
              <a:t>100</a:t>
            </a:r>
            <a:endParaRPr sz="1800"/>
          </a:p>
        </p:txBody>
      </p:sp>
      <p:sp>
        <p:nvSpPr>
          <p:cNvPr id="291" name="Google Shape;291;p40"/>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0"/>
          <p:cNvSpPr/>
          <p:nvPr/>
        </p:nvSpPr>
        <p:spPr>
          <a:xfrm>
            <a:off x="4985100" y="23762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4" name="Google Shape;294;p40"/>
          <p:cNvCxnSpPr/>
          <p:nvPr/>
        </p:nvCxnSpPr>
        <p:spPr>
          <a:xfrm>
            <a:off x="3815000" y="2292600"/>
            <a:ext cx="2419200" cy="0"/>
          </a:xfrm>
          <a:prstGeom prst="straightConnector1">
            <a:avLst/>
          </a:prstGeom>
          <a:noFill/>
          <a:ln cap="flat" cmpd="sng" w="28575">
            <a:solidFill>
              <a:schemeClr val="dk2"/>
            </a:solidFill>
            <a:prstDash val="solid"/>
            <a:round/>
            <a:headEnd len="med" w="med" type="stealth"/>
            <a:tailEnd len="med" w="med" type="stealth"/>
          </a:ln>
        </p:spPr>
      </p:cxnSp>
      <p:sp>
        <p:nvSpPr>
          <p:cNvPr id="295" name="Google Shape;295;p40"/>
          <p:cNvSpPr txBox="1"/>
          <p:nvPr/>
        </p:nvSpPr>
        <p:spPr>
          <a:xfrm>
            <a:off x="4287500" y="2065950"/>
            <a:ext cx="14805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highlight>
                  <a:schemeClr val="lt1"/>
                </a:highlight>
              </a:rPr>
              <a:t>200 pixels</a:t>
            </a:r>
            <a:endParaRPr b="1" sz="2000">
              <a:highlight>
                <a:schemeClr val="lt1"/>
              </a:highlight>
            </a:endParaRPr>
          </a:p>
        </p:txBody>
      </p:sp>
      <p:cxnSp>
        <p:nvCxnSpPr>
          <p:cNvPr id="296" name="Google Shape;296;p40"/>
          <p:cNvCxnSpPr/>
          <p:nvPr/>
        </p:nvCxnSpPr>
        <p:spPr>
          <a:xfrm>
            <a:off x="5134777" y="3511800"/>
            <a:ext cx="1178700" cy="0"/>
          </a:xfrm>
          <a:prstGeom prst="straightConnector1">
            <a:avLst/>
          </a:prstGeom>
          <a:noFill/>
          <a:ln cap="flat" cmpd="sng" w="28575">
            <a:solidFill>
              <a:schemeClr val="dk2"/>
            </a:solidFill>
            <a:prstDash val="solid"/>
            <a:round/>
            <a:headEnd len="med" w="med" type="stealth"/>
            <a:tailEnd len="med" w="med" type="stealth"/>
          </a:ln>
        </p:spPr>
      </p:cxnSp>
      <p:sp>
        <p:nvSpPr>
          <p:cNvPr id="297" name="Google Shape;297;p40"/>
          <p:cNvSpPr txBox="1"/>
          <p:nvPr/>
        </p:nvSpPr>
        <p:spPr>
          <a:xfrm>
            <a:off x="4976370" y="3321715"/>
            <a:ext cx="14805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highlight>
                  <a:srgbClr val="FF0000"/>
                </a:highlight>
              </a:rPr>
              <a:t>1</a:t>
            </a:r>
            <a:r>
              <a:rPr b="1" lang="en" sz="1200">
                <a:highlight>
                  <a:srgbClr val="FF0000"/>
                </a:highlight>
              </a:rPr>
              <a:t>00 pixels</a:t>
            </a:r>
            <a:endParaRPr b="1" sz="1200">
              <a:highlight>
                <a:srgbClr val="FF0000"/>
              </a:highlight>
            </a:endParaRPr>
          </a:p>
        </p:txBody>
      </p:sp>
      <p:cxnSp>
        <p:nvCxnSpPr>
          <p:cNvPr id="298" name="Google Shape;298;p40"/>
          <p:cNvCxnSpPr>
            <a:endCxn id="299" idx="3"/>
          </p:cNvCxnSpPr>
          <p:nvPr/>
        </p:nvCxnSpPr>
        <p:spPr>
          <a:xfrm>
            <a:off x="3815035" y="2597477"/>
            <a:ext cx="1383000" cy="24300"/>
          </a:xfrm>
          <a:prstGeom prst="straightConnector1">
            <a:avLst/>
          </a:prstGeom>
          <a:noFill/>
          <a:ln cap="flat" cmpd="sng" w="28575">
            <a:solidFill>
              <a:schemeClr val="dk2"/>
            </a:solidFill>
            <a:prstDash val="solid"/>
            <a:round/>
            <a:headEnd len="med" w="med" type="stealth"/>
            <a:tailEnd len="med" w="med" type="stealth"/>
          </a:ln>
        </p:spPr>
      </p:cxnSp>
      <p:sp>
        <p:nvSpPr>
          <p:cNvPr id="299" name="Google Shape;299;p40"/>
          <p:cNvSpPr txBox="1"/>
          <p:nvPr/>
        </p:nvSpPr>
        <p:spPr>
          <a:xfrm>
            <a:off x="3717535" y="2395127"/>
            <a:ext cx="14805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highlight>
                  <a:srgbClr val="FFFF00"/>
                </a:highlight>
              </a:rPr>
              <a:t>1</a:t>
            </a:r>
            <a:r>
              <a:rPr b="1" lang="en">
                <a:highlight>
                  <a:srgbClr val="FFFF00"/>
                </a:highlight>
              </a:rPr>
              <a:t>00 pixels</a:t>
            </a:r>
            <a:endParaRPr b="1">
              <a:highlight>
                <a:srgbClr val="FFFF00"/>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Flag of Japan</a:t>
            </a:r>
            <a:endParaRPr sz="4000"/>
          </a:p>
        </p:txBody>
      </p:sp>
      <p:sp>
        <p:nvSpPr>
          <p:cNvPr id="305" name="Google Shape;305;p41"/>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06" name="Google Shape;306;p41"/>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1"/>
          <p:cNvSpPr txBox="1"/>
          <p:nvPr>
            <p:ph idx="1" type="body"/>
          </p:nvPr>
        </p:nvSpPr>
        <p:spPr>
          <a:xfrm>
            <a:off x="795350" y="2534675"/>
            <a:ext cx="28275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Constant Values:</a:t>
            </a:r>
            <a:endParaRPr b="1" sz="1800"/>
          </a:p>
          <a:p>
            <a:pPr indent="0" lvl="0" marL="0" rtl="0" algn="l">
              <a:spcBef>
                <a:spcPts val="600"/>
              </a:spcBef>
              <a:spcAft>
                <a:spcPts val="0"/>
              </a:spcAft>
              <a:buNone/>
            </a:pPr>
            <a:r>
              <a:rPr lang="en" sz="1800"/>
              <a:t>canvas_width = 400</a:t>
            </a:r>
            <a:endParaRPr sz="1800"/>
          </a:p>
          <a:p>
            <a:pPr indent="0" lvl="0" marL="0" rtl="0" algn="l">
              <a:spcBef>
                <a:spcPts val="600"/>
              </a:spcBef>
              <a:spcAft>
                <a:spcPts val="0"/>
              </a:spcAft>
              <a:buNone/>
            </a:pPr>
            <a:r>
              <a:rPr lang="en" sz="1800"/>
              <a:t>canvas_height = 300</a:t>
            </a:r>
            <a:endParaRPr sz="1800"/>
          </a:p>
          <a:p>
            <a:pPr indent="0" lvl="0" marL="0" rtl="0" algn="l">
              <a:spcBef>
                <a:spcPts val="600"/>
              </a:spcBef>
              <a:spcAft>
                <a:spcPts val="0"/>
              </a:spcAft>
              <a:buNone/>
            </a:pPr>
            <a:r>
              <a:rPr lang="en" sz="1800"/>
              <a:t>circle_radius = </a:t>
            </a:r>
            <a:r>
              <a:rPr lang="en" sz="1800"/>
              <a:t>100</a:t>
            </a:r>
            <a:endParaRPr sz="1800"/>
          </a:p>
        </p:txBody>
      </p:sp>
      <p:sp>
        <p:nvSpPr>
          <p:cNvPr id="308" name="Google Shape;308;p41"/>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1"/>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1"/>
          <p:cNvSpPr/>
          <p:nvPr/>
        </p:nvSpPr>
        <p:spPr>
          <a:xfrm>
            <a:off x="4985100" y="23762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1" name="Google Shape;311;p41"/>
          <p:cNvCxnSpPr/>
          <p:nvPr/>
        </p:nvCxnSpPr>
        <p:spPr>
          <a:xfrm>
            <a:off x="4196000" y="2134150"/>
            <a:ext cx="0" cy="2791200"/>
          </a:xfrm>
          <a:prstGeom prst="straightConnector1">
            <a:avLst/>
          </a:prstGeom>
          <a:noFill/>
          <a:ln cap="flat" cmpd="sng" w="28575">
            <a:solidFill>
              <a:schemeClr val="dk2"/>
            </a:solidFill>
            <a:prstDash val="solid"/>
            <a:round/>
            <a:headEnd len="med" w="med" type="stealth"/>
            <a:tailEnd len="med" w="med" type="stealth"/>
          </a:ln>
        </p:spPr>
      </p:cxnSp>
      <p:sp>
        <p:nvSpPr>
          <p:cNvPr id="312" name="Google Shape;312;p41"/>
          <p:cNvSpPr txBox="1"/>
          <p:nvPr/>
        </p:nvSpPr>
        <p:spPr>
          <a:xfrm>
            <a:off x="3679350" y="3114050"/>
            <a:ext cx="10071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highlight>
                  <a:schemeClr val="lt1"/>
                </a:highlight>
              </a:rPr>
              <a:t>3</a:t>
            </a:r>
            <a:r>
              <a:rPr b="1" lang="en" sz="1600">
                <a:highlight>
                  <a:schemeClr val="lt1"/>
                </a:highlight>
              </a:rPr>
              <a:t>00 pixels</a:t>
            </a:r>
            <a:endParaRPr b="1" sz="1600">
              <a:highlight>
                <a:schemeClr val="lt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Flag of Japan</a:t>
            </a:r>
            <a:endParaRPr sz="4000"/>
          </a:p>
        </p:txBody>
      </p:sp>
      <p:sp>
        <p:nvSpPr>
          <p:cNvPr id="318" name="Google Shape;318;p42"/>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19" name="Google Shape;319;p42"/>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2"/>
          <p:cNvSpPr txBox="1"/>
          <p:nvPr>
            <p:ph idx="1" type="body"/>
          </p:nvPr>
        </p:nvSpPr>
        <p:spPr>
          <a:xfrm>
            <a:off x="795350" y="2534675"/>
            <a:ext cx="28275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Constant Values:</a:t>
            </a:r>
            <a:endParaRPr b="1" sz="1800"/>
          </a:p>
          <a:p>
            <a:pPr indent="0" lvl="0" marL="0" rtl="0" algn="l">
              <a:spcBef>
                <a:spcPts val="600"/>
              </a:spcBef>
              <a:spcAft>
                <a:spcPts val="0"/>
              </a:spcAft>
              <a:buNone/>
            </a:pPr>
            <a:r>
              <a:rPr lang="en" sz="1800"/>
              <a:t>canvas_width = 400</a:t>
            </a:r>
            <a:endParaRPr sz="1800"/>
          </a:p>
          <a:p>
            <a:pPr indent="0" lvl="0" marL="0" rtl="0" algn="l">
              <a:spcBef>
                <a:spcPts val="600"/>
              </a:spcBef>
              <a:spcAft>
                <a:spcPts val="0"/>
              </a:spcAft>
              <a:buNone/>
            </a:pPr>
            <a:r>
              <a:rPr lang="en" sz="1800"/>
              <a:t>canvas_height = 300</a:t>
            </a:r>
            <a:endParaRPr sz="1800"/>
          </a:p>
          <a:p>
            <a:pPr indent="0" lvl="0" marL="0" rtl="0" algn="l">
              <a:spcBef>
                <a:spcPts val="600"/>
              </a:spcBef>
              <a:spcAft>
                <a:spcPts val="0"/>
              </a:spcAft>
              <a:buNone/>
            </a:pPr>
            <a:r>
              <a:rPr lang="en" sz="1800"/>
              <a:t>circle_radius = 100</a:t>
            </a:r>
            <a:endParaRPr sz="1800"/>
          </a:p>
        </p:txBody>
      </p:sp>
      <p:sp>
        <p:nvSpPr>
          <p:cNvPr id="321" name="Google Shape;321;p42"/>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2"/>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2"/>
          <p:cNvSpPr/>
          <p:nvPr/>
        </p:nvSpPr>
        <p:spPr>
          <a:xfrm>
            <a:off x="4985100" y="23762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42"/>
          <p:cNvCxnSpPr/>
          <p:nvPr/>
        </p:nvCxnSpPr>
        <p:spPr>
          <a:xfrm>
            <a:off x="4195950" y="2134250"/>
            <a:ext cx="0" cy="1425900"/>
          </a:xfrm>
          <a:prstGeom prst="straightConnector1">
            <a:avLst/>
          </a:prstGeom>
          <a:noFill/>
          <a:ln cap="flat" cmpd="sng" w="28575">
            <a:solidFill>
              <a:schemeClr val="dk2"/>
            </a:solidFill>
            <a:prstDash val="solid"/>
            <a:round/>
            <a:headEnd len="med" w="med" type="stealth"/>
            <a:tailEnd len="med" w="med" type="stealth"/>
          </a:ln>
        </p:spPr>
      </p:cxnSp>
      <p:sp>
        <p:nvSpPr>
          <p:cNvPr id="325" name="Google Shape;325;p42"/>
          <p:cNvSpPr txBox="1"/>
          <p:nvPr/>
        </p:nvSpPr>
        <p:spPr>
          <a:xfrm>
            <a:off x="3706796" y="2352050"/>
            <a:ext cx="10071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highlight>
                  <a:schemeClr val="lt1"/>
                </a:highlight>
              </a:rPr>
              <a:t>150 pixels</a:t>
            </a:r>
            <a:endParaRPr b="1" sz="1600">
              <a:highlight>
                <a:schemeClr val="lt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Flag of Japan</a:t>
            </a:r>
            <a:endParaRPr sz="4000"/>
          </a:p>
        </p:txBody>
      </p:sp>
      <p:sp>
        <p:nvSpPr>
          <p:cNvPr id="331" name="Google Shape;331;p43"/>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32" name="Google Shape;332;p43"/>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
          <p:cNvSpPr txBox="1"/>
          <p:nvPr>
            <p:ph idx="1" type="body"/>
          </p:nvPr>
        </p:nvSpPr>
        <p:spPr>
          <a:xfrm>
            <a:off x="795350" y="2534675"/>
            <a:ext cx="28275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Constant Values:</a:t>
            </a:r>
            <a:endParaRPr b="1" sz="1800"/>
          </a:p>
          <a:p>
            <a:pPr indent="0" lvl="0" marL="0" rtl="0" algn="l">
              <a:spcBef>
                <a:spcPts val="600"/>
              </a:spcBef>
              <a:spcAft>
                <a:spcPts val="0"/>
              </a:spcAft>
              <a:buNone/>
            </a:pPr>
            <a:r>
              <a:rPr lang="en" sz="1800"/>
              <a:t>canvas_width = 400</a:t>
            </a:r>
            <a:endParaRPr sz="1800"/>
          </a:p>
          <a:p>
            <a:pPr indent="0" lvl="0" marL="0" rtl="0" algn="l">
              <a:spcBef>
                <a:spcPts val="600"/>
              </a:spcBef>
              <a:spcAft>
                <a:spcPts val="0"/>
              </a:spcAft>
              <a:buNone/>
            </a:pPr>
            <a:r>
              <a:rPr lang="en" sz="1800"/>
              <a:t>canvas_height = 300</a:t>
            </a:r>
            <a:endParaRPr sz="1800"/>
          </a:p>
          <a:p>
            <a:pPr indent="0" lvl="0" marL="0" rtl="0" algn="l">
              <a:spcBef>
                <a:spcPts val="600"/>
              </a:spcBef>
              <a:spcAft>
                <a:spcPts val="0"/>
              </a:spcAft>
              <a:buNone/>
            </a:pPr>
            <a:r>
              <a:rPr lang="en" sz="1800"/>
              <a:t>circle_radius = 100</a:t>
            </a:r>
            <a:endParaRPr sz="1800"/>
          </a:p>
        </p:txBody>
      </p:sp>
      <p:sp>
        <p:nvSpPr>
          <p:cNvPr id="334" name="Google Shape;334;p43"/>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3"/>
          <p:cNvSpPr/>
          <p:nvPr/>
        </p:nvSpPr>
        <p:spPr>
          <a:xfrm>
            <a:off x="4985100" y="23762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7" name="Google Shape;337;p43"/>
          <p:cNvCxnSpPr>
            <a:endCxn id="335" idx="0"/>
          </p:cNvCxnSpPr>
          <p:nvPr/>
        </p:nvCxnSpPr>
        <p:spPr>
          <a:xfrm rot="10800000">
            <a:off x="6170850" y="2568225"/>
            <a:ext cx="0" cy="1053000"/>
          </a:xfrm>
          <a:prstGeom prst="straightConnector1">
            <a:avLst/>
          </a:prstGeom>
          <a:noFill/>
          <a:ln cap="flat" cmpd="sng" w="28575">
            <a:solidFill>
              <a:schemeClr val="dk2"/>
            </a:solidFill>
            <a:prstDash val="solid"/>
            <a:round/>
            <a:headEnd len="med" w="med" type="stealth"/>
            <a:tailEnd len="med" w="med" type="stealth"/>
          </a:ln>
        </p:spPr>
      </p:cxnSp>
      <p:sp>
        <p:nvSpPr>
          <p:cNvPr id="338" name="Google Shape;338;p43"/>
          <p:cNvSpPr txBox="1"/>
          <p:nvPr/>
        </p:nvSpPr>
        <p:spPr>
          <a:xfrm>
            <a:off x="5433570" y="2940715"/>
            <a:ext cx="14805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highlight>
                  <a:srgbClr val="FF0000"/>
                </a:highlight>
              </a:rPr>
              <a:t>100 pixels</a:t>
            </a:r>
            <a:endParaRPr b="1" sz="1200">
              <a:highlight>
                <a:srgbClr val="FF0000"/>
              </a:highlight>
            </a:endParaRPr>
          </a:p>
        </p:txBody>
      </p:sp>
      <p:cxnSp>
        <p:nvCxnSpPr>
          <p:cNvPr id="339" name="Google Shape;339;p43"/>
          <p:cNvCxnSpPr/>
          <p:nvPr/>
        </p:nvCxnSpPr>
        <p:spPr>
          <a:xfrm>
            <a:off x="4195950" y="2134250"/>
            <a:ext cx="0" cy="1425900"/>
          </a:xfrm>
          <a:prstGeom prst="straightConnector1">
            <a:avLst/>
          </a:prstGeom>
          <a:noFill/>
          <a:ln cap="flat" cmpd="sng" w="28575">
            <a:solidFill>
              <a:schemeClr val="dk2"/>
            </a:solidFill>
            <a:prstDash val="solid"/>
            <a:round/>
            <a:headEnd len="med" w="med" type="stealth"/>
            <a:tailEnd len="med" w="med" type="stealth"/>
          </a:ln>
        </p:spPr>
      </p:cxnSp>
      <p:sp>
        <p:nvSpPr>
          <p:cNvPr id="340" name="Google Shape;340;p43"/>
          <p:cNvSpPr txBox="1"/>
          <p:nvPr/>
        </p:nvSpPr>
        <p:spPr>
          <a:xfrm>
            <a:off x="3706796" y="2352050"/>
            <a:ext cx="10071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highlight>
                  <a:schemeClr val="lt1"/>
                </a:highlight>
              </a:rPr>
              <a:t>150 pixels</a:t>
            </a:r>
            <a:endParaRPr b="1" sz="1600">
              <a:highlight>
                <a:schemeClr val="lt1"/>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Flag of Japan</a:t>
            </a:r>
            <a:endParaRPr sz="4000"/>
          </a:p>
        </p:txBody>
      </p:sp>
      <p:sp>
        <p:nvSpPr>
          <p:cNvPr id="346" name="Google Shape;346;p44"/>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47" name="Google Shape;347;p44"/>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4"/>
          <p:cNvSpPr txBox="1"/>
          <p:nvPr>
            <p:ph idx="1" type="body"/>
          </p:nvPr>
        </p:nvSpPr>
        <p:spPr>
          <a:xfrm>
            <a:off x="795350" y="2534675"/>
            <a:ext cx="28275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Constant Values:</a:t>
            </a:r>
            <a:endParaRPr b="1" sz="1800"/>
          </a:p>
          <a:p>
            <a:pPr indent="0" lvl="0" marL="0" rtl="0" algn="l">
              <a:spcBef>
                <a:spcPts val="600"/>
              </a:spcBef>
              <a:spcAft>
                <a:spcPts val="0"/>
              </a:spcAft>
              <a:buNone/>
            </a:pPr>
            <a:r>
              <a:rPr lang="en" sz="1800"/>
              <a:t>canvas_width = 400</a:t>
            </a:r>
            <a:endParaRPr sz="1800"/>
          </a:p>
          <a:p>
            <a:pPr indent="0" lvl="0" marL="0" rtl="0" algn="l">
              <a:spcBef>
                <a:spcPts val="600"/>
              </a:spcBef>
              <a:spcAft>
                <a:spcPts val="0"/>
              </a:spcAft>
              <a:buNone/>
            </a:pPr>
            <a:r>
              <a:rPr lang="en" sz="1800"/>
              <a:t>canvas_height = 300</a:t>
            </a:r>
            <a:endParaRPr sz="1800"/>
          </a:p>
          <a:p>
            <a:pPr indent="0" lvl="0" marL="0" rtl="0" algn="l">
              <a:spcBef>
                <a:spcPts val="600"/>
              </a:spcBef>
              <a:spcAft>
                <a:spcPts val="0"/>
              </a:spcAft>
              <a:buNone/>
            </a:pPr>
            <a:r>
              <a:rPr lang="en" sz="1800"/>
              <a:t>circle_radius = 100</a:t>
            </a:r>
            <a:endParaRPr sz="1800"/>
          </a:p>
        </p:txBody>
      </p:sp>
      <p:sp>
        <p:nvSpPr>
          <p:cNvPr id="349" name="Google Shape;349;p44"/>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4"/>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4"/>
          <p:cNvSpPr/>
          <p:nvPr/>
        </p:nvSpPr>
        <p:spPr>
          <a:xfrm>
            <a:off x="4985100" y="23762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2" name="Google Shape;352;p44"/>
          <p:cNvCxnSpPr>
            <a:endCxn id="350" idx="0"/>
          </p:cNvCxnSpPr>
          <p:nvPr/>
        </p:nvCxnSpPr>
        <p:spPr>
          <a:xfrm rot="10800000">
            <a:off x="6170850" y="2568225"/>
            <a:ext cx="0" cy="1053000"/>
          </a:xfrm>
          <a:prstGeom prst="straightConnector1">
            <a:avLst/>
          </a:prstGeom>
          <a:noFill/>
          <a:ln cap="flat" cmpd="sng" w="28575">
            <a:solidFill>
              <a:schemeClr val="dk2"/>
            </a:solidFill>
            <a:prstDash val="solid"/>
            <a:round/>
            <a:headEnd len="med" w="med" type="stealth"/>
            <a:tailEnd len="med" w="med" type="stealth"/>
          </a:ln>
        </p:spPr>
      </p:cxnSp>
      <p:sp>
        <p:nvSpPr>
          <p:cNvPr id="353" name="Google Shape;353;p44"/>
          <p:cNvSpPr txBox="1"/>
          <p:nvPr/>
        </p:nvSpPr>
        <p:spPr>
          <a:xfrm>
            <a:off x="5433570" y="2940715"/>
            <a:ext cx="14805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highlight>
                  <a:srgbClr val="FF0000"/>
                </a:highlight>
              </a:rPr>
              <a:t>100 pixels</a:t>
            </a:r>
            <a:endParaRPr b="1" sz="1200">
              <a:highlight>
                <a:srgbClr val="FF0000"/>
              </a:highlight>
            </a:endParaRPr>
          </a:p>
        </p:txBody>
      </p:sp>
      <p:cxnSp>
        <p:nvCxnSpPr>
          <p:cNvPr id="354" name="Google Shape;354;p44"/>
          <p:cNvCxnSpPr/>
          <p:nvPr/>
        </p:nvCxnSpPr>
        <p:spPr>
          <a:xfrm>
            <a:off x="5719950" y="2134250"/>
            <a:ext cx="20700" cy="463200"/>
          </a:xfrm>
          <a:prstGeom prst="straightConnector1">
            <a:avLst/>
          </a:prstGeom>
          <a:noFill/>
          <a:ln cap="flat" cmpd="sng" w="28575">
            <a:solidFill>
              <a:schemeClr val="dk2"/>
            </a:solidFill>
            <a:prstDash val="solid"/>
            <a:round/>
            <a:headEnd len="med" w="med" type="stealth"/>
            <a:tailEnd len="med" w="med" type="stealth"/>
          </a:ln>
        </p:spPr>
      </p:cxnSp>
      <p:sp>
        <p:nvSpPr>
          <p:cNvPr id="355" name="Google Shape;355;p44"/>
          <p:cNvSpPr txBox="1"/>
          <p:nvPr/>
        </p:nvSpPr>
        <p:spPr>
          <a:xfrm>
            <a:off x="5611802" y="2123450"/>
            <a:ext cx="1570500" cy="3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highlight>
                  <a:srgbClr val="FFFF00"/>
                </a:highlight>
              </a:rPr>
              <a:t>50 pixels</a:t>
            </a:r>
            <a:endParaRPr b="1" sz="1600">
              <a:highlight>
                <a:srgbClr val="FFFF00"/>
              </a:highlight>
            </a:endParaRPr>
          </a:p>
        </p:txBody>
      </p:sp>
      <p:cxnSp>
        <p:nvCxnSpPr>
          <p:cNvPr id="356" name="Google Shape;356;p44"/>
          <p:cNvCxnSpPr/>
          <p:nvPr/>
        </p:nvCxnSpPr>
        <p:spPr>
          <a:xfrm>
            <a:off x="4195950" y="2134250"/>
            <a:ext cx="0" cy="1425900"/>
          </a:xfrm>
          <a:prstGeom prst="straightConnector1">
            <a:avLst/>
          </a:prstGeom>
          <a:noFill/>
          <a:ln cap="flat" cmpd="sng" w="28575">
            <a:solidFill>
              <a:schemeClr val="dk2"/>
            </a:solidFill>
            <a:prstDash val="solid"/>
            <a:round/>
            <a:headEnd len="med" w="med" type="stealth"/>
            <a:tailEnd len="med" w="med" type="stealth"/>
          </a:ln>
        </p:spPr>
      </p:cxnSp>
      <p:sp>
        <p:nvSpPr>
          <p:cNvPr id="357" name="Google Shape;357;p44"/>
          <p:cNvSpPr txBox="1"/>
          <p:nvPr/>
        </p:nvSpPr>
        <p:spPr>
          <a:xfrm>
            <a:off x="3706796" y="2352050"/>
            <a:ext cx="10071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highlight>
                  <a:schemeClr val="lt1"/>
                </a:highlight>
              </a:rPr>
              <a:t>150 pixels</a:t>
            </a:r>
            <a:endParaRPr b="1" sz="1600">
              <a:highlight>
                <a:schemeClr val="lt1"/>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Flag of Japan</a:t>
            </a:r>
            <a:endParaRPr sz="4000"/>
          </a:p>
        </p:txBody>
      </p:sp>
      <p:sp>
        <p:nvSpPr>
          <p:cNvPr id="363" name="Google Shape;363;p45"/>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64" name="Google Shape;364;p45"/>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5"/>
          <p:cNvSpPr txBox="1"/>
          <p:nvPr>
            <p:ph idx="1" type="body"/>
          </p:nvPr>
        </p:nvSpPr>
        <p:spPr>
          <a:xfrm>
            <a:off x="795350" y="2534675"/>
            <a:ext cx="28275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Constant Values:</a:t>
            </a:r>
            <a:endParaRPr b="1" sz="1800"/>
          </a:p>
          <a:p>
            <a:pPr indent="0" lvl="0" marL="0" rtl="0" algn="l">
              <a:spcBef>
                <a:spcPts val="600"/>
              </a:spcBef>
              <a:spcAft>
                <a:spcPts val="0"/>
              </a:spcAft>
              <a:buNone/>
            </a:pPr>
            <a:r>
              <a:rPr lang="en" sz="1800"/>
              <a:t>canvas_width = 400</a:t>
            </a:r>
            <a:endParaRPr sz="1800"/>
          </a:p>
          <a:p>
            <a:pPr indent="0" lvl="0" marL="0" rtl="0" algn="l">
              <a:spcBef>
                <a:spcPts val="600"/>
              </a:spcBef>
              <a:spcAft>
                <a:spcPts val="0"/>
              </a:spcAft>
              <a:buNone/>
            </a:pPr>
            <a:r>
              <a:rPr lang="en" sz="1800"/>
              <a:t>canvas_height = 300</a:t>
            </a:r>
            <a:endParaRPr sz="1800"/>
          </a:p>
          <a:p>
            <a:pPr indent="0" lvl="0" marL="0" rtl="0" algn="l">
              <a:spcBef>
                <a:spcPts val="600"/>
              </a:spcBef>
              <a:spcAft>
                <a:spcPts val="0"/>
              </a:spcAft>
              <a:buNone/>
            </a:pPr>
            <a:r>
              <a:rPr lang="en" sz="1800"/>
              <a:t>circle_radius = </a:t>
            </a:r>
            <a:r>
              <a:rPr lang="en" sz="1800"/>
              <a:t>100</a:t>
            </a:r>
            <a:endParaRPr sz="1800"/>
          </a:p>
        </p:txBody>
      </p:sp>
      <p:sp>
        <p:nvSpPr>
          <p:cNvPr id="366" name="Google Shape;366;p45"/>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5"/>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5"/>
          <p:cNvSpPr/>
          <p:nvPr/>
        </p:nvSpPr>
        <p:spPr>
          <a:xfrm>
            <a:off x="4985100" y="23762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5"/>
          <p:cNvSpPr/>
          <p:nvPr/>
        </p:nvSpPr>
        <p:spPr>
          <a:xfrm>
            <a:off x="7002325" y="42934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5"/>
          <p:cNvSpPr txBox="1"/>
          <p:nvPr/>
        </p:nvSpPr>
        <p:spPr>
          <a:xfrm>
            <a:off x="4209900" y="2340375"/>
            <a:ext cx="11409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(100, 50)</a:t>
            </a:r>
            <a:endParaRPr>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Flag of Japan</a:t>
            </a:r>
            <a:endParaRPr sz="4000"/>
          </a:p>
        </p:txBody>
      </p:sp>
      <p:sp>
        <p:nvSpPr>
          <p:cNvPr id="376" name="Google Shape;376;p46"/>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77" name="Google Shape;377;p46"/>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6"/>
          <p:cNvSpPr txBox="1"/>
          <p:nvPr>
            <p:ph idx="1" type="body"/>
          </p:nvPr>
        </p:nvSpPr>
        <p:spPr>
          <a:xfrm>
            <a:off x="795350" y="2534675"/>
            <a:ext cx="28275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Constant Values:</a:t>
            </a:r>
            <a:endParaRPr b="1" sz="1800"/>
          </a:p>
          <a:p>
            <a:pPr indent="0" lvl="0" marL="0" rtl="0" algn="l">
              <a:spcBef>
                <a:spcPts val="600"/>
              </a:spcBef>
              <a:spcAft>
                <a:spcPts val="0"/>
              </a:spcAft>
              <a:buNone/>
            </a:pPr>
            <a:r>
              <a:rPr lang="en" sz="1800"/>
              <a:t>canvas_width = 400</a:t>
            </a:r>
            <a:endParaRPr sz="1800"/>
          </a:p>
          <a:p>
            <a:pPr indent="0" lvl="0" marL="0" rtl="0" algn="l">
              <a:spcBef>
                <a:spcPts val="600"/>
              </a:spcBef>
              <a:spcAft>
                <a:spcPts val="0"/>
              </a:spcAft>
              <a:buNone/>
            </a:pPr>
            <a:r>
              <a:rPr lang="en" sz="1800"/>
              <a:t>canvas_height = 300</a:t>
            </a:r>
            <a:endParaRPr sz="1800"/>
          </a:p>
          <a:p>
            <a:pPr indent="0" lvl="0" marL="0" rtl="0" algn="l">
              <a:spcBef>
                <a:spcPts val="600"/>
              </a:spcBef>
              <a:spcAft>
                <a:spcPts val="0"/>
              </a:spcAft>
              <a:buNone/>
            </a:pPr>
            <a:r>
              <a:rPr lang="en" sz="1800"/>
              <a:t>circle_radius = 100</a:t>
            </a:r>
            <a:endParaRPr sz="1800"/>
          </a:p>
        </p:txBody>
      </p:sp>
      <p:sp>
        <p:nvSpPr>
          <p:cNvPr id="379" name="Google Shape;379;p46"/>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6"/>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6"/>
          <p:cNvSpPr/>
          <p:nvPr/>
        </p:nvSpPr>
        <p:spPr>
          <a:xfrm>
            <a:off x="6966300" y="42812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2" name="Google Shape;382;p46"/>
          <p:cNvCxnSpPr/>
          <p:nvPr/>
        </p:nvCxnSpPr>
        <p:spPr>
          <a:xfrm>
            <a:off x="3815000" y="2292600"/>
            <a:ext cx="2419200" cy="0"/>
          </a:xfrm>
          <a:prstGeom prst="straightConnector1">
            <a:avLst/>
          </a:prstGeom>
          <a:noFill/>
          <a:ln cap="flat" cmpd="sng" w="28575">
            <a:solidFill>
              <a:schemeClr val="dk2"/>
            </a:solidFill>
            <a:prstDash val="solid"/>
            <a:round/>
            <a:headEnd len="med" w="med" type="stealth"/>
            <a:tailEnd len="med" w="med" type="stealth"/>
          </a:ln>
        </p:spPr>
      </p:cxnSp>
      <p:sp>
        <p:nvSpPr>
          <p:cNvPr id="383" name="Google Shape;383;p46"/>
          <p:cNvSpPr txBox="1"/>
          <p:nvPr/>
        </p:nvSpPr>
        <p:spPr>
          <a:xfrm>
            <a:off x="4287500" y="2065950"/>
            <a:ext cx="14805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highlight>
                  <a:schemeClr val="lt1"/>
                </a:highlight>
              </a:rPr>
              <a:t>200 pixels</a:t>
            </a:r>
            <a:endParaRPr b="1" sz="2000">
              <a:highlight>
                <a:schemeClr val="lt1"/>
              </a:highlight>
            </a:endParaRPr>
          </a:p>
        </p:txBody>
      </p:sp>
      <p:cxnSp>
        <p:nvCxnSpPr>
          <p:cNvPr id="384" name="Google Shape;384;p46"/>
          <p:cNvCxnSpPr/>
          <p:nvPr/>
        </p:nvCxnSpPr>
        <p:spPr>
          <a:xfrm>
            <a:off x="6049177" y="3511800"/>
            <a:ext cx="1178700" cy="0"/>
          </a:xfrm>
          <a:prstGeom prst="straightConnector1">
            <a:avLst/>
          </a:prstGeom>
          <a:noFill/>
          <a:ln cap="flat" cmpd="sng" w="28575">
            <a:solidFill>
              <a:schemeClr val="dk2"/>
            </a:solidFill>
            <a:prstDash val="solid"/>
            <a:round/>
            <a:headEnd len="med" w="med" type="stealth"/>
            <a:tailEnd len="med" w="med" type="stealth"/>
          </a:ln>
        </p:spPr>
      </p:cxnSp>
      <p:sp>
        <p:nvSpPr>
          <p:cNvPr id="385" name="Google Shape;385;p46"/>
          <p:cNvSpPr txBox="1"/>
          <p:nvPr/>
        </p:nvSpPr>
        <p:spPr>
          <a:xfrm>
            <a:off x="5890770" y="3321715"/>
            <a:ext cx="14805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highlight>
                  <a:srgbClr val="FF0000"/>
                </a:highlight>
              </a:rPr>
              <a:t>100 pixels</a:t>
            </a:r>
            <a:endParaRPr b="1" sz="1200">
              <a:highlight>
                <a:srgbClr val="FF0000"/>
              </a:highlight>
            </a:endParaRPr>
          </a:p>
        </p:txBody>
      </p:sp>
      <p:cxnSp>
        <p:nvCxnSpPr>
          <p:cNvPr id="386" name="Google Shape;386;p46"/>
          <p:cNvCxnSpPr/>
          <p:nvPr/>
        </p:nvCxnSpPr>
        <p:spPr>
          <a:xfrm>
            <a:off x="3815000" y="4754775"/>
            <a:ext cx="3378900" cy="0"/>
          </a:xfrm>
          <a:prstGeom prst="straightConnector1">
            <a:avLst/>
          </a:prstGeom>
          <a:noFill/>
          <a:ln cap="flat" cmpd="sng" w="28575">
            <a:solidFill>
              <a:schemeClr val="dk2"/>
            </a:solidFill>
            <a:prstDash val="solid"/>
            <a:round/>
            <a:headEnd len="med" w="med" type="stealth"/>
            <a:tailEnd len="med" w="med" type="stealth"/>
          </a:ln>
        </p:spPr>
      </p:cxnSp>
      <p:sp>
        <p:nvSpPr>
          <p:cNvPr id="387" name="Google Shape;387;p46"/>
          <p:cNvSpPr txBox="1"/>
          <p:nvPr/>
        </p:nvSpPr>
        <p:spPr>
          <a:xfrm>
            <a:off x="4631947" y="4528725"/>
            <a:ext cx="14805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highlight>
                  <a:srgbClr val="FFFF00"/>
                </a:highlight>
              </a:rPr>
              <a:t>3</a:t>
            </a:r>
            <a:r>
              <a:rPr b="1" lang="en">
                <a:highlight>
                  <a:srgbClr val="FFFF00"/>
                </a:highlight>
              </a:rPr>
              <a:t>00 pixels</a:t>
            </a:r>
            <a:endParaRPr b="1">
              <a:highlight>
                <a:srgbClr val="FFFF00"/>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4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Flag of Japan</a:t>
            </a:r>
            <a:endParaRPr sz="4000"/>
          </a:p>
        </p:txBody>
      </p:sp>
      <p:sp>
        <p:nvSpPr>
          <p:cNvPr id="393" name="Google Shape;393;p47"/>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94" name="Google Shape;394;p47"/>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7"/>
          <p:cNvSpPr txBox="1"/>
          <p:nvPr>
            <p:ph idx="1" type="body"/>
          </p:nvPr>
        </p:nvSpPr>
        <p:spPr>
          <a:xfrm>
            <a:off x="795350" y="2534675"/>
            <a:ext cx="28275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Constant Values:</a:t>
            </a:r>
            <a:endParaRPr b="1" sz="1800"/>
          </a:p>
          <a:p>
            <a:pPr indent="0" lvl="0" marL="0" rtl="0" algn="l">
              <a:spcBef>
                <a:spcPts val="600"/>
              </a:spcBef>
              <a:spcAft>
                <a:spcPts val="0"/>
              </a:spcAft>
              <a:buNone/>
            </a:pPr>
            <a:r>
              <a:rPr lang="en" sz="1800"/>
              <a:t>canvas_width = 400</a:t>
            </a:r>
            <a:endParaRPr sz="1800"/>
          </a:p>
          <a:p>
            <a:pPr indent="0" lvl="0" marL="0" rtl="0" algn="l">
              <a:spcBef>
                <a:spcPts val="600"/>
              </a:spcBef>
              <a:spcAft>
                <a:spcPts val="0"/>
              </a:spcAft>
              <a:buNone/>
            </a:pPr>
            <a:r>
              <a:rPr lang="en" sz="1800"/>
              <a:t>canvas_height = 300</a:t>
            </a:r>
            <a:endParaRPr sz="1800"/>
          </a:p>
          <a:p>
            <a:pPr indent="0" lvl="0" marL="0" rtl="0" algn="l">
              <a:spcBef>
                <a:spcPts val="600"/>
              </a:spcBef>
              <a:spcAft>
                <a:spcPts val="0"/>
              </a:spcAft>
              <a:buNone/>
            </a:pPr>
            <a:r>
              <a:rPr lang="en" sz="1800"/>
              <a:t>circle_radius = 100</a:t>
            </a:r>
            <a:endParaRPr sz="1800"/>
          </a:p>
        </p:txBody>
      </p:sp>
      <p:sp>
        <p:nvSpPr>
          <p:cNvPr id="396" name="Google Shape;396;p47"/>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7"/>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7"/>
          <p:cNvSpPr/>
          <p:nvPr/>
        </p:nvSpPr>
        <p:spPr>
          <a:xfrm>
            <a:off x="6996175" y="42776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7"/>
          <p:cNvCxnSpPr/>
          <p:nvPr/>
        </p:nvCxnSpPr>
        <p:spPr>
          <a:xfrm rot="10800000">
            <a:off x="6170850" y="3482625"/>
            <a:ext cx="0" cy="1053000"/>
          </a:xfrm>
          <a:prstGeom prst="straightConnector1">
            <a:avLst/>
          </a:prstGeom>
          <a:noFill/>
          <a:ln cap="flat" cmpd="sng" w="28575">
            <a:solidFill>
              <a:schemeClr val="dk2"/>
            </a:solidFill>
            <a:prstDash val="solid"/>
            <a:round/>
            <a:headEnd len="med" w="med" type="stealth"/>
            <a:tailEnd len="med" w="med" type="stealth"/>
          </a:ln>
        </p:spPr>
      </p:cxnSp>
      <p:sp>
        <p:nvSpPr>
          <p:cNvPr id="400" name="Google Shape;400;p47"/>
          <p:cNvSpPr txBox="1"/>
          <p:nvPr/>
        </p:nvSpPr>
        <p:spPr>
          <a:xfrm>
            <a:off x="5433570" y="3855115"/>
            <a:ext cx="14805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highlight>
                  <a:srgbClr val="FF0000"/>
                </a:highlight>
              </a:rPr>
              <a:t>100 pixels</a:t>
            </a:r>
            <a:endParaRPr b="1" sz="1200">
              <a:highlight>
                <a:srgbClr val="FF0000"/>
              </a:highlight>
            </a:endParaRPr>
          </a:p>
        </p:txBody>
      </p:sp>
      <p:cxnSp>
        <p:nvCxnSpPr>
          <p:cNvPr id="401" name="Google Shape;401;p47"/>
          <p:cNvCxnSpPr/>
          <p:nvPr/>
        </p:nvCxnSpPr>
        <p:spPr>
          <a:xfrm>
            <a:off x="7853550" y="2134250"/>
            <a:ext cx="0" cy="2364600"/>
          </a:xfrm>
          <a:prstGeom prst="straightConnector1">
            <a:avLst/>
          </a:prstGeom>
          <a:noFill/>
          <a:ln cap="flat" cmpd="sng" w="28575">
            <a:solidFill>
              <a:schemeClr val="dk2"/>
            </a:solidFill>
            <a:prstDash val="solid"/>
            <a:round/>
            <a:headEnd len="med" w="med" type="stealth"/>
            <a:tailEnd len="med" w="med" type="stealth"/>
          </a:ln>
        </p:spPr>
      </p:cxnSp>
      <p:sp>
        <p:nvSpPr>
          <p:cNvPr id="402" name="Google Shape;402;p47"/>
          <p:cNvSpPr txBox="1"/>
          <p:nvPr/>
        </p:nvSpPr>
        <p:spPr>
          <a:xfrm>
            <a:off x="7327835" y="2961650"/>
            <a:ext cx="10944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highlight>
                  <a:srgbClr val="FFFF00"/>
                </a:highlight>
              </a:rPr>
              <a:t>2</a:t>
            </a:r>
            <a:r>
              <a:rPr b="1" lang="en" sz="2000">
                <a:highlight>
                  <a:srgbClr val="FFFF00"/>
                </a:highlight>
              </a:rPr>
              <a:t>50 pixels</a:t>
            </a:r>
            <a:endParaRPr b="1" sz="2000">
              <a:highlight>
                <a:srgbClr val="FFFF00"/>
              </a:highlight>
            </a:endParaRPr>
          </a:p>
        </p:txBody>
      </p:sp>
      <p:cxnSp>
        <p:nvCxnSpPr>
          <p:cNvPr id="403" name="Google Shape;403;p47"/>
          <p:cNvCxnSpPr/>
          <p:nvPr/>
        </p:nvCxnSpPr>
        <p:spPr>
          <a:xfrm>
            <a:off x="4195950" y="2134250"/>
            <a:ext cx="0" cy="1425900"/>
          </a:xfrm>
          <a:prstGeom prst="straightConnector1">
            <a:avLst/>
          </a:prstGeom>
          <a:noFill/>
          <a:ln cap="flat" cmpd="sng" w="28575">
            <a:solidFill>
              <a:schemeClr val="dk2"/>
            </a:solidFill>
            <a:prstDash val="solid"/>
            <a:round/>
            <a:headEnd len="med" w="med" type="stealth"/>
            <a:tailEnd len="med" w="med" type="stealth"/>
          </a:ln>
        </p:spPr>
      </p:cxnSp>
      <p:sp>
        <p:nvSpPr>
          <p:cNvPr id="404" name="Google Shape;404;p47"/>
          <p:cNvSpPr txBox="1"/>
          <p:nvPr/>
        </p:nvSpPr>
        <p:spPr>
          <a:xfrm>
            <a:off x="3706796" y="2352050"/>
            <a:ext cx="10071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highlight>
                  <a:schemeClr val="lt1"/>
                </a:highlight>
              </a:rPr>
              <a:t>150 pixels</a:t>
            </a:r>
            <a:endParaRPr b="1" sz="1600">
              <a:highlight>
                <a:schemeClr val="lt1"/>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4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Flag of Japan</a:t>
            </a:r>
            <a:endParaRPr sz="4000"/>
          </a:p>
        </p:txBody>
      </p:sp>
      <p:sp>
        <p:nvSpPr>
          <p:cNvPr id="410" name="Google Shape;410;p48"/>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11" name="Google Shape;411;p48"/>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8"/>
          <p:cNvSpPr txBox="1"/>
          <p:nvPr>
            <p:ph idx="1" type="body"/>
          </p:nvPr>
        </p:nvSpPr>
        <p:spPr>
          <a:xfrm>
            <a:off x="795350" y="2534675"/>
            <a:ext cx="28275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Constant Values:</a:t>
            </a:r>
            <a:endParaRPr b="1" sz="1800"/>
          </a:p>
          <a:p>
            <a:pPr indent="0" lvl="0" marL="0" rtl="0" algn="l">
              <a:spcBef>
                <a:spcPts val="600"/>
              </a:spcBef>
              <a:spcAft>
                <a:spcPts val="0"/>
              </a:spcAft>
              <a:buNone/>
            </a:pPr>
            <a:r>
              <a:rPr lang="en" sz="1800"/>
              <a:t>canvas_width = 400</a:t>
            </a:r>
            <a:endParaRPr sz="1800"/>
          </a:p>
          <a:p>
            <a:pPr indent="0" lvl="0" marL="0" rtl="0" algn="l">
              <a:spcBef>
                <a:spcPts val="600"/>
              </a:spcBef>
              <a:spcAft>
                <a:spcPts val="0"/>
              </a:spcAft>
              <a:buNone/>
            </a:pPr>
            <a:r>
              <a:rPr lang="en" sz="1800"/>
              <a:t>canvas_height = 300</a:t>
            </a:r>
            <a:endParaRPr sz="1800"/>
          </a:p>
          <a:p>
            <a:pPr indent="0" lvl="0" marL="0" rtl="0" algn="l">
              <a:spcBef>
                <a:spcPts val="600"/>
              </a:spcBef>
              <a:spcAft>
                <a:spcPts val="0"/>
              </a:spcAft>
              <a:buNone/>
            </a:pPr>
            <a:r>
              <a:rPr lang="en" sz="1800"/>
              <a:t>circle_radius = 100</a:t>
            </a:r>
            <a:endParaRPr sz="1800"/>
          </a:p>
        </p:txBody>
      </p:sp>
      <p:sp>
        <p:nvSpPr>
          <p:cNvPr id="413" name="Google Shape;413;p48"/>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8"/>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8"/>
          <p:cNvSpPr/>
          <p:nvPr/>
        </p:nvSpPr>
        <p:spPr>
          <a:xfrm>
            <a:off x="4985100" y="23762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8"/>
          <p:cNvSpPr/>
          <p:nvPr/>
        </p:nvSpPr>
        <p:spPr>
          <a:xfrm>
            <a:off x="7002325" y="42934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8"/>
          <p:cNvSpPr txBox="1"/>
          <p:nvPr/>
        </p:nvSpPr>
        <p:spPr>
          <a:xfrm>
            <a:off x="4209900" y="2340375"/>
            <a:ext cx="11409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(100, 50)</a:t>
            </a:r>
            <a:endParaRPr>
              <a:latin typeface="Proxima Nova"/>
              <a:ea typeface="Proxima Nova"/>
              <a:cs typeface="Proxima Nova"/>
              <a:sym typeface="Proxima Nova"/>
            </a:endParaRPr>
          </a:p>
        </p:txBody>
      </p:sp>
      <p:sp>
        <p:nvSpPr>
          <p:cNvPr id="418" name="Google Shape;418;p48"/>
          <p:cNvSpPr txBox="1"/>
          <p:nvPr/>
        </p:nvSpPr>
        <p:spPr>
          <a:xfrm>
            <a:off x="7285975" y="4257575"/>
            <a:ext cx="11409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(300, 250)</a:t>
            </a:r>
            <a:endParaRPr>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graphicFrame>
        <p:nvGraphicFramePr>
          <p:cNvPr id="423" name="Google Shape;423;p49"/>
          <p:cNvGraphicFramePr/>
          <p:nvPr/>
        </p:nvGraphicFramePr>
        <p:xfrm>
          <a:off x="165050" y="1365325"/>
          <a:ext cx="3000000" cy="3000000"/>
        </p:xfrm>
        <a:graphic>
          <a:graphicData uri="http://schemas.openxmlformats.org/drawingml/2006/table">
            <a:tbl>
              <a:tblPr>
                <a:noFill/>
                <a:tableStyleId>{EC7CFF99-ABDC-44FB-A8C0-4069A6B36A40}</a:tableStyleId>
              </a:tblPr>
              <a:tblGrid>
                <a:gridCol w="6413275"/>
                <a:gridCol w="2400625"/>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a:latin typeface="Consolas"/>
                          <a:ea typeface="Consolas"/>
                          <a:cs typeface="Consolas"/>
                          <a:sym typeface="Consolas"/>
                        </a:rPr>
                        <a:t>s</a:t>
                      </a:r>
                      <a:r>
                        <a:rPr b="1" lang="en">
                          <a:latin typeface="Consolas"/>
                          <a:ea typeface="Consolas"/>
                          <a:cs typeface="Consolas"/>
                          <a:sym typeface="Consolas"/>
                        </a:rPr>
                        <a:t>creen = Canvas(root, width=</a:t>
                      </a:r>
                      <a:r>
                        <a:rPr i="1" lang="en"/>
                        <a:t>number</a:t>
                      </a:r>
                      <a:r>
                        <a:rPr b="1" lang="en">
                          <a:latin typeface="Consolas"/>
                          <a:ea typeface="Consolas"/>
                          <a:cs typeface="Consolas"/>
                          <a:sym typeface="Consolas"/>
                        </a:rPr>
                        <a:t>, height=</a:t>
                      </a:r>
                      <a:r>
                        <a:rPr i="1" lang="en"/>
                        <a:t>number</a:t>
                      </a:r>
                      <a:r>
                        <a:rPr b="1" lang="en">
                          <a:latin typeface="Consolas"/>
                          <a:ea typeface="Consolas"/>
                          <a:cs typeface="Consolas"/>
                          <a:sym typeface="Consolas"/>
                        </a:rPr>
                        <a:t>)</a:t>
                      </a:r>
                      <a:endParaRPr b="1">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Creates a canvas with the given dimensions</a:t>
                      </a:r>
                      <a:endParaRPr sz="1800">
                        <a:latin typeface="Proxima Nova"/>
                        <a:ea typeface="Proxima Nova"/>
                        <a:cs typeface="Proxima Nova"/>
                        <a:sym typeface="Proxima Nova"/>
                      </a:endParaRPr>
                    </a:p>
                  </a:txBody>
                  <a:tcPr marT="91425" marB="91425" marR="91425" marL="91425"/>
                </a:tc>
              </a:tr>
              <a:tr h="570200">
                <a:tc>
                  <a:txBody>
                    <a:bodyPr/>
                    <a:lstStyle/>
                    <a:p>
                      <a:pPr indent="0" lvl="0" marL="0" rtl="0" algn="l">
                        <a:spcBef>
                          <a:spcPts val="600"/>
                        </a:spcBef>
                        <a:spcAft>
                          <a:spcPts val="0"/>
                        </a:spcAft>
                        <a:buClr>
                          <a:schemeClr val="dk1"/>
                        </a:buClr>
                        <a:buSzPts val="1100"/>
                        <a:buFont typeface="Arial"/>
                        <a:buNone/>
                      </a:pPr>
                      <a:r>
                        <a:rPr b="1" lang="en">
                          <a:latin typeface="Consolas"/>
                          <a:ea typeface="Consolas"/>
                          <a:cs typeface="Consolas"/>
                          <a:sym typeface="Consolas"/>
                        </a:rPr>
                        <a:t>screen.create_rectangle(</a:t>
                      </a:r>
                      <a:r>
                        <a:rPr i="1" lang="en"/>
                        <a:t>top left x, top left y, bottom right x, bottom right y</a:t>
                      </a:r>
                      <a:r>
                        <a:rPr b="1" lang="en">
                          <a:latin typeface="Consolas"/>
                          <a:ea typeface="Consolas"/>
                          <a:cs typeface="Consolas"/>
                          <a:sym typeface="Consolas"/>
                        </a:rPr>
                        <a:t>)</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Creates a rectangle</a:t>
                      </a:r>
                      <a:endParaRPr sz="1800">
                        <a:latin typeface="Proxima Nova"/>
                        <a:ea typeface="Proxima Nova"/>
                        <a:cs typeface="Proxima Nova"/>
                        <a:sym typeface="Proxima Nova"/>
                      </a:endParaRPr>
                    </a:p>
                  </a:txBody>
                  <a:tcPr marT="91425" marB="91425" marR="91425" marL="91425"/>
                </a:tc>
              </a:tr>
              <a:tr h="570200">
                <a:tc>
                  <a:txBody>
                    <a:bodyPr/>
                    <a:lstStyle/>
                    <a:p>
                      <a:pPr indent="0" lvl="0" marL="0" rtl="0" algn="l">
                        <a:spcBef>
                          <a:spcPts val="600"/>
                        </a:spcBef>
                        <a:spcAft>
                          <a:spcPts val="0"/>
                        </a:spcAft>
                        <a:buClr>
                          <a:schemeClr val="dk1"/>
                        </a:buClr>
                        <a:buSzPts val="1100"/>
                        <a:buFont typeface="Arial"/>
                        <a:buNone/>
                      </a:pPr>
                      <a:r>
                        <a:rPr b="1" lang="en">
                          <a:latin typeface="Consolas"/>
                          <a:ea typeface="Consolas"/>
                          <a:cs typeface="Consolas"/>
                          <a:sym typeface="Consolas"/>
                        </a:rPr>
                        <a:t>screen.create_oval(</a:t>
                      </a:r>
                      <a:r>
                        <a:rPr b="1" i="1" lang="en"/>
                        <a:t>t</a:t>
                      </a:r>
                      <a:r>
                        <a:rPr i="1" lang="en"/>
                        <a:t>op left x, top left y, bottom right x, bottom right y</a:t>
                      </a:r>
                      <a:r>
                        <a:rPr b="1" lang="en">
                          <a:latin typeface="Consolas"/>
                          <a:ea typeface="Consolas"/>
                          <a:cs typeface="Consolas"/>
                          <a:sym typeface="Consolas"/>
                        </a:rPr>
                        <a:t>)</a:t>
                      </a:r>
                      <a:endParaRPr b="1">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Creates an oval/circle</a:t>
                      </a:r>
                      <a:endParaRPr sz="1800">
                        <a:latin typeface="Proxima Nova"/>
                        <a:ea typeface="Proxima Nova"/>
                        <a:cs typeface="Proxima Nova"/>
                        <a:sym typeface="Proxima Nova"/>
                      </a:endParaRPr>
                    </a:p>
                  </a:txBody>
                  <a:tcPr marT="91425" marB="91425" marR="91425" marL="91425"/>
                </a:tc>
              </a:tr>
              <a:tr h="570200">
                <a:tc>
                  <a:txBody>
                    <a:bodyPr/>
                    <a:lstStyle/>
                    <a:p>
                      <a:pPr indent="0" lvl="0" marL="0" rtl="0" algn="l">
                        <a:spcBef>
                          <a:spcPts val="600"/>
                        </a:spcBef>
                        <a:spcAft>
                          <a:spcPts val="0"/>
                        </a:spcAft>
                        <a:buClr>
                          <a:schemeClr val="dk1"/>
                        </a:buClr>
                        <a:buSzPts val="1100"/>
                        <a:buFont typeface="Arial"/>
                        <a:buNone/>
                      </a:pPr>
                      <a:r>
                        <a:rPr b="1" lang="en" sz="1800">
                          <a:latin typeface="Consolas"/>
                          <a:ea typeface="Consolas"/>
                          <a:cs typeface="Consolas"/>
                          <a:sym typeface="Consolas"/>
                        </a:rPr>
                        <a:t>screen.create_line(</a:t>
                      </a:r>
                      <a:r>
                        <a:rPr i="1" lang="en" sz="1800"/>
                        <a:t>x1, y1, x2, y2</a:t>
                      </a:r>
                      <a:r>
                        <a:rPr b="1" lang="en" sz="1800">
                          <a:latin typeface="Consolas"/>
                          <a:ea typeface="Consolas"/>
                          <a:cs typeface="Consolas"/>
                          <a:sym typeface="Consolas"/>
                        </a:rPr>
                        <a:t>)</a:t>
                      </a:r>
                      <a:endParaRPr b="1">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Creates a line</a:t>
                      </a:r>
                      <a:endParaRPr sz="1800">
                        <a:latin typeface="Proxima Nova"/>
                        <a:ea typeface="Proxima Nova"/>
                        <a:cs typeface="Proxima Nova"/>
                        <a:sym typeface="Proxima Nova"/>
                      </a:endParaRPr>
                    </a:p>
                  </a:txBody>
                  <a:tcPr marT="91425" marB="91425" marR="91425" marL="91425"/>
                </a:tc>
              </a:tr>
            </a:tbl>
          </a:graphicData>
        </a:graphic>
      </p:graphicFrame>
      <p:sp>
        <p:nvSpPr>
          <p:cNvPr id="424" name="Google Shape;424;p4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chemeClr val="lt1"/>
                </a:solidFill>
              </a:rPr>
              <a:t>Colors in Python Graphics</a:t>
            </a:r>
            <a:endParaRPr sz="4000"/>
          </a:p>
        </p:txBody>
      </p:sp>
      <p:pic>
        <p:nvPicPr>
          <p:cNvPr id="120" name="Google Shape;120;p23"/>
          <p:cNvPicPr preferRelativeResize="0"/>
          <p:nvPr/>
        </p:nvPicPr>
        <p:blipFill>
          <a:blip r:embed="rId3">
            <a:alphaModFix/>
          </a:blip>
          <a:stretch>
            <a:fillRect/>
          </a:stretch>
        </p:blipFill>
        <p:spPr>
          <a:xfrm>
            <a:off x="61775" y="1425225"/>
            <a:ext cx="5517975" cy="2412519"/>
          </a:xfrm>
          <a:prstGeom prst="rect">
            <a:avLst/>
          </a:prstGeom>
          <a:noFill/>
          <a:ln>
            <a:noFill/>
          </a:ln>
        </p:spPr>
      </p:pic>
      <p:sp>
        <p:nvSpPr>
          <p:cNvPr id="121" name="Google Shape;121;p23"/>
          <p:cNvSpPr/>
          <p:nvPr/>
        </p:nvSpPr>
        <p:spPr>
          <a:xfrm>
            <a:off x="366575" y="1362103"/>
            <a:ext cx="5676000" cy="269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6306B"/>
                </a:solidFill>
                <a:latin typeface="Consolas"/>
                <a:ea typeface="Consolas"/>
                <a:cs typeface="Consolas"/>
                <a:sym typeface="Consolas"/>
              </a:rPr>
              <a:t>from</a:t>
            </a:r>
            <a:r>
              <a:rPr lang="en" sz="1200">
                <a:latin typeface="Consolas"/>
                <a:ea typeface="Consolas"/>
                <a:cs typeface="Consolas"/>
                <a:sym typeface="Consolas"/>
              </a:rPr>
              <a:t> tkinter </a:t>
            </a:r>
            <a:r>
              <a:rPr lang="en" sz="1200">
                <a:solidFill>
                  <a:srgbClr val="96306B"/>
                </a:solidFill>
                <a:latin typeface="Consolas"/>
                <a:ea typeface="Consolas"/>
                <a:cs typeface="Consolas"/>
                <a:sym typeface="Consolas"/>
              </a:rPr>
              <a:t>import</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root = Tk()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solidFill>
                  <a:srgbClr val="448F23"/>
                </a:solidFill>
                <a:latin typeface="Consolas"/>
                <a:ea typeface="Consolas"/>
                <a:cs typeface="Consolas"/>
                <a:sym typeface="Consolas"/>
              </a:rPr>
              <a:t># Create canvas</a:t>
            </a:r>
            <a:endParaRPr sz="1200">
              <a:solidFill>
                <a:srgbClr val="448F23"/>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 = Canvas(root, width=</a:t>
            </a:r>
            <a:r>
              <a:rPr lang="en" sz="1200">
                <a:solidFill>
                  <a:srgbClr val="0000D0"/>
                </a:solidFill>
                <a:latin typeface="Consolas"/>
                <a:ea typeface="Consolas"/>
                <a:cs typeface="Consolas"/>
                <a:sym typeface="Consolas"/>
              </a:rPr>
              <a:t>400</a:t>
            </a:r>
            <a:r>
              <a:rPr lang="en" sz="1200">
                <a:latin typeface="Consolas"/>
                <a:ea typeface="Consolas"/>
                <a:cs typeface="Consolas"/>
                <a:sym typeface="Consolas"/>
              </a:rPr>
              <a:t>, height=</a:t>
            </a:r>
            <a:r>
              <a:rPr lang="en" sz="1200">
                <a:solidFill>
                  <a:srgbClr val="0000D0"/>
                </a:solidFill>
                <a:latin typeface="Consolas"/>
                <a:ea typeface="Consolas"/>
                <a:cs typeface="Consolas"/>
                <a:sym typeface="Consolas"/>
              </a:rPr>
              <a:t>2</a:t>
            </a:r>
            <a:r>
              <a:rPr lang="en" sz="1200">
                <a:solidFill>
                  <a:srgbClr val="0000D0"/>
                </a:solidFill>
                <a:latin typeface="Consolas"/>
                <a:ea typeface="Consolas"/>
                <a:cs typeface="Consolas"/>
                <a:sym typeface="Consolas"/>
              </a:rPr>
              <a:t>00, </a:t>
            </a:r>
            <a:r>
              <a:rPr lang="en" sz="1200">
                <a:solidFill>
                  <a:schemeClr val="dk1"/>
                </a:solidFill>
                <a:latin typeface="Consolas"/>
                <a:ea typeface="Consolas"/>
                <a:cs typeface="Consolas"/>
                <a:sym typeface="Consolas"/>
              </a:rPr>
              <a:t>bg=</a:t>
            </a:r>
            <a:r>
              <a:rPr lang="en" sz="1200">
                <a:solidFill>
                  <a:srgbClr val="0000D0"/>
                </a:solidFill>
                <a:latin typeface="Consolas"/>
                <a:ea typeface="Consolas"/>
                <a:cs typeface="Consolas"/>
                <a:sym typeface="Consolas"/>
              </a:rPr>
              <a:t>"light blue"</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screen.pack()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mainloop()</a:t>
            </a:r>
            <a:endParaRPr sz="1200">
              <a:latin typeface="Consolas"/>
              <a:ea typeface="Consolas"/>
              <a:cs typeface="Consolas"/>
              <a:sym typeface="Consolas"/>
            </a:endParaRPr>
          </a:p>
        </p:txBody>
      </p:sp>
      <p:pic>
        <p:nvPicPr>
          <p:cNvPr id="122" name="Google Shape;122;p23"/>
          <p:cNvPicPr preferRelativeResize="0"/>
          <p:nvPr/>
        </p:nvPicPr>
        <p:blipFill>
          <a:blip r:embed="rId4">
            <a:alphaModFix/>
          </a:blip>
          <a:stretch>
            <a:fillRect/>
          </a:stretch>
        </p:blipFill>
        <p:spPr>
          <a:xfrm>
            <a:off x="5335625" y="2692950"/>
            <a:ext cx="3706325" cy="231739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graphicFrame>
        <p:nvGraphicFramePr>
          <p:cNvPr id="429" name="Google Shape;429;p50"/>
          <p:cNvGraphicFramePr/>
          <p:nvPr/>
        </p:nvGraphicFramePr>
        <p:xfrm>
          <a:off x="165038" y="1365325"/>
          <a:ext cx="3000000" cy="3000000"/>
        </p:xfrm>
        <a:graphic>
          <a:graphicData uri="http://schemas.openxmlformats.org/drawingml/2006/table">
            <a:tbl>
              <a:tblPr>
                <a:noFill/>
                <a:tableStyleId>{EC7CFF99-ABDC-44FB-A8C0-4069A6B36A40}</a:tableStyleId>
              </a:tblPr>
              <a:tblGrid>
                <a:gridCol w="4996625"/>
                <a:gridCol w="3817275"/>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450325">
                <a:tc>
                  <a:txBody>
                    <a:bodyPr/>
                    <a:lstStyle/>
                    <a:p>
                      <a:pPr indent="0" lvl="0" marL="0" rtl="0" algn="l">
                        <a:spcBef>
                          <a:spcPts val="600"/>
                        </a:spcBef>
                        <a:spcAft>
                          <a:spcPts val="0"/>
                        </a:spcAft>
                        <a:buClr>
                          <a:schemeClr val="dk1"/>
                        </a:buClr>
                        <a:buSzPts val="1100"/>
                        <a:buFont typeface="Arial"/>
                        <a:buNone/>
                      </a:pPr>
                      <a:r>
                        <a:rPr b="1" lang="en" sz="1600">
                          <a:latin typeface="Consolas"/>
                          <a:ea typeface="Consolas"/>
                          <a:cs typeface="Consolas"/>
                          <a:sym typeface="Consolas"/>
                        </a:rPr>
                        <a:t>screen.create_line(</a:t>
                      </a:r>
                      <a:r>
                        <a:rPr i="1" lang="en" sz="1600"/>
                        <a:t>x1, y1, x2, y2, x3, y3, ...</a:t>
                      </a:r>
                      <a:r>
                        <a:rPr b="1" lang="en" sz="1600">
                          <a:latin typeface="Consolas"/>
                          <a:ea typeface="Consolas"/>
                          <a:cs typeface="Consolas"/>
                          <a:sym typeface="Consolas"/>
                        </a:rPr>
                        <a:t>)</a:t>
                      </a:r>
                      <a:endParaRPr b="1" sz="16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Creates a line to all given points</a:t>
                      </a:r>
                      <a:endParaRPr sz="1800">
                        <a:latin typeface="Proxima Nova"/>
                        <a:ea typeface="Proxima Nova"/>
                        <a:cs typeface="Proxima Nova"/>
                        <a:sym typeface="Proxima Nova"/>
                      </a:endParaRPr>
                    </a:p>
                  </a:txBody>
                  <a:tcPr marT="91425" marB="91425" marR="91425" marL="91425"/>
                </a:tc>
              </a:tr>
              <a:tr h="384950">
                <a:tc>
                  <a:txBody>
                    <a:bodyPr/>
                    <a:lstStyle/>
                    <a:p>
                      <a:pPr indent="0" lvl="0" marL="0" rtl="0" algn="l">
                        <a:spcBef>
                          <a:spcPts val="600"/>
                        </a:spcBef>
                        <a:spcAft>
                          <a:spcPts val="0"/>
                        </a:spcAft>
                        <a:buNone/>
                      </a:pPr>
                      <a:r>
                        <a:rPr b="1" lang="en" sz="1600">
                          <a:latin typeface="Consolas"/>
                          <a:ea typeface="Consolas"/>
                          <a:cs typeface="Consolas"/>
                          <a:sym typeface="Consolas"/>
                        </a:rPr>
                        <a:t>screen.create_polygon(</a:t>
                      </a:r>
                      <a:r>
                        <a:rPr i="1" lang="en" sz="1600"/>
                        <a:t>x1, y1, x2, y2, x3, y3, ...</a:t>
                      </a:r>
                      <a:r>
                        <a:rPr b="1" lang="en" sz="1600">
                          <a:latin typeface="Consolas"/>
                          <a:ea typeface="Consolas"/>
                          <a:cs typeface="Consolas"/>
                          <a:sym typeface="Consolas"/>
                        </a:rPr>
                        <a:t>)</a:t>
                      </a:r>
                      <a:endParaRPr b="1" sz="16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Creates a polygon</a:t>
                      </a:r>
                      <a:endParaRPr sz="1800">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600"/>
                        </a:spcBef>
                        <a:spcAft>
                          <a:spcPts val="0"/>
                        </a:spcAft>
                        <a:buNone/>
                      </a:pPr>
                      <a:r>
                        <a:rPr b="1" lang="en" sz="1600">
                          <a:latin typeface="Consolas"/>
                          <a:ea typeface="Consolas"/>
                          <a:cs typeface="Consolas"/>
                          <a:sym typeface="Consolas"/>
                        </a:rPr>
                        <a:t>dash = </a:t>
                      </a:r>
                      <a:r>
                        <a:rPr i="1" lang="en" sz="1600">
                          <a:solidFill>
                            <a:schemeClr val="dk1"/>
                          </a:solidFill>
                        </a:rPr>
                        <a:t>number</a:t>
                      </a:r>
                      <a:r>
                        <a:rPr b="1" lang="en" sz="1600">
                          <a:solidFill>
                            <a:schemeClr val="dk1"/>
                          </a:solidFill>
                          <a:latin typeface="Consolas"/>
                          <a:ea typeface="Consolas"/>
                          <a:cs typeface="Consolas"/>
                          <a:sym typeface="Consolas"/>
                        </a:rPr>
                        <a:t> </a:t>
                      </a:r>
                      <a:r>
                        <a:rPr lang="en" sz="1600">
                          <a:solidFill>
                            <a:schemeClr val="dk1"/>
                          </a:solidFill>
                        </a:rPr>
                        <a:t>or</a:t>
                      </a:r>
                      <a:r>
                        <a:rPr b="1" lang="en" sz="1600">
                          <a:solidFill>
                            <a:schemeClr val="dk1"/>
                          </a:solidFill>
                          <a:latin typeface="Consolas"/>
                          <a:ea typeface="Consolas"/>
                          <a:cs typeface="Consolas"/>
                          <a:sym typeface="Consolas"/>
                        </a:rPr>
                        <a:t> dash = (</a:t>
                      </a:r>
                      <a:r>
                        <a:rPr i="1" lang="en" sz="1600">
                          <a:solidFill>
                            <a:schemeClr val="dk1"/>
                          </a:solidFill>
                        </a:rPr>
                        <a:t>number, number</a:t>
                      </a:r>
                      <a:r>
                        <a:rPr b="1" lang="en" sz="1600">
                          <a:solidFill>
                            <a:schemeClr val="dk1"/>
                          </a:solidFill>
                          <a:latin typeface="Consolas"/>
                          <a:ea typeface="Consolas"/>
                          <a:cs typeface="Consolas"/>
                          <a:sym typeface="Consolas"/>
                        </a:rPr>
                        <a:t>)</a:t>
                      </a:r>
                      <a:endParaRPr b="1" sz="16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Creates a dashed line or outline</a:t>
                      </a:r>
                      <a:endParaRPr sz="1800">
                        <a:latin typeface="Proxima Nova"/>
                        <a:ea typeface="Proxima Nova"/>
                        <a:cs typeface="Proxima Nova"/>
                        <a:sym typeface="Proxima Nova"/>
                      </a:endParaRPr>
                    </a:p>
                  </a:txBody>
                  <a:tcPr marT="91425" marB="91425" marR="91425" marL="91425"/>
                </a:tc>
              </a:tr>
              <a:tr h="406750">
                <a:tc>
                  <a:txBody>
                    <a:bodyPr/>
                    <a:lstStyle/>
                    <a:p>
                      <a:pPr indent="0" lvl="0" marL="0" rtl="0" algn="l">
                        <a:spcBef>
                          <a:spcPts val="600"/>
                        </a:spcBef>
                        <a:spcAft>
                          <a:spcPts val="0"/>
                        </a:spcAft>
                        <a:buNone/>
                      </a:pPr>
                      <a:r>
                        <a:rPr b="1" lang="en" sz="1600">
                          <a:solidFill>
                            <a:schemeClr val="dk1"/>
                          </a:solidFill>
                          <a:latin typeface="Consolas"/>
                          <a:ea typeface="Consolas"/>
                          <a:cs typeface="Consolas"/>
                          <a:sym typeface="Consolas"/>
                        </a:rPr>
                        <a:t>fill</a:t>
                      </a:r>
                      <a:r>
                        <a:rPr b="1" lang="en" sz="1600">
                          <a:solidFill>
                            <a:schemeClr val="dk1"/>
                          </a:solidFill>
                          <a:latin typeface="Consolas"/>
                          <a:ea typeface="Consolas"/>
                          <a:cs typeface="Consolas"/>
                          <a:sym typeface="Consolas"/>
                        </a:rPr>
                        <a:t> = “</a:t>
                      </a:r>
                      <a:r>
                        <a:rPr i="1" lang="en" sz="1600">
                          <a:solidFill>
                            <a:schemeClr val="dk1"/>
                          </a:solidFill>
                        </a:rPr>
                        <a:t>color name</a:t>
                      </a:r>
                      <a:r>
                        <a:rPr b="1" lang="en" sz="1600">
                          <a:solidFill>
                            <a:schemeClr val="dk1"/>
                          </a:solidFill>
                          <a:latin typeface="Consolas"/>
                          <a:ea typeface="Consolas"/>
                          <a:cs typeface="Consolas"/>
                          <a:sym typeface="Consolas"/>
                        </a:rPr>
                        <a:t>” </a:t>
                      </a:r>
                      <a:r>
                        <a:rPr lang="en" sz="1600">
                          <a:solidFill>
                            <a:schemeClr val="dk1"/>
                          </a:solidFill>
                        </a:rPr>
                        <a:t>or</a:t>
                      </a:r>
                      <a:r>
                        <a:rPr b="1" lang="en" sz="1600">
                          <a:solidFill>
                            <a:schemeClr val="dk1"/>
                          </a:solidFill>
                          <a:latin typeface="Consolas"/>
                          <a:ea typeface="Consolas"/>
                          <a:cs typeface="Consolas"/>
                          <a:sym typeface="Consolas"/>
                        </a:rPr>
                        <a:t> “</a:t>
                      </a:r>
                      <a:r>
                        <a:rPr i="1" lang="en" sz="1600">
                          <a:solidFill>
                            <a:schemeClr val="dk1"/>
                          </a:solidFill>
                        </a:rPr>
                        <a:t>#hexcode</a:t>
                      </a:r>
                      <a:r>
                        <a:rPr b="1" lang="en" sz="1600">
                          <a:solidFill>
                            <a:schemeClr val="dk1"/>
                          </a:solidFill>
                          <a:latin typeface="Consolas"/>
                          <a:ea typeface="Consolas"/>
                          <a:cs typeface="Consolas"/>
                          <a:sym typeface="Consolas"/>
                        </a:rPr>
                        <a:t>”</a:t>
                      </a:r>
                      <a:endParaRPr b="1" sz="1600">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Proxima Nova"/>
                          <a:ea typeface="Proxima Nova"/>
                          <a:cs typeface="Proxima Nova"/>
                          <a:sym typeface="Proxima Nova"/>
                        </a:rPr>
                        <a:t>Colors in a shape</a:t>
                      </a:r>
                      <a:endParaRPr sz="1800">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tcPr>
                </a:tc>
              </a:tr>
              <a:tr h="363150">
                <a:tc>
                  <a:txBody>
                    <a:bodyPr/>
                    <a:lstStyle/>
                    <a:p>
                      <a:pPr indent="0" lvl="0" marL="0" rtl="0" algn="l">
                        <a:spcBef>
                          <a:spcPts val="600"/>
                        </a:spcBef>
                        <a:spcAft>
                          <a:spcPts val="0"/>
                        </a:spcAft>
                        <a:buNone/>
                      </a:pPr>
                      <a:r>
                        <a:rPr b="1" lang="en" sz="1600">
                          <a:solidFill>
                            <a:schemeClr val="dk1"/>
                          </a:solidFill>
                          <a:latin typeface="Consolas"/>
                          <a:ea typeface="Consolas"/>
                          <a:cs typeface="Consolas"/>
                          <a:sym typeface="Consolas"/>
                        </a:rPr>
                        <a:t>outline</a:t>
                      </a:r>
                      <a:r>
                        <a:rPr b="1" lang="en" sz="1600">
                          <a:solidFill>
                            <a:schemeClr val="dk1"/>
                          </a:solidFill>
                          <a:latin typeface="Consolas"/>
                          <a:ea typeface="Consolas"/>
                          <a:cs typeface="Consolas"/>
                          <a:sym typeface="Consolas"/>
                        </a:rPr>
                        <a:t> = “</a:t>
                      </a:r>
                      <a:r>
                        <a:rPr i="1" lang="en" sz="1600">
                          <a:solidFill>
                            <a:schemeClr val="dk1"/>
                          </a:solidFill>
                        </a:rPr>
                        <a:t>color name</a:t>
                      </a:r>
                      <a:r>
                        <a:rPr b="1" lang="en" sz="1600">
                          <a:solidFill>
                            <a:schemeClr val="dk1"/>
                          </a:solidFill>
                          <a:latin typeface="Consolas"/>
                          <a:ea typeface="Consolas"/>
                          <a:cs typeface="Consolas"/>
                          <a:sym typeface="Consolas"/>
                        </a:rPr>
                        <a:t>” </a:t>
                      </a:r>
                      <a:r>
                        <a:rPr lang="en" sz="1600">
                          <a:solidFill>
                            <a:schemeClr val="dk1"/>
                          </a:solidFill>
                        </a:rPr>
                        <a:t>or</a:t>
                      </a:r>
                      <a:r>
                        <a:rPr b="1" lang="en" sz="1600">
                          <a:solidFill>
                            <a:schemeClr val="dk1"/>
                          </a:solidFill>
                          <a:latin typeface="Consolas"/>
                          <a:ea typeface="Consolas"/>
                          <a:cs typeface="Consolas"/>
                          <a:sym typeface="Consolas"/>
                        </a:rPr>
                        <a:t> “</a:t>
                      </a:r>
                      <a:r>
                        <a:rPr i="1" lang="en" sz="1600">
                          <a:solidFill>
                            <a:schemeClr val="dk1"/>
                          </a:solidFill>
                        </a:rPr>
                        <a:t>#hexcode</a:t>
                      </a:r>
                      <a:r>
                        <a:rPr b="1" lang="en" sz="1600">
                          <a:solidFill>
                            <a:schemeClr val="dk1"/>
                          </a:solidFill>
                          <a:latin typeface="Consolas"/>
                          <a:ea typeface="Consolas"/>
                          <a:cs typeface="Consolas"/>
                          <a:sym typeface="Consolas"/>
                        </a:rPr>
                        <a:t>”</a:t>
                      </a:r>
                      <a:endParaRPr b="1" sz="1600">
                        <a:solidFill>
                          <a:schemeClr val="dk1"/>
                        </a:solidFill>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Proxima Nova"/>
                          <a:ea typeface="Proxima Nova"/>
                          <a:cs typeface="Proxima Nova"/>
                          <a:sym typeface="Proxima Nova"/>
                        </a:rPr>
                        <a:t>Colors the outline of shape</a:t>
                      </a:r>
                      <a:endParaRPr sz="18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3150">
                <a:tc>
                  <a:txBody>
                    <a:bodyPr/>
                    <a:lstStyle/>
                    <a:p>
                      <a:pPr indent="0" lvl="0" marL="0" rtl="0" algn="l">
                        <a:spcBef>
                          <a:spcPts val="600"/>
                        </a:spcBef>
                        <a:spcAft>
                          <a:spcPts val="0"/>
                        </a:spcAft>
                        <a:buClr>
                          <a:schemeClr val="dk1"/>
                        </a:buClr>
                        <a:buSzPts val="1100"/>
                        <a:buFont typeface="Arial"/>
                        <a:buNone/>
                      </a:pPr>
                      <a:r>
                        <a:rPr b="1" lang="en" sz="1600">
                          <a:solidFill>
                            <a:schemeClr val="dk1"/>
                          </a:solidFill>
                          <a:latin typeface="Consolas"/>
                          <a:ea typeface="Consolas"/>
                          <a:cs typeface="Consolas"/>
                          <a:sym typeface="Consolas"/>
                        </a:rPr>
                        <a:t>width</a:t>
                      </a:r>
                      <a:r>
                        <a:rPr b="1" lang="en" sz="1600">
                          <a:solidFill>
                            <a:schemeClr val="dk1"/>
                          </a:solidFill>
                          <a:latin typeface="Consolas"/>
                          <a:ea typeface="Consolas"/>
                          <a:cs typeface="Consolas"/>
                          <a:sym typeface="Consolas"/>
                        </a:rPr>
                        <a:t> = </a:t>
                      </a:r>
                      <a:r>
                        <a:rPr i="1" lang="en" sz="1600">
                          <a:solidFill>
                            <a:schemeClr val="dk1"/>
                          </a:solidFill>
                        </a:rPr>
                        <a:t>number</a:t>
                      </a:r>
                      <a:endParaRPr b="1" sz="1600">
                        <a:solidFill>
                          <a:schemeClr val="dk1"/>
                        </a:solidFill>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Proxima Nova"/>
                          <a:ea typeface="Proxima Nova"/>
                          <a:cs typeface="Proxima Nova"/>
                          <a:sym typeface="Proxima Nova"/>
                        </a:rPr>
                        <a:t>Controls thickness of outline/line</a:t>
                      </a:r>
                      <a:endParaRPr sz="18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30" name="Google Shape;430;p5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chemeClr val="lt1"/>
                </a:solidFill>
              </a:rPr>
              <a:t>Colors in Python Graphics</a:t>
            </a:r>
            <a:endParaRPr sz="4000"/>
          </a:p>
        </p:txBody>
      </p:sp>
      <p:pic>
        <p:nvPicPr>
          <p:cNvPr id="128" name="Google Shape;128;p24"/>
          <p:cNvPicPr preferRelativeResize="0"/>
          <p:nvPr/>
        </p:nvPicPr>
        <p:blipFill>
          <a:blip r:embed="rId3">
            <a:alphaModFix/>
          </a:blip>
          <a:stretch>
            <a:fillRect/>
          </a:stretch>
        </p:blipFill>
        <p:spPr>
          <a:xfrm>
            <a:off x="93325" y="1356172"/>
            <a:ext cx="8942600" cy="3577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chemeClr val="lt1"/>
                </a:solidFill>
              </a:rPr>
              <a:t>Colors in Python Graphics</a:t>
            </a:r>
            <a:endParaRPr sz="4000"/>
          </a:p>
        </p:txBody>
      </p:sp>
      <p:pic>
        <p:nvPicPr>
          <p:cNvPr id="134" name="Google Shape;134;p25"/>
          <p:cNvPicPr preferRelativeResize="0"/>
          <p:nvPr/>
        </p:nvPicPr>
        <p:blipFill>
          <a:blip r:embed="rId3">
            <a:alphaModFix/>
          </a:blip>
          <a:stretch>
            <a:fillRect/>
          </a:stretch>
        </p:blipFill>
        <p:spPr>
          <a:xfrm>
            <a:off x="93325" y="1356172"/>
            <a:ext cx="8942600" cy="3577050"/>
          </a:xfrm>
          <a:prstGeom prst="rect">
            <a:avLst/>
          </a:prstGeom>
          <a:noFill/>
          <a:ln>
            <a:noFill/>
          </a:ln>
        </p:spPr>
      </p:pic>
      <p:sp>
        <p:nvSpPr>
          <p:cNvPr id="135" name="Google Shape;135;p25"/>
          <p:cNvSpPr/>
          <p:nvPr/>
        </p:nvSpPr>
        <p:spPr>
          <a:xfrm>
            <a:off x="3414525" y="1341225"/>
            <a:ext cx="1132800" cy="3385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chemeClr val="lt1"/>
                </a:solidFill>
              </a:rPr>
              <a:t>Colors in Python Graphics</a:t>
            </a:r>
            <a:endParaRPr sz="4000"/>
          </a:p>
        </p:txBody>
      </p:sp>
      <p:pic>
        <p:nvPicPr>
          <p:cNvPr id="141" name="Google Shape;141;p26"/>
          <p:cNvPicPr preferRelativeResize="0"/>
          <p:nvPr/>
        </p:nvPicPr>
        <p:blipFill>
          <a:blip r:embed="rId3">
            <a:alphaModFix/>
          </a:blip>
          <a:stretch>
            <a:fillRect/>
          </a:stretch>
        </p:blipFill>
        <p:spPr>
          <a:xfrm>
            <a:off x="61775" y="1425225"/>
            <a:ext cx="5517975" cy="2412519"/>
          </a:xfrm>
          <a:prstGeom prst="rect">
            <a:avLst/>
          </a:prstGeom>
          <a:noFill/>
          <a:ln>
            <a:noFill/>
          </a:ln>
        </p:spPr>
      </p:pic>
      <p:sp>
        <p:nvSpPr>
          <p:cNvPr id="142" name="Google Shape;142;p26"/>
          <p:cNvSpPr/>
          <p:nvPr/>
        </p:nvSpPr>
        <p:spPr>
          <a:xfrm>
            <a:off x="366575" y="1362103"/>
            <a:ext cx="5676000" cy="269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6306B"/>
                </a:solidFill>
                <a:latin typeface="Consolas"/>
                <a:ea typeface="Consolas"/>
                <a:cs typeface="Consolas"/>
                <a:sym typeface="Consolas"/>
              </a:rPr>
              <a:t>from</a:t>
            </a:r>
            <a:r>
              <a:rPr lang="en" sz="1200">
                <a:latin typeface="Consolas"/>
                <a:ea typeface="Consolas"/>
                <a:cs typeface="Consolas"/>
                <a:sym typeface="Consolas"/>
              </a:rPr>
              <a:t> tkinter </a:t>
            </a:r>
            <a:r>
              <a:rPr lang="en" sz="1200">
                <a:solidFill>
                  <a:srgbClr val="96306B"/>
                </a:solidFill>
                <a:latin typeface="Consolas"/>
                <a:ea typeface="Consolas"/>
                <a:cs typeface="Consolas"/>
                <a:sym typeface="Consolas"/>
              </a:rPr>
              <a:t>import</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root = Tk()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solidFill>
                  <a:srgbClr val="448F23"/>
                </a:solidFill>
                <a:latin typeface="Consolas"/>
                <a:ea typeface="Consolas"/>
                <a:cs typeface="Consolas"/>
                <a:sym typeface="Consolas"/>
              </a:rPr>
              <a:t># Create canvas</a:t>
            </a:r>
            <a:endParaRPr sz="1200">
              <a:solidFill>
                <a:srgbClr val="448F23"/>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 = Canvas(root, width=</a:t>
            </a:r>
            <a:r>
              <a:rPr lang="en" sz="1200">
                <a:solidFill>
                  <a:srgbClr val="0000D0"/>
                </a:solidFill>
                <a:latin typeface="Consolas"/>
                <a:ea typeface="Consolas"/>
                <a:cs typeface="Consolas"/>
                <a:sym typeface="Consolas"/>
              </a:rPr>
              <a:t>400</a:t>
            </a:r>
            <a:r>
              <a:rPr lang="en" sz="1200">
                <a:latin typeface="Consolas"/>
                <a:ea typeface="Consolas"/>
                <a:cs typeface="Consolas"/>
                <a:sym typeface="Consolas"/>
              </a:rPr>
              <a:t>, height=</a:t>
            </a:r>
            <a:r>
              <a:rPr lang="en" sz="1200">
                <a:solidFill>
                  <a:srgbClr val="0000D0"/>
                </a:solidFill>
                <a:latin typeface="Consolas"/>
                <a:ea typeface="Consolas"/>
                <a:cs typeface="Consolas"/>
                <a:sym typeface="Consolas"/>
              </a:rPr>
              <a:t>2</a:t>
            </a:r>
            <a:r>
              <a:rPr lang="en" sz="1200">
                <a:solidFill>
                  <a:srgbClr val="0000D0"/>
                </a:solidFill>
                <a:latin typeface="Consolas"/>
                <a:ea typeface="Consolas"/>
                <a:cs typeface="Consolas"/>
                <a:sym typeface="Consolas"/>
              </a:rPr>
              <a:t>00, </a:t>
            </a:r>
            <a:r>
              <a:rPr lang="en" sz="1200">
                <a:solidFill>
                  <a:schemeClr val="dk1"/>
                </a:solidFill>
                <a:latin typeface="Consolas"/>
                <a:ea typeface="Consolas"/>
                <a:cs typeface="Consolas"/>
                <a:sym typeface="Consolas"/>
              </a:rPr>
              <a:t>bg=</a:t>
            </a:r>
            <a:r>
              <a:rPr lang="en" sz="1200">
                <a:solidFill>
                  <a:srgbClr val="0000D0"/>
                </a:solidFill>
                <a:latin typeface="Consolas"/>
                <a:ea typeface="Consolas"/>
                <a:cs typeface="Consolas"/>
                <a:sym typeface="Consolas"/>
              </a:rPr>
              <a:t>"#59bfff"</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screen.pack()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mainloop()</a:t>
            </a:r>
            <a:endParaRPr sz="1200">
              <a:latin typeface="Consolas"/>
              <a:ea typeface="Consolas"/>
              <a:cs typeface="Consolas"/>
              <a:sym typeface="Consolas"/>
            </a:endParaRPr>
          </a:p>
        </p:txBody>
      </p:sp>
      <p:pic>
        <p:nvPicPr>
          <p:cNvPr id="143" name="Google Shape;143;p26"/>
          <p:cNvPicPr preferRelativeResize="0"/>
          <p:nvPr/>
        </p:nvPicPr>
        <p:blipFill>
          <a:blip r:embed="rId4">
            <a:alphaModFix/>
          </a:blip>
          <a:stretch>
            <a:fillRect/>
          </a:stretch>
        </p:blipFill>
        <p:spPr>
          <a:xfrm>
            <a:off x="5335625" y="2680442"/>
            <a:ext cx="3706325" cy="23299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Creating Rectangles</a:t>
            </a:r>
            <a:endParaRPr sz="4000"/>
          </a:p>
        </p:txBody>
      </p:sp>
      <p:sp>
        <p:nvSpPr>
          <p:cNvPr id="149" name="Google Shape;149;p27"/>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 rectangle:</a:t>
            </a:r>
            <a:endParaRPr b="1" sz="1800"/>
          </a:p>
          <a:p>
            <a:pPr indent="0" lvl="0" marL="0" rtl="0" algn="ctr">
              <a:spcBef>
                <a:spcPts val="600"/>
              </a:spcBef>
              <a:spcAft>
                <a:spcPts val="0"/>
              </a:spcAft>
              <a:buNone/>
            </a:pPr>
            <a:r>
              <a:rPr lang="en" sz="1800">
                <a:latin typeface="Consolas"/>
                <a:ea typeface="Consolas"/>
                <a:cs typeface="Consolas"/>
                <a:sym typeface="Consolas"/>
              </a:rPr>
              <a:t>screen.create_rectangle(</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150" name="Google Shape;150;p27"/>
          <p:cNvPicPr preferRelativeResize="0"/>
          <p:nvPr/>
        </p:nvPicPr>
        <p:blipFill>
          <a:blip r:embed="rId3">
            <a:alphaModFix/>
          </a:blip>
          <a:stretch>
            <a:fillRect/>
          </a:stretch>
        </p:blipFill>
        <p:spPr>
          <a:xfrm>
            <a:off x="87818" y="2263425"/>
            <a:ext cx="5517975" cy="2412519"/>
          </a:xfrm>
          <a:prstGeom prst="rect">
            <a:avLst/>
          </a:prstGeom>
          <a:noFill/>
          <a:ln>
            <a:noFill/>
          </a:ln>
        </p:spPr>
      </p:pic>
      <p:sp>
        <p:nvSpPr>
          <p:cNvPr id="151" name="Google Shape;151;p27"/>
          <p:cNvSpPr/>
          <p:nvPr/>
        </p:nvSpPr>
        <p:spPr>
          <a:xfrm>
            <a:off x="392618" y="2200303"/>
            <a:ext cx="5676000" cy="269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6306B"/>
                </a:solidFill>
                <a:latin typeface="Consolas"/>
                <a:ea typeface="Consolas"/>
                <a:cs typeface="Consolas"/>
                <a:sym typeface="Consolas"/>
              </a:rPr>
              <a:t>from</a:t>
            </a:r>
            <a:r>
              <a:rPr lang="en" sz="1200">
                <a:latin typeface="Consolas"/>
                <a:ea typeface="Consolas"/>
                <a:cs typeface="Consolas"/>
                <a:sym typeface="Consolas"/>
              </a:rPr>
              <a:t> tkinter </a:t>
            </a:r>
            <a:r>
              <a:rPr lang="en" sz="1200">
                <a:solidFill>
                  <a:srgbClr val="96306B"/>
                </a:solidFill>
                <a:latin typeface="Consolas"/>
                <a:ea typeface="Consolas"/>
                <a:cs typeface="Consolas"/>
                <a:sym typeface="Consolas"/>
              </a:rPr>
              <a:t>import</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root = Tk()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solidFill>
                  <a:srgbClr val="448F23"/>
                </a:solidFill>
                <a:latin typeface="Consolas"/>
                <a:ea typeface="Consolas"/>
                <a:cs typeface="Consolas"/>
                <a:sym typeface="Consolas"/>
              </a:rPr>
              <a:t># Create canvas</a:t>
            </a:r>
            <a:endParaRPr sz="1200">
              <a:solidFill>
                <a:srgbClr val="448F23"/>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 = Canvas(root, width=</a:t>
            </a:r>
            <a:r>
              <a:rPr lang="en" sz="1200">
                <a:solidFill>
                  <a:srgbClr val="0000D0"/>
                </a:solidFill>
                <a:latin typeface="Consolas"/>
                <a:ea typeface="Consolas"/>
                <a:cs typeface="Consolas"/>
                <a:sym typeface="Consolas"/>
              </a:rPr>
              <a:t>400</a:t>
            </a:r>
            <a:r>
              <a:rPr lang="en" sz="1200">
                <a:latin typeface="Consolas"/>
                <a:ea typeface="Consolas"/>
                <a:cs typeface="Consolas"/>
                <a:sym typeface="Consolas"/>
              </a:rPr>
              <a:t>, height=</a:t>
            </a:r>
            <a:r>
              <a:rPr lang="en" sz="1200">
                <a:solidFill>
                  <a:srgbClr val="0000D0"/>
                </a:solidFill>
                <a:latin typeface="Consolas"/>
                <a:ea typeface="Consolas"/>
                <a:cs typeface="Consolas"/>
                <a:sym typeface="Consolas"/>
              </a:rPr>
              <a:t>2</a:t>
            </a:r>
            <a:r>
              <a:rPr lang="en" sz="1200">
                <a:solidFill>
                  <a:srgbClr val="0000D0"/>
                </a:solidFill>
                <a:latin typeface="Consolas"/>
                <a:ea typeface="Consolas"/>
                <a:cs typeface="Consolas"/>
                <a:sym typeface="Consolas"/>
              </a:rPr>
              <a:t>00, </a:t>
            </a:r>
            <a:r>
              <a:rPr lang="en" sz="1200">
                <a:solidFill>
                  <a:schemeClr val="dk1"/>
                </a:solidFill>
                <a:latin typeface="Consolas"/>
                <a:ea typeface="Consolas"/>
                <a:cs typeface="Consolas"/>
                <a:sym typeface="Consolas"/>
              </a:rPr>
              <a:t>bg=</a:t>
            </a:r>
            <a:r>
              <a:rPr lang="en" sz="1200">
                <a:solidFill>
                  <a:srgbClr val="0000D0"/>
                </a:solidFill>
                <a:latin typeface="Consolas"/>
                <a:ea typeface="Consolas"/>
                <a:cs typeface="Consolas"/>
                <a:sym typeface="Consolas"/>
              </a:rPr>
              <a:t>"blue"</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screen.pack()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screen.create_rectangle</a:t>
            </a:r>
            <a:r>
              <a:rPr lang="en" sz="1200">
                <a:solidFill>
                  <a:schemeClr val="dk1"/>
                </a:solidFill>
                <a:latin typeface="Consolas"/>
                <a:ea typeface="Consolas"/>
                <a:cs typeface="Consolas"/>
                <a:sym typeface="Consolas"/>
              </a:rPr>
              <a:t>(</a:t>
            </a:r>
            <a:r>
              <a:rPr lang="en" sz="1200">
                <a:solidFill>
                  <a:srgbClr val="0000D0"/>
                </a:solidFill>
                <a:latin typeface="Consolas"/>
                <a:ea typeface="Consolas"/>
                <a:cs typeface="Consolas"/>
                <a:sym typeface="Consolas"/>
              </a:rPr>
              <a:t>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350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150</a:t>
            </a:r>
            <a:r>
              <a:rPr lang="en" sz="1200">
                <a:solidFill>
                  <a:schemeClr val="dk1"/>
                </a:solidFill>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mainloop()</a:t>
            </a:r>
            <a:endParaRPr sz="1200">
              <a:latin typeface="Consolas"/>
              <a:ea typeface="Consolas"/>
              <a:cs typeface="Consolas"/>
              <a:sym typeface="Consolas"/>
            </a:endParaRPr>
          </a:p>
        </p:txBody>
      </p:sp>
      <p:sp>
        <p:nvSpPr>
          <p:cNvPr id="152" name="Google Shape;152;p27"/>
          <p:cNvSpPr/>
          <p:nvPr/>
        </p:nvSpPr>
        <p:spPr>
          <a:xfrm>
            <a:off x="392625" y="3869400"/>
            <a:ext cx="3666000" cy="269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27"/>
          <p:cNvPicPr preferRelativeResize="0"/>
          <p:nvPr/>
        </p:nvPicPr>
        <p:blipFill>
          <a:blip r:embed="rId4">
            <a:alphaModFix/>
          </a:blip>
          <a:stretch>
            <a:fillRect/>
          </a:stretch>
        </p:blipFill>
        <p:spPr>
          <a:xfrm>
            <a:off x="5361675" y="2311950"/>
            <a:ext cx="3666075" cy="22875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Creating Rectangles</a:t>
            </a:r>
            <a:endParaRPr sz="4000"/>
          </a:p>
        </p:txBody>
      </p:sp>
      <p:sp>
        <p:nvSpPr>
          <p:cNvPr id="159" name="Google Shape;159;p28"/>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 rectangle:</a:t>
            </a:r>
            <a:endParaRPr b="1" sz="1800"/>
          </a:p>
          <a:p>
            <a:pPr indent="0" lvl="0" marL="0" rtl="0" algn="ctr">
              <a:spcBef>
                <a:spcPts val="600"/>
              </a:spcBef>
              <a:spcAft>
                <a:spcPts val="0"/>
              </a:spcAft>
              <a:buNone/>
            </a:pPr>
            <a:r>
              <a:rPr lang="en" sz="1800">
                <a:latin typeface="Consolas"/>
                <a:ea typeface="Consolas"/>
                <a:cs typeface="Consolas"/>
                <a:sym typeface="Consolas"/>
              </a:rPr>
              <a:t>screen.create_rectangle(</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160" name="Google Shape;160;p28"/>
          <p:cNvPicPr preferRelativeResize="0"/>
          <p:nvPr/>
        </p:nvPicPr>
        <p:blipFill>
          <a:blip r:embed="rId3">
            <a:alphaModFix/>
          </a:blip>
          <a:stretch>
            <a:fillRect/>
          </a:stretch>
        </p:blipFill>
        <p:spPr>
          <a:xfrm>
            <a:off x="87818" y="2263425"/>
            <a:ext cx="5517975" cy="2412519"/>
          </a:xfrm>
          <a:prstGeom prst="rect">
            <a:avLst/>
          </a:prstGeom>
          <a:noFill/>
          <a:ln>
            <a:noFill/>
          </a:ln>
        </p:spPr>
      </p:pic>
      <p:sp>
        <p:nvSpPr>
          <p:cNvPr id="161" name="Google Shape;161;p28"/>
          <p:cNvSpPr/>
          <p:nvPr/>
        </p:nvSpPr>
        <p:spPr>
          <a:xfrm>
            <a:off x="392618" y="2200303"/>
            <a:ext cx="5676000" cy="269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6306B"/>
                </a:solidFill>
                <a:latin typeface="Consolas"/>
                <a:ea typeface="Consolas"/>
                <a:cs typeface="Consolas"/>
                <a:sym typeface="Consolas"/>
              </a:rPr>
              <a:t>from</a:t>
            </a:r>
            <a:r>
              <a:rPr lang="en" sz="1200">
                <a:latin typeface="Consolas"/>
                <a:ea typeface="Consolas"/>
                <a:cs typeface="Consolas"/>
                <a:sym typeface="Consolas"/>
              </a:rPr>
              <a:t> tkinter </a:t>
            </a:r>
            <a:r>
              <a:rPr lang="en" sz="1200">
                <a:solidFill>
                  <a:srgbClr val="96306B"/>
                </a:solidFill>
                <a:latin typeface="Consolas"/>
                <a:ea typeface="Consolas"/>
                <a:cs typeface="Consolas"/>
                <a:sym typeface="Consolas"/>
              </a:rPr>
              <a:t>import</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root = Tk()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solidFill>
                  <a:srgbClr val="448F23"/>
                </a:solidFill>
                <a:latin typeface="Consolas"/>
                <a:ea typeface="Consolas"/>
                <a:cs typeface="Consolas"/>
                <a:sym typeface="Consolas"/>
              </a:rPr>
              <a:t># Create canvas</a:t>
            </a:r>
            <a:endParaRPr sz="1200">
              <a:solidFill>
                <a:srgbClr val="448F23"/>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 = Canvas(root, width=</a:t>
            </a:r>
            <a:r>
              <a:rPr lang="en" sz="1200">
                <a:solidFill>
                  <a:srgbClr val="0000D0"/>
                </a:solidFill>
                <a:latin typeface="Consolas"/>
                <a:ea typeface="Consolas"/>
                <a:cs typeface="Consolas"/>
                <a:sym typeface="Consolas"/>
              </a:rPr>
              <a:t>400</a:t>
            </a:r>
            <a:r>
              <a:rPr lang="en" sz="1200">
                <a:latin typeface="Consolas"/>
                <a:ea typeface="Consolas"/>
                <a:cs typeface="Consolas"/>
                <a:sym typeface="Consolas"/>
              </a:rPr>
              <a:t>, height=</a:t>
            </a:r>
            <a:r>
              <a:rPr lang="en" sz="1200">
                <a:solidFill>
                  <a:srgbClr val="0000D0"/>
                </a:solidFill>
                <a:latin typeface="Consolas"/>
                <a:ea typeface="Consolas"/>
                <a:cs typeface="Consolas"/>
                <a:sym typeface="Consolas"/>
              </a:rPr>
              <a:t>2</a:t>
            </a:r>
            <a:r>
              <a:rPr lang="en" sz="1200">
                <a:solidFill>
                  <a:srgbClr val="0000D0"/>
                </a:solidFill>
                <a:latin typeface="Consolas"/>
                <a:ea typeface="Consolas"/>
                <a:cs typeface="Consolas"/>
                <a:sym typeface="Consolas"/>
              </a:rPr>
              <a:t>00, </a:t>
            </a:r>
            <a:r>
              <a:rPr lang="en" sz="1200">
                <a:solidFill>
                  <a:schemeClr val="dk1"/>
                </a:solidFill>
                <a:latin typeface="Consolas"/>
                <a:ea typeface="Consolas"/>
                <a:cs typeface="Consolas"/>
                <a:sym typeface="Consolas"/>
              </a:rPr>
              <a:t>bg=</a:t>
            </a:r>
            <a:r>
              <a:rPr lang="en" sz="1200">
                <a:solidFill>
                  <a:srgbClr val="0000D0"/>
                </a:solidFill>
                <a:latin typeface="Consolas"/>
                <a:ea typeface="Consolas"/>
                <a:cs typeface="Consolas"/>
                <a:sym typeface="Consolas"/>
              </a:rPr>
              <a:t>"blue"</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screen.pack()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screen.create_rectangle</a:t>
            </a:r>
            <a:r>
              <a:rPr lang="en" sz="1200">
                <a:solidFill>
                  <a:schemeClr val="dk1"/>
                </a:solidFill>
                <a:latin typeface="Consolas"/>
                <a:ea typeface="Consolas"/>
                <a:cs typeface="Consolas"/>
                <a:sym typeface="Consolas"/>
              </a:rPr>
              <a:t>(</a:t>
            </a:r>
            <a:r>
              <a:rPr lang="en" sz="1200">
                <a:solidFill>
                  <a:srgbClr val="0000D0"/>
                </a:solidFill>
                <a:latin typeface="Consolas"/>
                <a:ea typeface="Consolas"/>
                <a:cs typeface="Consolas"/>
                <a:sym typeface="Consolas"/>
              </a:rPr>
              <a:t>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350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150</a:t>
            </a:r>
            <a:r>
              <a:rPr lang="en" sz="1200">
                <a:solidFill>
                  <a:schemeClr val="dk1"/>
                </a:solidFill>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mainloop()</a:t>
            </a:r>
            <a:endParaRPr sz="1200">
              <a:latin typeface="Consolas"/>
              <a:ea typeface="Consolas"/>
              <a:cs typeface="Consolas"/>
              <a:sym typeface="Consolas"/>
            </a:endParaRPr>
          </a:p>
        </p:txBody>
      </p:sp>
      <p:sp>
        <p:nvSpPr>
          <p:cNvPr id="162" name="Google Shape;162;p28"/>
          <p:cNvSpPr/>
          <p:nvPr/>
        </p:nvSpPr>
        <p:spPr>
          <a:xfrm>
            <a:off x="2448050" y="3869400"/>
            <a:ext cx="638100" cy="269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28"/>
          <p:cNvPicPr preferRelativeResize="0"/>
          <p:nvPr/>
        </p:nvPicPr>
        <p:blipFill>
          <a:blip r:embed="rId4">
            <a:alphaModFix/>
          </a:blip>
          <a:stretch>
            <a:fillRect/>
          </a:stretch>
        </p:blipFill>
        <p:spPr>
          <a:xfrm>
            <a:off x="5361675" y="2311950"/>
            <a:ext cx="3666075" cy="2287519"/>
          </a:xfrm>
          <a:prstGeom prst="rect">
            <a:avLst/>
          </a:prstGeom>
          <a:noFill/>
          <a:ln>
            <a:noFill/>
          </a:ln>
        </p:spPr>
      </p:pic>
      <p:sp>
        <p:nvSpPr>
          <p:cNvPr id="164" name="Google Shape;164;p28"/>
          <p:cNvSpPr txBox="1"/>
          <p:nvPr/>
        </p:nvSpPr>
        <p:spPr>
          <a:xfrm>
            <a:off x="5896925" y="2330725"/>
            <a:ext cx="1462500" cy="6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rPr>
              <a:t>(50, 50)</a:t>
            </a:r>
            <a:endParaRPr b="1" sz="1600">
              <a:solidFill>
                <a:srgbClr val="FF0000"/>
              </a:solidFill>
            </a:endParaRPr>
          </a:p>
        </p:txBody>
      </p:sp>
      <p:sp>
        <p:nvSpPr>
          <p:cNvPr id="165" name="Google Shape;165;p28"/>
          <p:cNvSpPr/>
          <p:nvPr/>
        </p:nvSpPr>
        <p:spPr>
          <a:xfrm>
            <a:off x="5726025" y="2651768"/>
            <a:ext cx="125700" cy="13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Creating Rectangles</a:t>
            </a:r>
            <a:endParaRPr sz="4000"/>
          </a:p>
        </p:txBody>
      </p:sp>
      <p:sp>
        <p:nvSpPr>
          <p:cNvPr id="171" name="Google Shape;171;p29"/>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 rectangle:</a:t>
            </a:r>
            <a:endParaRPr b="1" sz="1800"/>
          </a:p>
          <a:p>
            <a:pPr indent="0" lvl="0" marL="0" rtl="0" algn="ctr">
              <a:spcBef>
                <a:spcPts val="600"/>
              </a:spcBef>
              <a:spcAft>
                <a:spcPts val="0"/>
              </a:spcAft>
              <a:buNone/>
            </a:pPr>
            <a:r>
              <a:rPr lang="en" sz="1800">
                <a:latin typeface="Consolas"/>
                <a:ea typeface="Consolas"/>
                <a:cs typeface="Consolas"/>
                <a:sym typeface="Consolas"/>
              </a:rPr>
              <a:t>screen.create_rectangle(</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172" name="Google Shape;172;p29"/>
          <p:cNvPicPr preferRelativeResize="0"/>
          <p:nvPr/>
        </p:nvPicPr>
        <p:blipFill>
          <a:blip r:embed="rId3">
            <a:alphaModFix/>
          </a:blip>
          <a:stretch>
            <a:fillRect/>
          </a:stretch>
        </p:blipFill>
        <p:spPr>
          <a:xfrm>
            <a:off x="87818" y="2263425"/>
            <a:ext cx="5517975" cy="2412519"/>
          </a:xfrm>
          <a:prstGeom prst="rect">
            <a:avLst/>
          </a:prstGeom>
          <a:noFill/>
          <a:ln>
            <a:noFill/>
          </a:ln>
        </p:spPr>
      </p:pic>
      <p:sp>
        <p:nvSpPr>
          <p:cNvPr id="173" name="Google Shape;173;p29"/>
          <p:cNvSpPr/>
          <p:nvPr/>
        </p:nvSpPr>
        <p:spPr>
          <a:xfrm>
            <a:off x="392618" y="2200303"/>
            <a:ext cx="5676000" cy="269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6306B"/>
                </a:solidFill>
                <a:latin typeface="Consolas"/>
                <a:ea typeface="Consolas"/>
                <a:cs typeface="Consolas"/>
                <a:sym typeface="Consolas"/>
              </a:rPr>
              <a:t>from</a:t>
            </a:r>
            <a:r>
              <a:rPr lang="en" sz="1200">
                <a:latin typeface="Consolas"/>
                <a:ea typeface="Consolas"/>
                <a:cs typeface="Consolas"/>
                <a:sym typeface="Consolas"/>
              </a:rPr>
              <a:t> tkinter </a:t>
            </a:r>
            <a:r>
              <a:rPr lang="en" sz="1200">
                <a:solidFill>
                  <a:srgbClr val="96306B"/>
                </a:solidFill>
                <a:latin typeface="Consolas"/>
                <a:ea typeface="Consolas"/>
                <a:cs typeface="Consolas"/>
                <a:sym typeface="Consolas"/>
              </a:rPr>
              <a:t>import</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root = Tk()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solidFill>
                  <a:srgbClr val="448F23"/>
                </a:solidFill>
                <a:latin typeface="Consolas"/>
                <a:ea typeface="Consolas"/>
                <a:cs typeface="Consolas"/>
                <a:sym typeface="Consolas"/>
              </a:rPr>
              <a:t># Create canvas</a:t>
            </a:r>
            <a:endParaRPr sz="1200">
              <a:solidFill>
                <a:srgbClr val="448F23"/>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 = Canvas(root, width=</a:t>
            </a:r>
            <a:r>
              <a:rPr lang="en" sz="1200">
                <a:solidFill>
                  <a:srgbClr val="0000D0"/>
                </a:solidFill>
                <a:latin typeface="Consolas"/>
                <a:ea typeface="Consolas"/>
                <a:cs typeface="Consolas"/>
                <a:sym typeface="Consolas"/>
              </a:rPr>
              <a:t>400</a:t>
            </a:r>
            <a:r>
              <a:rPr lang="en" sz="1200">
                <a:latin typeface="Consolas"/>
                <a:ea typeface="Consolas"/>
                <a:cs typeface="Consolas"/>
                <a:sym typeface="Consolas"/>
              </a:rPr>
              <a:t>, height=</a:t>
            </a:r>
            <a:r>
              <a:rPr lang="en" sz="1200">
                <a:solidFill>
                  <a:srgbClr val="0000D0"/>
                </a:solidFill>
                <a:latin typeface="Consolas"/>
                <a:ea typeface="Consolas"/>
                <a:cs typeface="Consolas"/>
                <a:sym typeface="Consolas"/>
              </a:rPr>
              <a:t>2</a:t>
            </a:r>
            <a:r>
              <a:rPr lang="en" sz="1200">
                <a:solidFill>
                  <a:srgbClr val="0000D0"/>
                </a:solidFill>
                <a:latin typeface="Consolas"/>
                <a:ea typeface="Consolas"/>
                <a:cs typeface="Consolas"/>
                <a:sym typeface="Consolas"/>
              </a:rPr>
              <a:t>00, </a:t>
            </a:r>
            <a:r>
              <a:rPr lang="en" sz="1200">
                <a:solidFill>
                  <a:schemeClr val="dk1"/>
                </a:solidFill>
                <a:latin typeface="Consolas"/>
                <a:ea typeface="Consolas"/>
                <a:cs typeface="Consolas"/>
                <a:sym typeface="Consolas"/>
              </a:rPr>
              <a:t>bg=</a:t>
            </a:r>
            <a:r>
              <a:rPr lang="en" sz="1200">
                <a:solidFill>
                  <a:srgbClr val="0000D0"/>
                </a:solidFill>
                <a:latin typeface="Consolas"/>
                <a:ea typeface="Consolas"/>
                <a:cs typeface="Consolas"/>
                <a:sym typeface="Consolas"/>
              </a:rPr>
              <a:t>"blue"</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screen.pack()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screen.create_rectangle(</a:t>
            </a:r>
            <a:r>
              <a:rPr lang="en" sz="1200">
                <a:solidFill>
                  <a:srgbClr val="0000D0"/>
                </a:solidFill>
                <a:latin typeface="Consolas"/>
                <a:ea typeface="Consolas"/>
                <a:cs typeface="Consolas"/>
                <a:sym typeface="Consolas"/>
              </a:rPr>
              <a:t>50</a:t>
            </a:r>
            <a:r>
              <a:rPr lang="en" sz="1200">
                <a:latin typeface="Consolas"/>
                <a:ea typeface="Consolas"/>
                <a:cs typeface="Consolas"/>
                <a:sym typeface="Consolas"/>
              </a:rPr>
              <a:t>, </a:t>
            </a:r>
            <a:r>
              <a:rPr lang="en" sz="1200">
                <a:solidFill>
                  <a:srgbClr val="0000D0"/>
                </a:solidFill>
                <a:latin typeface="Consolas"/>
                <a:ea typeface="Consolas"/>
                <a:cs typeface="Consolas"/>
                <a:sym typeface="Consolas"/>
              </a:rPr>
              <a:t>50</a:t>
            </a:r>
            <a:r>
              <a:rPr lang="en" sz="1200">
                <a:latin typeface="Consolas"/>
                <a:ea typeface="Consolas"/>
                <a:cs typeface="Consolas"/>
                <a:sym typeface="Consolas"/>
              </a:rPr>
              <a:t>, </a:t>
            </a:r>
            <a:r>
              <a:rPr lang="en" sz="1200">
                <a:solidFill>
                  <a:srgbClr val="0000D0"/>
                </a:solidFill>
                <a:latin typeface="Consolas"/>
                <a:ea typeface="Consolas"/>
                <a:cs typeface="Consolas"/>
                <a:sym typeface="Consolas"/>
              </a:rPr>
              <a:t>350</a:t>
            </a:r>
            <a:r>
              <a:rPr lang="en" sz="1200">
                <a:latin typeface="Consolas"/>
                <a:ea typeface="Consolas"/>
                <a:cs typeface="Consolas"/>
                <a:sym typeface="Consolas"/>
              </a:rPr>
              <a:t>, </a:t>
            </a:r>
            <a:r>
              <a:rPr lang="en" sz="1200">
                <a:solidFill>
                  <a:srgbClr val="0000D0"/>
                </a:solidFill>
                <a:latin typeface="Consolas"/>
                <a:ea typeface="Consolas"/>
                <a:cs typeface="Consolas"/>
                <a:sym typeface="Consolas"/>
              </a:rPr>
              <a:t>150</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mainloop()</a:t>
            </a:r>
            <a:endParaRPr sz="1200">
              <a:latin typeface="Consolas"/>
              <a:ea typeface="Consolas"/>
              <a:cs typeface="Consolas"/>
              <a:sym typeface="Consolas"/>
            </a:endParaRPr>
          </a:p>
        </p:txBody>
      </p:sp>
      <p:sp>
        <p:nvSpPr>
          <p:cNvPr id="174" name="Google Shape;174;p29"/>
          <p:cNvSpPr/>
          <p:nvPr/>
        </p:nvSpPr>
        <p:spPr>
          <a:xfrm>
            <a:off x="3094771" y="3869400"/>
            <a:ext cx="863700" cy="269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29"/>
          <p:cNvPicPr preferRelativeResize="0"/>
          <p:nvPr/>
        </p:nvPicPr>
        <p:blipFill>
          <a:blip r:embed="rId4">
            <a:alphaModFix/>
          </a:blip>
          <a:stretch>
            <a:fillRect/>
          </a:stretch>
        </p:blipFill>
        <p:spPr>
          <a:xfrm>
            <a:off x="5361675" y="2311950"/>
            <a:ext cx="3666075" cy="2287519"/>
          </a:xfrm>
          <a:prstGeom prst="rect">
            <a:avLst/>
          </a:prstGeom>
          <a:noFill/>
          <a:ln>
            <a:noFill/>
          </a:ln>
        </p:spPr>
      </p:pic>
      <p:sp>
        <p:nvSpPr>
          <p:cNvPr id="176" name="Google Shape;176;p29"/>
          <p:cNvSpPr txBox="1"/>
          <p:nvPr/>
        </p:nvSpPr>
        <p:spPr>
          <a:xfrm>
            <a:off x="6906835" y="3459253"/>
            <a:ext cx="1462500" cy="6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rPr>
              <a:t>(350, 150)</a:t>
            </a:r>
            <a:endParaRPr b="1" sz="1600">
              <a:solidFill>
                <a:srgbClr val="FF0000"/>
              </a:solidFill>
            </a:endParaRPr>
          </a:p>
        </p:txBody>
      </p:sp>
      <p:sp>
        <p:nvSpPr>
          <p:cNvPr id="177" name="Google Shape;177;p29"/>
          <p:cNvSpPr/>
          <p:nvPr/>
        </p:nvSpPr>
        <p:spPr>
          <a:xfrm>
            <a:off x="7972960" y="3400747"/>
            <a:ext cx="125700" cy="13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