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Satisfy"/>
      <p:regular r:id="rId27"/>
    </p:embeddedFont>
    <p:embeddedFont>
      <p:font typeface="Lemon"/>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emon-regular.fntdata"/><Relationship Id="rId27" Type="http://schemas.openxmlformats.org/officeDocument/2006/relationships/font" Target="fonts/Satisf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a9b181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a9b18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we’re going to look at how functions can be used inside our programs to make them more efficient and easier to 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b3eb011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0b3eb011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balloon tie, we can use the create_polygon command to note the three points of the triangle we need to create. Let’s zoom in so we can figure out the coordinates for this shape.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0b3eb0110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0b3eb01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x-coordinate for the top point of the triangle is just the center x value given by the user.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0b3eb0110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0b3eb011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y-coordinate for the top point of the triangle is the same as the bottom corner of our oval, so we’ll use center_y + balloon_height/2.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0b3eb0110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0b3eb011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x-coordinate of the bottom right point, we’ll need to use the balloon_tie_size variable which controls both the height and width of the triangle. To get that x coordinate, we start with the center_x that the user has given and add half of the balloon_tie_size variable.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0b3eb0110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0b3eb011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y variable, we’ll need to start with the center y given from the user and add half the balloon_height which gets to the top of the triangle. Then we need to also add the full value of the balloon_tie_size variable to get all the way to the bottom of the triangle.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0b3eb0110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0b3eb011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final point of our triangle, we’ll need to start with the x value of the balloon center and subtract half of the balloon_tie_size variable.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70b3eb0110_0_2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0b3eb011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y value of this point will be the exact same as it was in the previous point! Now let’s go to the editor.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a9b1814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a9b181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functions in Python graphics is exactly the same as using them in our console programs! To define a function, we use the keyword ‘def’ and write the function name and any parameters followed by a colon. Indented inside we list all of the actions we want that function to complete and can use the parameter names to control different commands in our function, such as the color variable being used to control the fill color of the circle we’re drawing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0a9b18205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a9b182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call our function, we simply write the function name and enter needed parameters inside parentheses.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0a9b18205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0a9b182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call our functions as many times as we’d like to add multiple shapes to our canvas. Let’s take a look at an example to see this in action.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0a9b1814c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a9b1814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complete this exercise where we’re being asked to draw balloons to the screen using a function. The center and color of each balloon should be given to the function as parameters and the dimensions of the balloons should follow the constants laid out. B</a:t>
            </a:r>
            <a:r>
              <a:rPr lang="en"/>
              <a:t>efore we get to writing our program, let’s take a minute to plan.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adcc64b6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adcc64b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first take a look at the oval of the balloon. We’ll need to find our coordinates for the top left and bottom right corners of the oval with the center of the circle given to us through parameters.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adcc64b64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adcc64b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x coordinate of the top corner of our oval, we would start with the x-coordinate given as a parameter and subtract half of the width of the oval.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0b3eb0110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b3eb01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y coordinate of the top corner of our oval, we would start with the y-coordinate given as a parameter and subtract half of the height of the oval.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0b3eb0110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b3eb01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x and y coordinates of the bottom corner of our oval, we would just add half the height and width of the balloon to the x and y coordinates given as parameters.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a:p>
          <a:p>
            <a:pPr indent="0" lvl="0" marL="0" rtl="0" algn="r">
              <a:spcBef>
                <a:spcPts val="0"/>
              </a:spcBef>
              <a:spcAft>
                <a:spcPts val="0"/>
              </a:spcAft>
              <a:buNone/>
            </a:pPr>
            <a:r>
              <a:rPr lang="en"/>
              <a:t>Using Functions in Graphics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83" name="Google Shape;283;p42"/>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84" name="Google Shape;284;p42"/>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txBox="1"/>
          <p:nvPr>
            <p:ph idx="1" type="body"/>
          </p:nvPr>
        </p:nvSpPr>
        <p:spPr>
          <a:xfrm>
            <a:off x="0" y="2214150"/>
            <a:ext cx="47901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endParaRPr sz="1600">
              <a:latin typeface="Consolas"/>
              <a:ea typeface="Consolas"/>
              <a:cs typeface="Consolas"/>
              <a:sym typeface="Consolas"/>
            </a:endParaRPr>
          </a:p>
          <a:p>
            <a:pPr indent="0" lvl="0" marL="0" rtl="0" algn="l">
              <a:spcBef>
                <a:spcPts val="600"/>
              </a:spcBef>
              <a:spcAft>
                <a:spcPts val="0"/>
              </a:spcAft>
              <a:buNone/>
            </a:pPr>
            <a:r>
              <a:rPr lang="en" sz="1600"/>
              <a:t>Top Y: </a:t>
            </a:r>
            <a:endParaRPr sz="1600"/>
          </a:p>
          <a:p>
            <a:pPr indent="0" lvl="0" marL="0" rtl="0" algn="l">
              <a:spcBef>
                <a:spcPts val="600"/>
              </a:spcBef>
              <a:spcAft>
                <a:spcPts val="0"/>
              </a:spcAft>
              <a:buNone/>
            </a:pPr>
            <a:r>
              <a:rPr lang="en" sz="1600"/>
              <a:t>Right X:</a:t>
            </a:r>
            <a:endParaRPr sz="1600"/>
          </a:p>
          <a:p>
            <a:pPr indent="0" lvl="0" marL="0" rtl="0" algn="l">
              <a:spcBef>
                <a:spcPts val="600"/>
              </a:spcBef>
              <a:spcAft>
                <a:spcPts val="0"/>
              </a:spcAft>
              <a:buNone/>
            </a:pPr>
            <a:r>
              <a:rPr lang="en" sz="1600"/>
              <a:t>Right Y: </a:t>
            </a:r>
            <a:endParaRPr sz="1600">
              <a:latin typeface="Consolas"/>
              <a:ea typeface="Consolas"/>
              <a:cs typeface="Consolas"/>
              <a:sym typeface="Consolas"/>
            </a:endParaRPr>
          </a:p>
          <a:p>
            <a:pPr indent="0" lvl="0" marL="0" rtl="0" algn="l">
              <a:spcBef>
                <a:spcPts val="600"/>
              </a:spcBef>
              <a:spcAft>
                <a:spcPts val="0"/>
              </a:spcAft>
              <a:buNone/>
            </a:pPr>
            <a:r>
              <a:rPr lang="en" sz="1600"/>
              <a:t>Left X: </a:t>
            </a:r>
            <a:endParaRPr sz="1600"/>
          </a:p>
          <a:p>
            <a:pPr indent="0" lvl="0" marL="0" rtl="0" algn="l">
              <a:spcBef>
                <a:spcPts val="600"/>
              </a:spcBef>
              <a:spcAft>
                <a:spcPts val="0"/>
              </a:spcAft>
              <a:buNone/>
            </a:pPr>
            <a:r>
              <a:rPr lang="en" sz="1600"/>
              <a:t>Left Y: </a:t>
            </a:r>
            <a:endParaRPr b="1" sz="1800"/>
          </a:p>
        </p:txBody>
      </p:sp>
      <p:sp>
        <p:nvSpPr>
          <p:cNvPr id="286" name="Google Shape;286;p42"/>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2"/>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99" name="Google Shape;299;p43"/>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00" name="Google Shape;300;p43"/>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3"/>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3"/>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3"/>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3"/>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3"/>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3"/>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3"/>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3"/>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43"/>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312" name="Google Shape;312;p43"/>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313" name="Google Shape;313;p43"/>
          <p:cNvSpPr txBox="1"/>
          <p:nvPr>
            <p:ph idx="1" type="body"/>
          </p:nvPr>
        </p:nvSpPr>
        <p:spPr>
          <a:xfrm>
            <a:off x="6983050" y="4141501"/>
            <a:ext cx="14949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center_x</a:t>
            </a:r>
            <a:endParaRPr sz="1200">
              <a:latin typeface="Consolas"/>
              <a:ea typeface="Consolas"/>
              <a:cs typeface="Consolas"/>
              <a:sym typeface="Consolas"/>
            </a:endParaRPr>
          </a:p>
        </p:txBody>
      </p:sp>
      <p:sp>
        <p:nvSpPr>
          <p:cNvPr id="314" name="Google Shape;314;p43"/>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315" name="Google Shape;315;p43"/>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3"/>
          <p:cNvSpPr/>
          <p:nvPr/>
        </p:nvSpPr>
        <p:spPr>
          <a:xfrm>
            <a:off x="7601275" y="2884450"/>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 name="Google Shape;317;p43"/>
          <p:cNvCxnSpPr/>
          <p:nvPr/>
        </p:nvCxnSpPr>
        <p:spPr>
          <a:xfrm>
            <a:off x="7730500" y="3289550"/>
            <a:ext cx="0" cy="952200"/>
          </a:xfrm>
          <a:prstGeom prst="straightConnector1">
            <a:avLst/>
          </a:prstGeom>
          <a:noFill/>
          <a:ln cap="flat" cmpd="sng" w="28575">
            <a:solidFill>
              <a:srgbClr val="000000"/>
            </a:solidFill>
            <a:prstDash val="solid"/>
            <a:round/>
            <a:headEnd len="med" w="med" type="none"/>
            <a:tailEnd len="med" w="med" type="stealth"/>
          </a:ln>
        </p:spPr>
      </p:cxnSp>
      <p:sp>
        <p:nvSpPr>
          <p:cNvPr id="318" name="Google Shape;318;p43"/>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b="1" lang="en" sz="1600">
                <a:highlight>
                  <a:srgbClr val="FFFF00"/>
                </a:highlight>
                <a:latin typeface="Consolas"/>
                <a:ea typeface="Consolas"/>
                <a:cs typeface="Consolas"/>
                <a:sym typeface="Consolas"/>
              </a:rPr>
              <a:t>center_x</a:t>
            </a:r>
            <a:endParaRPr b="1" sz="1600">
              <a:highlight>
                <a:srgbClr val="FFFF00"/>
              </a:highlight>
              <a:latin typeface="Consolas"/>
              <a:ea typeface="Consolas"/>
              <a:cs typeface="Consolas"/>
              <a:sym typeface="Consolas"/>
            </a:endParaRPr>
          </a:p>
          <a:p>
            <a:pPr indent="0" lvl="0" marL="0" rtl="0" algn="l">
              <a:spcBef>
                <a:spcPts val="600"/>
              </a:spcBef>
              <a:spcAft>
                <a:spcPts val="0"/>
              </a:spcAft>
              <a:buNone/>
            </a:pPr>
            <a:r>
              <a:rPr lang="en" sz="1600"/>
              <a:t>Top Y: </a:t>
            </a:r>
            <a:endParaRPr sz="1600"/>
          </a:p>
          <a:p>
            <a:pPr indent="0" lvl="0" marL="0" rtl="0" algn="l">
              <a:spcBef>
                <a:spcPts val="600"/>
              </a:spcBef>
              <a:spcAft>
                <a:spcPts val="0"/>
              </a:spcAft>
              <a:buNone/>
            </a:pPr>
            <a:r>
              <a:rPr lang="en" sz="1600"/>
              <a:t>Right X: </a:t>
            </a:r>
            <a:endParaRPr sz="1600"/>
          </a:p>
          <a:p>
            <a:pPr indent="0" lvl="0" marL="0" rtl="0" algn="l">
              <a:spcBef>
                <a:spcPts val="600"/>
              </a:spcBef>
              <a:spcAft>
                <a:spcPts val="0"/>
              </a:spcAft>
              <a:buNone/>
            </a:pPr>
            <a:r>
              <a:rPr lang="en" sz="1600"/>
              <a:t>Right Y: </a:t>
            </a:r>
            <a:endParaRPr sz="1600">
              <a:latin typeface="Consolas"/>
              <a:ea typeface="Consolas"/>
              <a:cs typeface="Consolas"/>
              <a:sym typeface="Consolas"/>
            </a:endParaRPr>
          </a:p>
          <a:p>
            <a:pPr indent="0" lvl="0" marL="0" rtl="0" algn="l">
              <a:spcBef>
                <a:spcPts val="600"/>
              </a:spcBef>
              <a:spcAft>
                <a:spcPts val="0"/>
              </a:spcAft>
              <a:buNone/>
            </a:pPr>
            <a:r>
              <a:rPr lang="en" sz="1600"/>
              <a:t>Left X: </a:t>
            </a:r>
            <a:endParaRPr sz="1600"/>
          </a:p>
          <a:p>
            <a:pPr indent="0" lvl="0" marL="0" rtl="0" algn="l">
              <a:spcBef>
                <a:spcPts val="600"/>
              </a:spcBef>
              <a:spcAft>
                <a:spcPts val="0"/>
              </a:spcAft>
              <a:buNone/>
            </a:pPr>
            <a:r>
              <a:rPr lang="en" sz="1600"/>
              <a:t>Left Y: </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324" name="Google Shape;324;p44"/>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25" name="Google Shape;325;p44"/>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4"/>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44"/>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337" name="Google Shape;337;p44"/>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338" name="Google Shape;338;p44"/>
          <p:cNvSpPr txBox="1"/>
          <p:nvPr>
            <p:ph idx="1" type="body"/>
          </p:nvPr>
        </p:nvSpPr>
        <p:spPr>
          <a:xfrm>
            <a:off x="6888925" y="4141500"/>
            <a:ext cx="16671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a:t>
            </a:r>
            <a:r>
              <a:rPr lang="en" sz="1200">
                <a:latin typeface="Consolas"/>
                <a:ea typeface="Consolas"/>
                <a:cs typeface="Consolas"/>
                <a:sym typeface="Consolas"/>
              </a:rPr>
              <a:t>enter_y + balloon_height/2</a:t>
            </a:r>
            <a:endParaRPr sz="1200">
              <a:latin typeface="Consolas"/>
              <a:ea typeface="Consolas"/>
              <a:cs typeface="Consolas"/>
              <a:sym typeface="Consolas"/>
            </a:endParaRPr>
          </a:p>
        </p:txBody>
      </p:sp>
      <p:sp>
        <p:nvSpPr>
          <p:cNvPr id="339" name="Google Shape;339;p44"/>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
        <p:nvSpPr>
          <p:cNvPr id="340" name="Google Shape;340;p44"/>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7601275" y="2884450"/>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44"/>
          <p:cNvCxnSpPr/>
          <p:nvPr/>
        </p:nvCxnSpPr>
        <p:spPr>
          <a:xfrm>
            <a:off x="7730500" y="3289550"/>
            <a:ext cx="0" cy="952200"/>
          </a:xfrm>
          <a:prstGeom prst="straightConnector1">
            <a:avLst/>
          </a:prstGeom>
          <a:noFill/>
          <a:ln cap="flat" cmpd="sng" w="28575">
            <a:solidFill>
              <a:srgbClr val="000000"/>
            </a:solidFill>
            <a:prstDash val="solid"/>
            <a:round/>
            <a:headEnd len="med" w="med" type="none"/>
            <a:tailEnd len="med" w="med" type="stealth"/>
          </a:ln>
        </p:spPr>
      </p:cxnSp>
      <p:sp>
        <p:nvSpPr>
          <p:cNvPr id="343" name="Google Shape;343;p44"/>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center_x</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b="1" lang="en" sz="1600">
                <a:highlight>
                  <a:srgbClr val="FFFF00"/>
                </a:highlight>
                <a:latin typeface="Consolas"/>
                <a:ea typeface="Consolas"/>
                <a:cs typeface="Consolas"/>
                <a:sym typeface="Consolas"/>
              </a:rPr>
              <a:t>center_y + balloon_height/2</a:t>
            </a:r>
            <a:endParaRPr b="1" sz="1600">
              <a:highlight>
                <a:srgbClr val="FFFF00"/>
              </a:highlight>
            </a:endParaRPr>
          </a:p>
          <a:p>
            <a:pPr indent="0" lvl="0" marL="0" rtl="0" algn="l">
              <a:spcBef>
                <a:spcPts val="600"/>
              </a:spcBef>
              <a:spcAft>
                <a:spcPts val="0"/>
              </a:spcAft>
              <a:buNone/>
            </a:pPr>
            <a:r>
              <a:rPr lang="en" sz="1600"/>
              <a:t>Right X: </a:t>
            </a:r>
            <a:endParaRPr sz="1600"/>
          </a:p>
          <a:p>
            <a:pPr indent="0" lvl="0" marL="0" rtl="0" algn="l">
              <a:spcBef>
                <a:spcPts val="600"/>
              </a:spcBef>
              <a:spcAft>
                <a:spcPts val="0"/>
              </a:spcAft>
              <a:buNone/>
            </a:pPr>
            <a:r>
              <a:rPr lang="en" sz="1600"/>
              <a:t>Right Y: </a:t>
            </a:r>
            <a:endParaRPr sz="1600">
              <a:latin typeface="Consolas"/>
              <a:ea typeface="Consolas"/>
              <a:cs typeface="Consolas"/>
              <a:sym typeface="Consolas"/>
            </a:endParaRPr>
          </a:p>
          <a:p>
            <a:pPr indent="0" lvl="0" marL="0" rtl="0" algn="l">
              <a:spcBef>
                <a:spcPts val="600"/>
              </a:spcBef>
              <a:spcAft>
                <a:spcPts val="0"/>
              </a:spcAft>
              <a:buNone/>
            </a:pPr>
            <a:r>
              <a:rPr lang="en" sz="1600"/>
              <a:t>Left X: </a:t>
            </a:r>
            <a:endParaRPr sz="1600"/>
          </a:p>
          <a:p>
            <a:pPr indent="0" lvl="0" marL="0" rtl="0" algn="l">
              <a:spcBef>
                <a:spcPts val="600"/>
              </a:spcBef>
              <a:spcAft>
                <a:spcPts val="0"/>
              </a:spcAft>
              <a:buNone/>
            </a:pPr>
            <a:r>
              <a:rPr lang="en" sz="1600"/>
              <a:t>Left Y: </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349" name="Google Shape;349;p45"/>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50" name="Google Shape;350;p45"/>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center_x</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lang="en" sz="1600">
                <a:latin typeface="Consolas"/>
                <a:ea typeface="Consolas"/>
                <a:cs typeface="Consolas"/>
                <a:sym typeface="Consolas"/>
              </a:rPr>
              <a:t>center_y + balloon_height/2</a:t>
            </a:r>
            <a:endParaRPr sz="1600"/>
          </a:p>
          <a:p>
            <a:pPr indent="0" lvl="0" marL="0" rtl="0" algn="l">
              <a:spcBef>
                <a:spcPts val="600"/>
              </a:spcBef>
              <a:spcAft>
                <a:spcPts val="0"/>
              </a:spcAft>
              <a:buNone/>
            </a:pPr>
            <a:r>
              <a:rPr lang="en" sz="1600"/>
              <a:t>Right X: </a:t>
            </a:r>
            <a:r>
              <a:rPr b="1" lang="en" sz="1500">
                <a:highlight>
                  <a:srgbClr val="FFFF00"/>
                </a:highlight>
                <a:latin typeface="Consolas"/>
                <a:ea typeface="Consolas"/>
                <a:cs typeface="Consolas"/>
                <a:sym typeface="Consolas"/>
              </a:rPr>
              <a:t>c</a:t>
            </a:r>
            <a:r>
              <a:rPr b="1" lang="en" sz="1600">
                <a:highlight>
                  <a:srgbClr val="FFFF00"/>
                </a:highlight>
                <a:latin typeface="Consolas"/>
                <a:ea typeface="Consolas"/>
                <a:cs typeface="Consolas"/>
                <a:sym typeface="Consolas"/>
              </a:rPr>
              <a:t>enter_x + balloon_tie_size/2</a:t>
            </a:r>
            <a:endParaRPr b="1" sz="1600">
              <a:highlight>
                <a:srgbClr val="FFFF00"/>
              </a:highlight>
            </a:endParaRPr>
          </a:p>
          <a:p>
            <a:pPr indent="0" lvl="0" marL="0" rtl="0" algn="l">
              <a:spcBef>
                <a:spcPts val="600"/>
              </a:spcBef>
              <a:spcAft>
                <a:spcPts val="0"/>
              </a:spcAft>
              <a:buNone/>
            </a:pPr>
            <a:r>
              <a:rPr lang="en" sz="1600"/>
              <a:t>Right Y: </a:t>
            </a:r>
            <a:endParaRPr sz="1600">
              <a:latin typeface="Consolas"/>
              <a:ea typeface="Consolas"/>
              <a:cs typeface="Consolas"/>
              <a:sym typeface="Consolas"/>
            </a:endParaRPr>
          </a:p>
          <a:p>
            <a:pPr indent="0" lvl="0" marL="0" rtl="0" algn="l">
              <a:spcBef>
                <a:spcPts val="600"/>
              </a:spcBef>
              <a:spcAft>
                <a:spcPts val="0"/>
              </a:spcAft>
              <a:buNone/>
            </a:pPr>
            <a:r>
              <a:rPr lang="en" sz="1600"/>
              <a:t>Left X: </a:t>
            </a:r>
            <a:endParaRPr sz="1600"/>
          </a:p>
          <a:p>
            <a:pPr indent="0" lvl="0" marL="0" rtl="0" algn="l">
              <a:spcBef>
                <a:spcPts val="600"/>
              </a:spcBef>
              <a:spcAft>
                <a:spcPts val="0"/>
              </a:spcAft>
              <a:buNone/>
            </a:pPr>
            <a:r>
              <a:rPr lang="en" sz="1600"/>
              <a:t>Left Y: </a:t>
            </a:r>
            <a:endParaRPr b="1" sz="1800"/>
          </a:p>
        </p:txBody>
      </p:sp>
      <p:sp>
        <p:nvSpPr>
          <p:cNvPr id="352" name="Google Shape;352;p45"/>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5"/>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5"/>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5"/>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5"/>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2" name="Google Shape;362;p45"/>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363" name="Google Shape;363;p45"/>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364" name="Google Shape;364;p45"/>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5"/>
          <p:cNvSpPr/>
          <p:nvPr/>
        </p:nvSpPr>
        <p:spPr>
          <a:xfrm>
            <a:off x="8030475" y="3752201"/>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5"/>
          <p:cNvSpPr txBox="1"/>
          <p:nvPr>
            <p:ph idx="1" type="body"/>
          </p:nvPr>
        </p:nvSpPr>
        <p:spPr>
          <a:xfrm>
            <a:off x="6658225" y="4141500"/>
            <a:ext cx="21039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100">
                <a:latin typeface="Consolas"/>
                <a:ea typeface="Consolas"/>
                <a:cs typeface="Consolas"/>
                <a:sym typeface="Consolas"/>
              </a:rPr>
              <a:t>center_x + balloon_tie_size/2</a:t>
            </a:r>
            <a:endParaRPr sz="1100">
              <a:latin typeface="Consolas"/>
              <a:ea typeface="Consolas"/>
              <a:cs typeface="Consolas"/>
              <a:sym typeface="Consolas"/>
            </a:endParaRPr>
          </a:p>
        </p:txBody>
      </p:sp>
      <p:sp>
        <p:nvSpPr>
          <p:cNvPr id="367" name="Google Shape;367;p45"/>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cxnSp>
        <p:nvCxnSpPr>
          <p:cNvPr id="368" name="Google Shape;368;p45"/>
          <p:cNvCxnSpPr/>
          <p:nvPr/>
        </p:nvCxnSpPr>
        <p:spPr>
          <a:xfrm rot="-5400000">
            <a:off x="7786275" y="3968300"/>
            <a:ext cx="381300" cy="357600"/>
          </a:xfrm>
          <a:prstGeom prst="bentConnector3">
            <a:avLst>
              <a:gd fmla="val 50000" name="adj1"/>
            </a:avLst>
          </a:prstGeom>
          <a:noFill/>
          <a:ln cap="flat" cmpd="sng" w="19050">
            <a:solidFill>
              <a:srgbClr val="000000"/>
            </a:solidFill>
            <a:prstDash val="solid"/>
            <a:round/>
            <a:headEnd len="med" w="med" type="stealth"/>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374" name="Google Shape;374;p46"/>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75" name="Google Shape;375;p46"/>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center_x</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lang="en" sz="1600">
                <a:latin typeface="Consolas"/>
                <a:ea typeface="Consolas"/>
                <a:cs typeface="Consolas"/>
                <a:sym typeface="Consolas"/>
              </a:rPr>
              <a:t>center_y + balloon_height/2</a:t>
            </a:r>
            <a:endParaRPr sz="1600"/>
          </a:p>
          <a:p>
            <a:pPr indent="0" lvl="0" marL="0" rtl="0" algn="l">
              <a:spcBef>
                <a:spcPts val="600"/>
              </a:spcBef>
              <a:spcAft>
                <a:spcPts val="0"/>
              </a:spcAft>
              <a:buNone/>
            </a:pPr>
            <a:r>
              <a:rPr lang="en" sz="1600"/>
              <a:t>Right X: </a:t>
            </a:r>
            <a:r>
              <a:rPr lang="en" sz="1500">
                <a:latin typeface="Consolas"/>
                <a:ea typeface="Consolas"/>
                <a:cs typeface="Consolas"/>
                <a:sym typeface="Consolas"/>
              </a:rPr>
              <a:t>c</a:t>
            </a:r>
            <a:r>
              <a:rPr lang="en" sz="1600">
                <a:latin typeface="Consolas"/>
                <a:ea typeface="Consolas"/>
                <a:cs typeface="Consolas"/>
                <a:sym typeface="Consolas"/>
              </a:rPr>
              <a:t>enter_x + balloon_tie_size/2</a:t>
            </a:r>
            <a:endParaRPr sz="1600"/>
          </a:p>
          <a:p>
            <a:pPr indent="0" lvl="0" marL="0" rtl="0" algn="l">
              <a:spcBef>
                <a:spcPts val="600"/>
              </a:spcBef>
              <a:spcAft>
                <a:spcPts val="0"/>
              </a:spcAft>
              <a:buNone/>
            </a:pPr>
            <a:r>
              <a:rPr lang="en" sz="1600"/>
              <a:t>Right Y: </a:t>
            </a:r>
            <a:r>
              <a:rPr b="1" lang="en" sz="1500">
                <a:highlight>
                  <a:srgbClr val="FFFF00"/>
                </a:highlight>
                <a:latin typeface="Consolas"/>
                <a:ea typeface="Consolas"/>
                <a:cs typeface="Consolas"/>
                <a:sym typeface="Consolas"/>
              </a:rPr>
              <a:t>c</a:t>
            </a:r>
            <a:r>
              <a:rPr b="1" lang="en" sz="1600">
                <a:highlight>
                  <a:srgbClr val="FFFF00"/>
                </a:highlight>
                <a:latin typeface="Consolas"/>
                <a:ea typeface="Consolas"/>
                <a:cs typeface="Consolas"/>
                <a:sym typeface="Consolas"/>
              </a:rPr>
              <a:t>enter_y + balloon_height/2 + balloon_tie_size</a:t>
            </a:r>
            <a:endParaRPr b="1" sz="1600">
              <a:highlight>
                <a:srgbClr val="FFFF00"/>
              </a:highlight>
              <a:latin typeface="Consolas"/>
              <a:ea typeface="Consolas"/>
              <a:cs typeface="Consolas"/>
              <a:sym typeface="Consolas"/>
            </a:endParaRPr>
          </a:p>
          <a:p>
            <a:pPr indent="0" lvl="0" marL="0" rtl="0" algn="l">
              <a:spcBef>
                <a:spcPts val="600"/>
              </a:spcBef>
              <a:spcAft>
                <a:spcPts val="0"/>
              </a:spcAft>
              <a:buNone/>
            </a:pPr>
            <a:r>
              <a:rPr lang="en" sz="1600"/>
              <a:t>Left X: </a:t>
            </a:r>
            <a:endParaRPr sz="1600"/>
          </a:p>
          <a:p>
            <a:pPr indent="0" lvl="0" marL="0" rtl="0" algn="l">
              <a:spcBef>
                <a:spcPts val="600"/>
              </a:spcBef>
              <a:spcAft>
                <a:spcPts val="0"/>
              </a:spcAft>
              <a:buNone/>
            </a:pPr>
            <a:r>
              <a:rPr lang="en" sz="1600"/>
              <a:t>Left Y: </a:t>
            </a:r>
            <a:endParaRPr b="1" sz="1800"/>
          </a:p>
        </p:txBody>
      </p:sp>
      <p:sp>
        <p:nvSpPr>
          <p:cNvPr id="377" name="Google Shape;377;p46"/>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46"/>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388" name="Google Shape;388;p46"/>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389" name="Google Shape;389;p46"/>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8030475" y="3752201"/>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txBox="1"/>
          <p:nvPr>
            <p:ph idx="1" type="body"/>
          </p:nvPr>
        </p:nvSpPr>
        <p:spPr>
          <a:xfrm>
            <a:off x="6658225" y="4065300"/>
            <a:ext cx="21039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100">
                <a:latin typeface="Consolas"/>
                <a:ea typeface="Consolas"/>
                <a:cs typeface="Consolas"/>
                <a:sym typeface="Consolas"/>
              </a:rPr>
              <a:t>center_y + balloon_height/2 + balloon_tie_size</a:t>
            </a:r>
            <a:endParaRPr sz="1100">
              <a:latin typeface="Consolas"/>
              <a:ea typeface="Consolas"/>
              <a:cs typeface="Consolas"/>
              <a:sym typeface="Consolas"/>
            </a:endParaRPr>
          </a:p>
        </p:txBody>
      </p:sp>
      <p:sp>
        <p:nvSpPr>
          <p:cNvPr id="392" name="Google Shape;392;p46"/>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a:t>
            </a:r>
            <a:r>
              <a:rPr lang="en" sz="1000">
                <a:solidFill>
                  <a:srgbClr val="FFFFFF"/>
                </a:solidFill>
              </a:rPr>
              <a:t> = balloon_width/4</a:t>
            </a:r>
            <a:endParaRPr sz="1000">
              <a:solidFill>
                <a:srgbClr val="FFFFFF"/>
              </a:solidFill>
            </a:endParaRPr>
          </a:p>
        </p:txBody>
      </p:sp>
      <p:cxnSp>
        <p:nvCxnSpPr>
          <p:cNvPr id="393" name="Google Shape;393;p46"/>
          <p:cNvCxnSpPr/>
          <p:nvPr/>
        </p:nvCxnSpPr>
        <p:spPr>
          <a:xfrm rot="-5400000">
            <a:off x="7786275" y="3903703"/>
            <a:ext cx="381300" cy="357600"/>
          </a:xfrm>
          <a:prstGeom prst="bentConnector3">
            <a:avLst>
              <a:gd fmla="val 50000" name="adj1"/>
            </a:avLst>
          </a:prstGeom>
          <a:noFill/>
          <a:ln cap="flat" cmpd="sng" w="19050">
            <a:solidFill>
              <a:srgbClr val="000000"/>
            </a:solidFill>
            <a:prstDash val="solid"/>
            <a:round/>
            <a:headEnd len="med" w="med" type="stealth"/>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399" name="Google Shape;399;p47"/>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400" name="Google Shape;400;p47"/>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7"/>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center_x</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lang="en" sz="1600">
                <a:latin typeface="Consolas"/>
                <a:ea typeface="Consolas"/>
                <a:cs typeface="Consolas"/>
                <a:sym typeface="Consolas"/>
              </a:rPr>
              <a:t>center_y + balloon_height/2</a:t>
            </a:r>
            <a:endParaRPr sz="1600"/>
          </a:p>
          <a:p>
            <a:pPr indent="0" lvl="0" marL="0" rtl="0" algn="l">
              <a:spcBef>
                <a:spcPts val="600"/>
              </a:spcBef>
              <a:spcAft>
                <a:spcPts val="0"/>
              </a:spcAft>
              <a:buNone/>
            </a:pPr>
            <a:r>
              <a:rPr lang="en" sz="1600"/>
              <a:t>Right X: </a:t>
            </a:r>
            <a:r>
              <a:rPr lang="en" sz="1500">
                <a:latin typeface="Consolas"/>
                <a:ea typeface="Consolas"/>
                <a:cs typeface="Consolas"/>
                <a:sym typeface="Consolas"/>
              </a:rPr>
              <a:t>c</a:t>
            </a:r>
            <a:r>
              <a:rPr lang="en" sz="1600">
                <a:latin typeface="Consolas"/>
                <a:ea typeface="Consolas"/>
                <a:cs typeface="Consolas"/>
                <a:sym typeface="Consolas"/>
              </a:rPr>
              <a:t>enter_x + balloon_tie_size/2</a:t>
            </a:r>
            <a:endParaRPr sz="1600"/>
          </a:p>
          <a:p>
            <a:pPr indent="0" lvl="0" marL="0" rtl="0" algn="l">
              <a:spcBef>
                <a:spcPts val="600"/>
              </a:spcBef>
              <a:spcAft>
                <a:spcPts val="0"/>
              </a:spcAft>
              <a:buNone/>
            </a:pPr>
            <a:r>
              <a:rPr lang="en" sz="1600"/>
              <a:t>Right Y: </a:t>
            </a:r>
            <a:r>
              <a:rPr lang="en" sz="1500">
                <a:latin typeface="Consolas"/>
                <a:ea typeface="Consolas"/>
                <a:cs typeface="Consolas"/>
                <a:sym typeface="Consolas"/>
              </a:rPr>
              <a:t>c</a:t>
            </a:r>
            <a:r>
              <a:rPr lang="en" sz="1600">
                <a:latin typeface="Consolas"/>
                <a:ea typeface="Consolas"/>
                <a:cs typeface="Consolas"/>
                <a:sym typeface="Consolas"/>
              </a:rPr>
              <a:t>enter_y + balloon_height/2 + balloon_tie_size</a:t>
            </a:r>
            <a:endParaRPr sz="1600">
              <a:latin typeface="Consolas"/>
              <a:ea typeface="Consolas"/>
              <a:cs typeface="Consolas"/>
              <a:sym typeface="Consolas"/>
            </a:endParaRPr>
          </a:p>
          <a:p>
            <a:pPr indent="0" lvl="0" marL="0" rtl="0" algn="l">
              <a:spcBef>
                <a:spcPts val="600"/>
              </a:spcBef>
              <a:spcAft>
                <a:spcPts val="0"/>
              </a:spcAft>
              <a:buNone/>
            </a:pPr>
            <a:r>
              <a:rPr lang="en" sz="1600"/>
              <a:t>Left X: </a:t>
            </a:r>
            <a:r>
              <a:rPr b="1" lang="en" sz="1500">
                <a:highlight>
                  <a:srgbClr val="FFFF00"/>
                </a:highlight>
                <a:latin typeface="Consolas"/>
                <a:ea typeface="Consolas"/>
                <a:cs typeface="Consolas"/>
                <a:sym typeface="Consolas"/>
              </a:rPr>
              <a:t>c</a:t>
            </a:r>
            <a:r>
              <a:rPr b="1" lang="en" sz="1600">
                <a:highlight>
                  <a:srgbClr val="FFFF00"/>
                </a:highlight>
                <a:latin typeface="Consolas"/>
                <a:ea typeface="Consolas"/>
                <a:cs typeface="Consolas"/>
                <a:sym typeface="Consolas"/>
              </a:rPr>
              <a:t>enter_x - balloon_tie_size/2</a:t>
            </a:r>
            <a:endParaRPr b="1" sz="1600">
              <a:highlight>
                <a:srgbClr val="FFFF00"/>
              </a:highlight>
            </a:endParaRPr>
          </a:p>
          <a:p>
            <a:pPr indent="0" lvl="0" marL="0" rtl="0" algn="l">
              <a:spcBef>
                <a:spcPts val="600"/>
              </a:spcBef>
              <a:spcAft>
                <a:spcPts val="0"/>
              </a:spcAft>
              <a:buNone/>
            </a:pPr>
            <a:r>
              <a:rPr lang="en" sz="1600"/>
              <a:t>Left Y: </a:t>
            </a:r>
            <a:endParaRPr b="1" sz="1800"/>
          </a:p>
        </p:txBody>
      </p:sp>
      <p:sp>
        <p:nvSpPr>
          <p:cNvPr id="402" name="Google Shape;402;p47"/>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7"/>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7"/>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7"/>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7"/>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7"/>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7"/>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7"/>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47"/>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413" name="Google Shape;413;p47"/>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414" name="Google Shape;414;p47"/>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
          <p:cNvSpPr/>
          <p:nvPr/>
        </p:nvSpPr>
        <p:spPr>
          <a:xfrm>
            <a:off x="7192275" y="3752201"/>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7"/>
          <p:cNvSpPr txBox="1"/>
          <p:nvPr>
            <p:ph idx="1" type="body"/>
          </p:nvPr>
        </p:nvSpPr>
        <p:spPr>
          <a:xfrm>
            <a:off x="6658225" y="4065300"/>
            <a:ext cx="21039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100">
                <a:latin typeface="Consolas"/>
                <a:ea typeface="Consolas"/>
                <a:cs typeface="Consolas"/>
                <a:sym typeface="Consolas"/>
              </a:rPr>
              <a:t>center_x - balloon_tie_size</a:t>
            </a:r>
            <a:endParaRPr sz="1100">
              <a:latin typeface="Consolas"/>
              <a:ea typeface="Consolas"/>
              <a:cs typeface="Consolas"/>
              <a:sym typeface="Consolas"/>
            </a:endParaRPr>
          </a:p>
        </p:txBody>
      </p:sp>
      <p:sp>
        <p:nvSpPr>
          <p:cNvPr id="417" name="Google Shape;417;p47"/>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p:txBody>
      </p:sp>
      <p:cxnSp>
        <p:nvCxnSpPr>
          <p:cNvPr id="418" name="Google Shape;418;p47"/>
          <p:cNvCxnSpPr/>
          <p:nvPr/>
        </p:nvCxnSpPr>
        <p:spPr>
          <a:xfrm flipH="1" rot="5400000">
            <a:off x="7313126" y="3903703"/>
            <a:ext cx="381300" cy="357600"/>
          </a:xfrm>
          <a:prstGeom prst="bentConnector3">
            <a:avLst>
              <a:gd fmla="val 50000" name="adj1"/>
            </a:avLst>
          </a:prstGeom>
          <a:noFill/>
          <a:ln cap="flat" cmpd="sng" w="19050">
            <a:solidFill>
              <a:srgbClr val="000000"/>
            </a:solidFill>
            <a:prstDash val="solid"/>
            <a:round/>
            <a:headEnd len="med" w="med" type="stealth"/>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424" name="Google Shape;424;p48"/>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425" name="Google Shape;425;p48"/>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8"/>
          <p:cNvSpPr txBox="1"/>
          <p:nvPr>
            <p:ph idx="1" type="body"/>
          </p:nvPr>
        </p:nvSpPr>
        <p:spPr>
          <a:xfrm>
            <a:off x="0" y="2214150"/>
            <a:ext cx="48369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Triangle:</a:t>
            </a:r>
            <a:endParaRPr b="1" sz="1800"/>
          </a:p>
          <a:p>
            <a:pPr indent="0" lvl="0" marL="0" rtl="0" algn="l">
              <a:spcBef>
                <a:spcPts val="600"/>
              </a:spcBef>
              <a:spcAft>
                <a:spcPts val="0"/>
              </a:spcAft>
              <a:buNone/>
            </a:pPr>
            <a:r>
              <a:rPr lang="en" sz="1600"/>
              <a:t>Top X: </a:t>
            </a:r>
            <a:r>
              <a:rPr lang="en" sz="1600">
                <a:latin typeface="Consolas"/>
                <a:ea typeface="Consolas"/>
                <a:cs typeface="Consolas"/>
                <a:sym typeface="Consolas"/>
              </a:rPr>
              <a:t>center_x</a:t>
            </a:r>
            <a:endParaRPr sz="1600">
              <a:latin typeface="Consolas"/>
              <a:ea typeface="Consolas"/>
              <a:cs typeface="Consolas"/>
              <a:sym typeface="Consolas"/>
            </a:endParaRPr>
          </a:p>
          <a:p>
            <a:pPr indent="0" lvl="0" marL="0" rtl="0" algn="l">
              <a:spcBef>
                <a:spcPts val="600"/>
              </a:spcBef>
              <a:spcAft>
                <a:spcPts val="0"/>
              </a:spcAft>
              <a:buNone/>
            </a:pPr>
            <a:r>
              <a:rPr lang="en" sz="1600"/>
              <a:t>Top Y: </a:t>
            </a:r>
            <a:r>
              <a:rPr lang="en" sz="1600">
                <a:latin typeface="Consolas"/>
                <a:ea typeface="Consolas"/>
                <a:cs typeface="Consolas"/>
                <a:sym typeface="Consolas"/>
              </a:rPr>
              <a:t>center_y + balloon_height/2</a:t>
            </a:r>
            <a:endParaRPr sz="1600"/>
          </a:p>
          <a:p>
            <a:pPr indent="0" lvl="0" marL="0" rtl="0" algn="l">
              <a:spcBef>
                <a:spcPts val="600"/>
              </a:spcBef>
              <a:spcAft>
                <a:spcPts val="0"/>
              </a:spcAft>
              <a:buNone/>
            </a:pPr>
            <a:r>
              <a:rPr lang="en" sz="1600"/>
              <a:t>Right X: </a:t>
            </a:r>
            <a:r>
              <a:rPr lang="en" sz="1500">
                <a:latin typeface="Consolas"/>
                <a:ea typeface="Consolas"/>
                <a:cs typeface="Consolas"/>
                <a:sym typeface="Consolas"/>
              </a:rPr>
              <a:t>c</a:t>
            </a:r>
            <a:r>
              <a:rPr lang="en" sz="1600">
                <a:latin typeface="Consolas"/>
                <a:ea typeface="Consolas"/>
                <a:cs typeface="Consolas"/>
                <a:sym typeface="Consolas"/>
              </a:rPr>
              <a:t>enter_x + balloon_tie_size/2</a:t>
            </a:r>
            <a:endParaRPr sz="1600"/>
          </a:p>
          <a:p>
            <a:pPr indent="0" lvl="0" marL="0" rtl="0" algn="l">
              <a:spcBef>
                <a:spcPts val="600"/>
              </a:spcBef>
              <a:spcAft>
                <a:spcPts val="0"/>
              </a:spcAft>
              <a:buNone/>
            </a:pPr>
            <a:r>
              <a:rPr lang="en" sz="1600"/>
              <a:t>Right Y: </a:t>
            </a:r>
            <a:r>
              <a:rPr lang="en" sz="1500">
                <a:latin typeface="Consolas"/>
                <a:ea typeface="Consolas"/>
                <a:cs typeface="Consolas"/>
                <a:sym typeface="Consolas"/>
              </a:rPr>
              <a:t>c</a:t>
            </a:r>
            <a:r>
              <a:rPr lang="en" sz="1600">
                <a:latin typeface="Consolas"/>
                <a:ea typeface="Consolas"/>
                <a:cs typeface="Consolas"/>
                <a:sym typeface="Consolas"/>
              </a:rPr>
              <a:t>enter_y + balloon_height/2 + balloon_tie_size</a:t>
            </a:r>
            <a:endParaRPr sz="1600">
              <a:latin typeface="Consolas"/>
              <a:ea typeface="Consolas"/>
              <a:cs typeface="Consolas"/>
              <a:sym typeface="Consolas"/>
            </a:endParaRPr>
          </a:p>
          <a:p>
            <a:pPr indent="0" lvl="0" marL="0" rtl="0" algn="l">
              <a:spcBef>
                <a:spcPts val="600"/>
              </a:spcBef>
              <a:spcAft>
                <a:spcPts val="0"/>
              </a:spcAft>
              <a:buNone/>
            </a:pPr>
            <a:r>
              <a:rPr lang="en" sz="1600"/>
              <a:t>Left X: </a:t>
            </a:r>
            <a:r>
              <a:rPr lang="en" sz="1500">
                <a:latin typeface="Consolas"/>
                <a:ea typeface="Consolas"/>
                <a:cs typeface="Consolas"/>
                <a:sym typeface="Consolas"/>
              </a:rPr>
              <a:t>c</a:t>
            </a:r>
            <a:r>
              <a:rPr lang="en" sz="1600">
                <a:latin typeface="Consolas"/>
                <a:ea typeface="Consolas"/>
                <a:cs typeface="Consolas"/>
                <a:sym typeface="Consolas"/>
              </a:rPr>
              <a:t>enter_x - balloon_tie_size/2</a:t>
            </a:r>
            <a:endParaRPr sz="1600"/>
          </a:p>
          <a:p>
            <a:pPr indent="0" lvl="0" marL="0" rtl="0" algn="l">
              <a:spcBef>
                <a:spcPts val="600"/>
              </a:spcBef>
              <a:spcAft>
                <a:spcPts val="0"/>
              </a:spcAft>
              <a:buNone/>
            </a:pPr>
            <a:r>
              <a:rPr lang="en" sz="1600"/>
              <a:t>Left Y: </a:t>
            </a:r>
            <a:r>
              <a:rPr b="1" lang="en" sz="1500">
                <a:highlight>
                  <a:srgbClr val="FFFF00"/>
                </a:highlight>
                <a:latin typeface="Consolas"/>
                <a:ea typeface="Consolas"/>
                <a:cs typeface="Consolas"/>
                <a:sym typeface="Consolas"/>
              </a:rPr>
              <a:t>c</a:t>
            </a:r>
            <a:r>
              <a:rPr b="1" lang="en" sz="1600">
                <a:highlight>
                  <a:srgbClr val="FFFF00"/>
                </a:highlight>
                <a:latin typeface="Consolas"/>
                <a:ea typeface="Consolas"/>
                <a:cs typeface="Consolas"/>
                <a:sym typeface="Consolas"/>
              </a:rPr>
              <a:t>enter_y + balloon_height/2 + balloon_tie_size</a:t>
            </a:r>
            <a:endParaRPr b="1" sz="1800">
              <a:highlight>
                <a:srgbClr val="FFFF00"/>
              </a:highlight>
            </a:endParaRPr>
          </a:p>
        </p:txBody>
      </p:sp>
      <p:sp>
        <p:nvSpPr>
          <p:cNvPr id="427" name="Google Shape;427;p48"/>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8"/>
          <p:cNvSpPr/>
          <p:nvPr/>
        </p:nvSpPr>
        <p:spPr>
          <a:xfrm>
            <a:off x="5615450" y="3495000"/>
            <a:ext cx="314100" cy="318600"/>
          </a:xfrm>
          <a:prstGeom prst="rect">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8"/>
          <p:cNvSpPr/>
          <p:nvPr/>
        </p:nvSpPr>
        <p:spPr>
          <a:xfrm>
            <a:off x="6055100" y="2546100"/>
            <a:ext cx="2706900" cy="2216400"/>
          </a:xfrm>
          <a:prstGeom prst="leftArrowCallout">
            <a:avLst>
              <a:gd fmla="val 4910" name="adj1"/>
              <a:gd fmla="val 6606" name="adj2"/>
              <a:gd fmla="val 10941" name="adj3"/>
              <a:gd fmla="val 76518" name="adj4"/>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6699100" y="2010300"/>
            <a:ext cx="2062800" cy="1051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6690725" y="1941400"/>
            <a:ext cx="2071200" cy="584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48"/>
          <p:cNvCxnSpPr/>
          <p:nvPr/>
        </p:nvCxnSpPr>
        <p:spPr>
          <a:xfrm>
            <a:off x="6331100" y="2207948"/>
            <a:ext cx="2575800" cy="0"/>
          </a:xfrm>
          <a:prstGeom prst="straightConnector1">
            <a:avLst/>
          </a:prstGeom>
          <a:noFill/>
          <a:ln cap="flat" cmpd="sng" w="28575">
            <a:solidFill>
              <a:srgbClr val="000000"/>
            </a:solidFill>
            <a:prstDash val="solid"/>
            <a:round/>
            <a:headEnd len="med" w="med" type="none"/>
            <a:tailEnd len="med" w="med" type="none"/>
          </a:ln>
        </p:spPr>
      </p:cxnSp>
      <p:cxnSp>
        <p:nvCxnSpPr>
          <p:cNvPr id="438" name="Google Shape;438;p48"/>
          <p:cNvCxnSpPr/>
          <p:nvPr/>
        </p:nvCxnSpPr>
        <p:spPr>
          <a:xfrm>
            <a:off x="6677717" y="2546202"/>
            <a:ext cx="2103900" cy="0"/>
          </a:xfrm>
          <a:prstGeom prst="straightConnector1">
            <a:avLst/>
          </a:prstGeom>
          <a:noFill/>
          <a:ln cap="flat" cmpd="sng" w="38100">
            <a:solidFill>
              <a:schemeClr val="dk2"/>
            </a:solidFill>
            <a:prstDash val="solid"/>
            <a:round/>
            <a:headEnd len="med" w="med" type="none"/>
            <a:tailEnd len="med" w="med" type="none"/>
          </a:ln>
        </p:spPr>
      </p:cxnSp>
      <p:sp>
        <p:nvSpPr>
          <p:cNvPr id="439" name="Google Shape;439;p48"/>
          <p:cNvSpPr/>
          <p:nvPr/>
        </p:nvSpPr>
        <p:spPr>
          <a:xfrm>
            <a:off x="7285000" y="3061800"/>
            <a:ext cx="891000" cy="8574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p:nvPr/>
        </p:nvSpPr>
        <p:spPr>
          <a:xfrm>
            <a:off x="7192275" y="3752201"/>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8"/>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p:txBody>
      </p:sp>
      <p:cxnSp>
        <p:nvCxnSpPr>
          <p:cNvPr id="442" name="Google Shape;442;p48"/>
          <p:cNvCxnSpPr/>
          <p:nvPr/>
        </p:nvCxnSpPr>
        <p:spPr>
          <a:xfrm flipH="1" rot="5400000">
            <a:off x="7313126" y="3903703"/>
            <a:ext cx="381300" cy="357600"/>
          </a:xfrm>
          <a:prstGeom prst="bentConnector3">
            <a:avLst>
              <a:gd fmla="val 50000" name="adj1"/>
            </a:avLst>
          </a:prstGeom>
          <a:noFill/>
          <a:ln cap="flat" cmpd="sng" w="19050">
            <a:solidFill>
              <a:srgbClr val="000000"/>
            </a:solidFill>
            <a:prstDash val="solid"/>
            <a:round/>
            <a:headEnd len="med" w="med" type="stealth"/>
            <a:tailEnd len="med" w="med" type="none"/>
          </a:ln>
        </p:spPr>
      </p:cxnSp>
      <p:sp>
        <p:nvSpPr>
          <p:cNvPr id="443" name="Google Shape;443;p48"/>
          <p:cNvSpPr txBox="1"/>
          <p:nvPr>
            <p:ph idx="1" type="body"/>
          </p:nvPr>
        </p:nvSpPr>
        <p:spPr>
          <a:xfrm>
            <a:off x="6658225" y="4065300"/>
            <a:ext cx="2103900" cy="76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100">
                <a:latin typeface="Consolas"/>
                <a:ea typeface="Consolas"/>
                <a:cs typeface="Consolas"/>
                <a:sym typeface="Consolas"/>
              </a:rPr>
              <a:t>center_y + balloon_height/2 + balloon_tie_size</a:t>
            </a:r>
            <a:endParaRPr sz="11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Functions</a:t>
            </a:r>
            <a:r>
              <a:rPr lang="en" sz="4000"/>
              <a:t> in Python Graphics</a:t>
            </a:r>
            <a:endParaRPr sz="4000"/>
          </a:p>
        </p:txBody>
      </p:sp>
      <p:sp>
        <p:nvSpPr>
          <p:cNvPr id="157" name="Google Shape;157;p34"/>
          <p:cNvSpPr/>
          <p:nvPr/>
        </p:nvSpPr>
        <p:spPr>
          <a:xfrm>
            <a:off x="366575" y="1184852"/>
            <a:ext cx="8081700" cy="26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rgbClr val="448F23"/>
                </a:solidFill>
                <a:latin typeface="Consolas"/>
                <a:ea typeface="Consolas"/>
                <a:cs typeface="Consolas"/>
                <a:sym typeface="Consolas"/>
              </a:rPr>
              <a:t># Constant values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canvas_width = </a:t>
            </a:r>
            <a:r>
              <a:rPr lang="en" sz="1000">
                <a:solidFill>
                  <a:srgbClr val="0000D0"/>
                </a:solidFill>
                <a:latin typeface="Consolas"/>
                <a:ea typeface="Consolas"/>
                <a:cs typeface="Consolas"/>
                <a:sym typeface="Consolas"/>
              </a:rPr>
              <a:t>400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canvas_height = </a:t>
            </a:r>
            <a:r>
              <a:rPr lang="en" sz="1000">
                <a:solidFill>
                  <a:srgbClr val="0000D0"/>
                </a:solidFill>
                <a:latin typeface="Consolas"/>
                <a:ea typeface="Consolas"/>
                <a:cs typeface="Consolas"/>
                <a:sym typeface="Consolas"/>
              </a:rPr>
              <a:t>300</a:t>
            </a:r>
            <a:endParaRPr sz="1000">
              <a:solidFill>
                <a:srgbClr val="0000D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width=canvas_width, height=canvas_height)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000">
                <a:solidFill>
                  <a:srgbClr val="96306B"/>
                </a:solidFill>
                <a:latin typeface="Consolas"/>
                <a:ea typeface="Consolas"/>
                <a:cs typeface="Consolas"/>
                <a:sym typeface="Consolas"/>
              </a:rPr>
              <a:t>d</a:t>
            </a:r>
            <a:r>
              <a:rPr lang="en" sz="1000">
                <a:solidFill>
                  <a:srgbClr val="96306B"/>
                </a:solidFill>
                <a:latin typeface="Consolas"/>
                <a:ea typeface="Consolas"/>
                <a:cs typeface="Consolas"/>
                <a:sym typeface="Consolas"/>
              </a:rPr>
              <a:t>ef</a:t>
            </a:r>
            <a:r>
              <a:rPr lang="en" sz="1000">
                <a:latin typeface="Consolas"/>
                <a:ea typeface="Consolas"/>
                <a:cs typeface="Consolas"/>
                <a:sym typeface="Consolas"/>
              </a:rPr>
              <a:t> draw_circle(radius, color):</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a:t>
            </a:r>
            <a:r>
              <a:rPr lang="en" sz="1000">
                <a:latin typeface="Consolas"/>
                <a:ea typeface="Consolas"/>
                <a:cs typeface="Consolas"/>
                <a:sym typeface="Consolas"/>
              </a:rPr>
              <a:t>t</a:t>
            </a:r>
            <a:r>
              <a:rPr lang="en" sz="1000">
                <a:latin typeface="Consolas"/>
                <a:ea typeface="Consolas"/>
                <a:cs typeface="Consolas"/>
                <a:sym typeface="Consolas"/>
              </a:rPr>
              <a:t>op_x = canvas_width/2 -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top_y = canvas_height/2 - radius</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bottom_x = canvas_width/2 + radius</a:t>
            </a:r>
            <a:endParaRPr sz="1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bottom_y = canvas_height/2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screen.create_oval(top_x, top_y, bottom_x, bottom_y, fill=color)</a:t>
            </a:r>
            <a:endParaRPr sz="1000">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pic>
        <p:nvPicPr>
          <p:cNvPr id="158" name="Google Shape;158;p34"/>
          <p:cNvPicPr preferRelativeResize="0"/>
          <p:nvPr/>
        </p:nvPicPr>
        <p:blipFill rotWithShape="1">
          <a:blip r:embed="rId3">
            <a:alphaModFix/>
          </a:blip>
          <a:srcRect b="0" l="0" r="0" t="0"/>
          <a:stretch/>
        </p:blipFill>
        <p:spPr>
          <a:xfrm>
            <a:off x="133425" y="1257975"/>
            <a:ext cx="233150" cy="3655975"/>
          </a:xfrm>
          <a:prstGeom prst="rect">
            <a:avLst/>
          </a:prstGeom>
          <a:noFill/>
          <a:ln>
            <a:noFill/>
          </a:ln>
        </p:spPr>
      </p:pic>
      <p:sp>
        <p:nvSpPr>
          <p:cNvPr id="159" name="Google Shape;159;p34"/>
          <p:cNvSpPr/>
          <p:nvPr/>
        </p:nvSpPr>
        <p:spPr>
          <a:xfrm>
            <a:off x="366575" y="3146623"/>
            <a:ext cx="4793400" cy="981600"/>
          </a:xfrm>
          <a:prstGeom prst="rect">
            <a:avLst/>
          </a:prstGeom>
          <a:noFill/>
          <a:ln cap="flat" cmpd="sng" w="38100">
            <a:solidFill>
              <a:srgbClr val="3A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34"/>
          <p:cNvCxnSpPr/>
          <p:nvPr/>
        </p:nvCxnSpPr>
        <p:spPr>
          <a:xfrm rot="10800000">
            <a:off x="2310725" y="2952760"/>
            <a:ext cx="0" cy="199200"/>
          </a:xfrm>
          <a:prstGeom prst="straightConnector1">
            <a:avLst/>
          </a:prstGeom>
          <a:noFill/>
          <a:ln cap="flat" cmpd="sng" w="38100">
            <a:solidFill>
              <a:srgbClr val="FF9900"/>
            </a:solidFill>
            <a:prstDash val="solid"/>
            <a:round/>
            <a:headEnd len="med" w="med" type="none"/>
            <a:tailEnd len="med" w="med" type="none"/>
          </a:ln>
        </p:spPr>
      </p:cxnSp>
      <p:cxnSp>
        <p:nvCxnSpPr>
          <p:cNvPr id="161" name="Google Shape;161;p34"/>
          <p:cNvCxnSpPr/>
          <p:nvPr/>
        </p:nvCxnSpPr>
        <p:spPr>
          <a:xfrm rot="10800000">
            <a:off x="2310650" y="2969350"/>
            <a:ext cx="2576100" cy="0"/>
          </a:xfrm>
          <a:prstGeom prst="straightConnector1">
            <a:avLst/>
          </a:prstGeom>
          <a:noFill/>
          <a:ln cap="flat" cmpd="sng" w="38100">
            <a:solidFill>
              <a:srgbClr val="FF9900"/>
            </a:solidFill>
            <a:prstDash val="solid"/>
            <a:round/>
            <a:headEnd len="med" w="med" type="none"/>
            <a:tailEnd len="med" w="med" type="none"/>
          </a:ln>
        </p:spPr>
      </p:cxnSp>
      <p:cxnSp>
        <p:nvCxnSpPr>
          <p:cNvPr id="162" name="Google Shape;162;p34"/>
          <p:cNvCxnSpPr/>
          <p:nvPr/>
        </p:nvCxnSpPr>
        <p:spPr>
          <a:xfrm rot="10800000">
            <a:off x="4884008" y="2952700"/>
            <a:ext cx="0" cy="956700"/>
          </a:xfrm>
          <a:prstGeom prst="straightConnector1">
            <a:avLst/>
          </a:prstGeom>
          <a:noFill/>
          <a:ln cap="flat" cmpd="sng" w="38100">
            <a:solidFill>
              <a:srgbClr val="FF9900"/>
            </a:solidFill>
            <a:prstDash val="solid"/>
            <a:round/>
            <a:headEnd len="med" w="med" type="stealth"/>
            <a:tailEnd len="med" w="med" type="none"/>
          </a:ln>
        </p:spPr>
      </p:cxnSp>
      <p:pic>
        <p:nvPicPr>
          <p:cNvPr id="163" name="Google Shape;163;p34"/>
          <p:cNvPicPr preferRelativeResize="0"/>
          <p:nvPr/>
        </p:nvPicPr>
        <p:blipFill>
          <a:blip r:embed="rId4">
            <a:alphaModFix/>
          </a:blip>
          <a:stretch>
            <a:fillRect/>
          </a:stretch>
        </p:blipFill>
        <p:spPr>
          <a:xfrm>
            <a:off x="5351948" y="1614400"/>
            <a:ext cx="3622349" cy="310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Functions in Python Graphics</a:t>
            </a:r>
            <a:endParaRPr sz="4000"/>
          </a:p>
        </p:txBody>
      </p:sp>
      <p:sp>
        <p:nvSpPr>
          <p:cNvPr id="169" name="Google Shape;169;p35"/>
          <p:cNvSpPr/>
          <p:nvPr/>
        </p:nvSpPr>
        <p:spPr>
          <a:xfrm>
            <a:off x="366575" y="1184852"/>
            <a:ext cx="8081700" cy="26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Constant values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canvas_width = </a:t>
            </a:r>
            <a:r>
              <a:rPr lang="en" sz="1000">
                <a:solidFill>
                  <a:srgbClr val="0000D0"/>
                </a:solidFill>
                <a:latin typeface="Consolas"/>
                <a:ea typeface="Consolas"/>
                <a:cs typeface="Consolas"/>
                <a:sym typeface="Consolas"/>
              </a:rPr>
              <a:t>400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canvas_height = </a:t>
            </a:r>
            <a:r>
              <a:rPr lang="en" sz="1000">
                <a:solidFill>
                  <a:srgbClr val="0000D0"/>
                </a:solidFill>
                <a:latin typeface="Consolas"/>
                <a:ea typeface="Consolas"/>
                <a:cs typeface="Consolas"/>
                <a:sym typeface="Consolas"/>
              </a:rPr>
              <a:t>300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width=canvas_width, height=canvas_height)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000">
                <a:solidFill>
                  <a:srgbClr val="96306B"/>
                </a:solidFill>
                <a:latin typeface="Consolas"/>
                <a:ea typeface="Consolas"/>
                <a:cs typeface="Consolas"/>
                <a:sym typeface="Consolas"/>
              </a:rPr>
              <a:t>def</a:t>
            </a:r>
            <a:r>
              <a:rPr lang="en" sz="1000">
                <a:latin typeface="Consolas"/>
                <a:ea typeface="Consolas"/>
                <a:cs typeface="Consolas"/>
                <a:sym typeface="Consolas"/>
              </a:rPr>
              <a:t> draw_circle(radius, color):</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top_x = canvas_width/2 -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top_y = canvas_height/2 - radius</a:t>
            </a:r>
            <a:endParaRPr sz="1000">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bottom_x = canvas_width/2 + radius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bottom_y = canvas_height/2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screen.create_oval(top_x, top_y, bottom_x, bottom_y, fill=color)</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draw_circle(100, </a:t>
            </a:r>
            <a:r>
              <a:rPr lang="en" sz="1000">
                <a:solidFill>
                  <a:srgbClr val="0000D0"/>
                </a:solidFill>
                <a:latin typeface="Consolas"/>
                <a:ea typeface="Consolas"/>
                <a:cs typeface="Consolas"/>
                <a:sym typeface="Consolas"/>
              </a:rPr>
              <a:t>"red"</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pic>
        <p:nvPicPr>
          <p:cNvPr id="170" name="Google Shape;170;p35"/>
          <p:cNvPicPr preferRelativeResize="0"/>
          <p:nvPr/>
        </p:nvPicPr>
        <p:blipFill rotWithShape="1">
          <a:blip r:embed="rId3">
            <a:alphaModFix/>
          </a:blip>
          <a:srcRect b="0" l="0" r="0" t="0"/>
          <a:stretch/>
        </p:blipFill>
        <p:spPr>
          <a:xfrm>
            <a:off x="133425" y="1257975"/>
            <a:ext cx="233150" cy="3655975"/>
          </a:xfrm>
          <a:prstGeom prst="rect">
            <a:avLst/>
          </a:prstGeom>
          <a:noFill/>
          <a:ln>
            <a:noFill/>
          </a:ln>
        </p:spPr>
      </p:pic>
      <p:sp>
        <p:nvSpPr>
          <p:cNvPr id="171" name="Google Shape;171;p35"/>
          <p:cNvSpPr/>
          <p:nvPr/>
        </p:nvSpPr>
        <p:spPr>
          <a:xfrm>
            <a:off x="412800" y="4197675"/>
            <a:ext cx="1692600" cy="231300"/>
          </a:xfrm>
          <a:prstGeom prst="rect">
            <a:avLst/>
          </a:prstGeom>
          <a:noFill/>
          <a:ln cap="flat" cmpd="sng" w="38100">
            <a:solidFill>
              <a:srgbClr val="3A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35"/>
          <p:cNvPicPr preferRelativeResize="0"/>
          <p:nvPr/>
        </p:nvPicPr>
        <p:blipFill>
          <a:blip r:embed="rId4">
            <a:alphaModFix/>
          </a:blip>
          <a:stretch>
            <a:fillRect/>
          </a:stretch>
        </p:blipFill>
        <p:spPr>
          <a:xfrm>
            <a:off x="5351950" y="1614400"/>
            <a:ext cx="3622350" cy="30849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Functions in Python Graphics</a:t>
            </a:r>
            <a:endParaRPr sz="4000"/>
          </a:p>
        </p:txBody>
      </p:sp>
      <p:sp>
        <p:nvSpPr>
          <p:cNvPr id="178" name="Google Shape;178;p36"/>
          <p:cNvSpPr/>
          <p:nvPr/>
        </p:nvSpPr>
        <p:spPr>
          <a:xfrm>
            <a:off x="366575" y="1184852"/>
            <a:ext cx="8081700" cy="26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6306B"/>
                </a:solidFill>
                <a:latin typeface="Consolas"/>
                <a:ea typeface="Consolas"/>
                <a:cs typeface="Consolas"/>
                <a:sym typeface="Consolas"/>
              </a:rPr>
              <a:t>from</a:t>
            </a:r>
            <a:r>
              <a:rPr lang="en" sz="1000">
                <a:latin typeface="Consolas"/>
                <a:ea typeface="Consolas"/>
                <a:cs typeface="Consolas"/>
                <a:sym typeface="Consolas"/>
              </a:rPr>
              <a:t> tkinter </a:t>
            </a:r>
            <a:r>
              <a:rPr lang="en" sz="1000">
                <a:solidFill>
                  <a:srgbClr val="96306B"/>
                </a:solidFill>
                <a:latin typeface="Consolas"/>
                <a:ea typeface="Consolas"/>
                <a:cs typeface="Consolas"/>
                <a:sym typeface="Consolas"/>
              </a:rPr>
              <a:t>import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root = Tk()</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Constant values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canvas_width = </a:t>
            </a:r>
            <a:r>
              <a:rPr lang="en" sz="1000">
                <a:solidFill>
                  <a:srgbClr val="0000D0"/>
                </a:solidFill>
                <a:latin typeface="Consolas"/>
                <a:ea typeface="Consolas"/>
                <a:cs typeface="Consolas"/>
                <a:sym typeface="Consolas"/>
              </a:rPr>
              <a:t>400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canvas_height = </a:t>
            </a:r>
            <a:r>
              <a:rPr lang="en" sz="1000">
                <a:solidFill>
                  <a:srgbClr val="0000D0"/>
                </a:solidFill>
                <a:latin typeface="Consolas"/>
                <a:ea typeface="Consolas"/>
                <a:cs typeface="Consolas"/>
                <a:sym typeface="Consolas"/>
              </a:rPr>
              <a:t>300</a:t>
            </a:r>
            <a:endParaRPr sz="1000">
              <a:solidFill>
                <a:srgbClr val="0000D0"/>
              </a:solidFill>
              <a:latin typeface="Consolas"/>
              <a:ea typeface="Consolas"/>
              <a:cs typeface="Consolas"/>
              <a:sym typeface="Consolas"/>
            </a:endParaRPr>
          </a:p>
          <a:p>
            <a:pPr indent="0" lvl="0" marL="0" rtl="0" algn="l">
              <a:spcBef>
                <a:spcPts val="0"/>
              </a:spcBef>
              <a:spcAft>
                <a:spcPts val="0"/>
              </a:spcAft>
              <a:buNone/>
            </a:pPr>
            <a:r>
              <a:t/>
            </a:r>
            <a:endParaRPr sz="1200">
              <a:solidFill>
                <a:srgbClr val="0000D0"/>
              </a:solidFill>
              <a:latin typeface="Consolas"/>
              <a:ea typeface="Consolas"/>
              <a:cs typeface="Consolas"/>
              <a:sym typeface="Consolas"/>
            </a:endParaRPr>
          </a:p>
          <a:p>
            <a:pPr indent="0" lvl="0" marL="0" rtl="0" algn="l">
              <a:spcBef>
                <a:spcPts val="0"/>
              </a:spcBef>
              <a:spcAft>
                <a:spcPts val="0"/>
              </a:spcAft>
              <a:buNone/>
            </a:pPr>
            <a:r>
              <a:rPr lang="en" sz="1000">
                <a:solidFill>
                  <a:srgbClr val="448F23"/>
                </a:solidFill>
                <a:latin typeface="Consolas"/>
                <a:ea typeface="Consolas"/>
                <a:cs typeface="Consolas"/>
                <a:sym typeface="Consolas"/>
              </a:rPr>
              <a:t># Create canvas</a:t>
            </a:r>
            <a:endParaRPr sz="1000">
              <a:solidFill>
                <a:srgbClr val="448F23"/>
              </a:solidFill>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 = Canvas(root, width=canvas_width, height=canvas_height)</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screen.pack()</a:t>
            </a:r>
            <a:endParaRPr sz="10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000">
                <a:solidFill>
                  <a:srgbClr val="96306B"/>
                </a:solidFill>
                <a:latin typeface="Consolas"/>
                <a:ea typeface="Consolas"/>
                <a:cs typeface="Consolas"/>
                <a:sym typeface="Consolas"/>
              </a:rPr>
              <a:t>def</a:t>
            </a:r>
            <a:r>
              <a:rPr lang="en" sz="1000">
                <a:latin typeface="Consolas"/>
                <a:ea typeface="Consolas"/>
                <a:cs typeface="Consolas"/>
                <a:sym typeface="Consolas"/>
              </a:rPr>
              <a:t> draw_circle(radius, color):</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top_x = canvas_width/2 -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top_y = canvas_height/2 - radius</a:t>
            </a:r>
            <a:endParaRPr sz="1000">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bottom_x = canvas_width/2 + radius</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   bottom_y = canvas_height/2 + radius</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   screen.create_oval(top_x, top_y, bottom_x, bottom_y, fill=color)</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draw_circle(100, </a:t>
            </a:r>
            <a:r>
              <a:rPr lang="en" sz="1000">
                <a:solidFill>
                  <a:srgbClr val="0000D0"/>
                </a:solidFill>
                <a:latin typeface="Consolas"/>
                <a:ea typeface="Consolas"/>
                <a:cs typeface="Consolas"/>
                <a:sym typeface="Consolas"/>
              </a:rPr>
              <a:t>"red"</a:t>
            </a:r>
            <a:r>
              <a:rPr lang="en" sz="1000">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spcBef>
                <a:spcPts val="0"/>
              </a:spcBef>
              <a:spcAft>
                <a:spcPts val="0"/>
              </a:spcAft>
              <a:buNone/>
            </a:pPr>
            <a:r>
              <a:rPr lang="en" sz="1000">
                <a:solidFill>
                  <a:schemeClr val="dk1"/>
                </a:solidFill>
                <a:latin typeface="Consolas"/>
                <a:ea typeface="Consolas"/>
                <a:cs typeface="Consolas"/>
                <a:sym typeface="Consolas"/>
              </a:rPr>
              <a:t>draw_circle(50, </a:t>
            </a:r>
            <a:r>
              <a:rPr lang="en" sz="1000">
                <a:solidFill>
                  <a:srgbClr val="0000D0"/>
                </a:solidFill>
                <a:latin typeface="Consolas"/>
                <a:ea typeface="Consolas"/>
                <a:cs typeface="Consolas"/>
                <a:sym typeface="Consolas"/>
              </a:rPr>
              <a:t>"yellow"</a:t>
            </a:r>
            <a:r>
              <a:rPr lang="en" sz="1000">
                <a:solidFill>
                  <a:schemeClr val="dk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0"/>
              </a:spcBef>
              <a:spcAft>
                <a:spcPts val="0"/>
              </a:spcAft>
              <a:buNone/>
            </a:pPr>
            <a:r>
              <a:rPr lang="en" sz="1000">
                <a:latin typeface="Consolas"/>
                <a:ea typeface="Consolas"/>
                <a:cs typeface="Consolas"/>
                <a:sym typeface="Consolas"/>
              </a:rPr>
              <a:t>mainloop()</a:t>
            </a:r>
            <a:endParaRPr sz="1000">
              <a:latin typeface="Consolas"/>
              <a:ea typeface="Consolas"/>
              <a:cs typeface="Consolas"/>
              <a:sym typeface="Consolas"/>
            </a:endParaRPr>
          </a:p>
        </p:txBody>
      </p:sp>
      <p:pic>
        <p:nvPicPr>
          <p:cNvPr id="179" name="Google Shape;179;p36"/>
          <p:cNvPicPr preferRelativeResize="0"/>
          <p:nvPr/>
        </p:nvPicPr>
        <p:blipFill rotWithShape="1">
          <a:blip r:embed="rId3">
            <a:alphaModFix/>
          </a:blip>
          <a:srcRect b="0" l="0" r="0" t="0"/>
          <a:stretch/>
        </p:blipFill>
        <p:spPr>
          <a:xfrm>
            <a:off x="133425" y="1257975"/>
            <a:ext cx="233150" cy="3655975"/>
          </a:xfrm>
          <a:prstGeom prst="rect">
            <a:avLst/>
          </a:prstGeom>
          <a:noFill/>
          <a:ln>
            <a:noFill/>
          </a:ln>
        </p:spPr>
      </p:pic>
      <p:sp>
        <p:nvSpPr>
          <p:cNvPr id="180" name="Google Shape;180;p36"/>
          <p:cNvSpPr/>
          <p:nvPr/>
        </p:nvSpPr>
        <p:spPr>
          <a:xfrm>
            <a:off x="412800" y="4197675"/>
            <a:ext cx="1816200" cy="367800"/>
          </a:xfrm>
          <a:prstGeom prst="rect">
            <a:avLst/>
          </a:prstGeom>
          <a:noFill/>
          <a:ln cap="flat" cmpd="sng" w="38100">
            <a:solidFill>
              <a:srgbClr val="3A81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36"/>
          <p:cNvPicPr preferRelativeResize="0"/>
          <p:nvPr/>
        </p:nvPicPr>
        <p:blipFill>
          <a:blip r:embed="rId4">
            <a:alphaModFix/>
          </a:blip>
          <a:stretch>
            <a:fillRect/>
          </a:stretch>
        </p:blipFill>
        <p:spPr>
          <a:xfrm>
            <a:off x="5351950" y="1614400"/>
            <a:ext cx="3622350" cy="3103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187" name="Google Shape;187;p37"/>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t>
            </a:r>
            <a:r>
              <a:rPr b="1" lang="en" sz="1800"/>
              <a:t>needed shapes</a:t>
            </a:r>
            <a:r>
              <a:rPr b="1" lang="en" sz="1800"/>
              <a:t>:</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188" name="Google Shape;188;p37"/>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7"/>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Clr>
                <a:schemeClr val="dk1"/>
              </a:buClr>
              <a:buSzPts val="1100"/>
              <a:buFont typeface="Arial"/>
              <a:buNone/>
            </a:pPr>
            <a:r>
              <a:rPr lang="en" sz="1600"/>
              <a:t>canvas_height = 300</a:t>
            </a:r>
            <a:endParaRPr sz="1600"/>
          </a:p>
          <a:p>
            <a:pPr indent="0" lvl="0" marL="0" rtl="0" algn="l">
              <a:spcBef>
                <a:spcPts val="600"/>
              </a:spcBef>
              <a:spcAft>
                <a:spcPts val="0"/>
              </a:spcAft>
              <a:buClr>
                <a:schemeClr val="dk1"/>
              </a:buClr>
              <a:buSzPts val="1100"/>
              <a:buFont typeface="Arial"/>
              <a:buNone/>
            </a:pPr>
            <a:r>
              <a:rPr lang="en" sz="1600"/>
              <a:t>canvas_width = 400</a:t>
            </a:r>
            <a:endParaRPr sz="1600"/>
          </a:p>
          <a:p>
            <a:pPr indent="0" lvl="0" marL="0" rtl="0" algn="l">
              <a:spcBef>
                <a:spcPts val="600"/>
              </a:spcBef>
              <a:spcAft>
                <a:spcPts val="0"/>
              </a:spcAft>
              <a:buClr>
                <a:schemeClr val="dk1"/>
              </a:buClr>
              <a:buSzPts val="1100"/>
              <a:buFont typeface="Arial"/>
              <a:buNone/>
            </a:pPr>
            <a:r>
              <a:rPr lang="en" sz="1600"/>
              <a:t>balloon_height = canvas_height/4</a:t>
            </a:r>
            <a:endParaRPr sz="1600"/>
          </a:p>
          <a:p>
            <a:pPr indent="0" lvl="0" marL="0" rtl="0" algn="l">
              <a:spcBef>
                <a:spcPts val="600"/>
              </a:spcBef>
              <a:spcAft>
                <a:spcPts val="0"/>
              </a:spcAft>
              <a:buClr>
                <a:schemeClr val="dk1"/>
              </a:buClr>
              <a:buSzPts val="1100"/>
              <a:buFont typeface="Arial"/>
              <a:buNone/>
            </a:pPr>
            <a:r>
              <a:rPr lang="en" sz="1600"/>
              <a:t>balloon_width = canvas_height/5</a:t>
            </a:r>
            <a:endParaRPr sz="1600"/>
          </a:p>
          <a:p>
            <a:pPr indent="0" lvl="0" marL="0" rtl="0" algn="l">
              <a:spcBef>
                <a:spcPts val="600"/>
              </a:spcBef>
              <a:spcAft>
                <a:spcPts val="0"/>
              </a:spcAft>
              <a:buClr>
                <a:schemeClr val="dk1"/>
              </a:buClr>
              <a:buSzPts val="1100"/>
              <a:buFont typeface="Arial"/>
              <a:buNone/>
            </a:pPr>
            <a:r>
              <a:rPr lang="en" sz="1600"/>
              <a:t>balloon_tie_size = balloon_width/4</a:t>
            </a:r>
            <a:endParaRPr sz="1800"/>
          </a:p>
        </p:txBody>
      </p:sp>
      <p:sp>
        <p:nvSpPr>
          <p:cNvPr id="190" name="Google Shape;190;p37"/>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7"/>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7"/>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7"/>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7"/>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7"/>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01" name="Google Shape;201;p38"/>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t>
            </a:r>
            <a:r>
              <a:rPr b="1" lang="en" sz="1800"/>
              <a:t>needed shapes</a:t>
            </a:r>
            <a:r>
              <a:rPr b="1" lang="en" sz="1800"/>
              <a:t>:</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a:t>
            </a:r>
            <a:r>
              <a:rPr lang="en" sz="1400">
                <a:latin typeface="Consolas"/>
                <a:ea typeface="Consolas"/>
                <a:cs typeface="Consolas"/>
                <a:sym typeface="Consolas"/>
              </a:rPr>
              <a:t>polygon</a:t>
            </a:r>
            <a:r>
              <a:rPr lang="en" sz="1400">
                <a:latin typeface="Consolas"/>
                <a:ea typeface="Consolas"/>
                <a:cs typeface="Consolas"/>
                <a:sym typeface="Consolas"/>
              </a:rPr>
              <a:t>(</a:t>
            </a:r>
            <a:r>
              <a:rPr i="1" lang="en" sz="1400">
                <a:latin typeface="Arial"/>
                <a:ea typeface="Arial"/>
                <a:cs typeface="Arial"/>
                <a:sym typeface="Arial"/>
              </a:rPr>
              <a:t>x1, y1, x1, y2</a:t>
            </a:r>
            <a:r>
              <a:rPr i="1" lang="en" sz="1400">
                <a:latin typeface="Arial"/>
                <a:ea typeface="Arial"/>
                <a:cs typeface="Arial"/>
                <a:sym typeface="Arial"/>
              </a:rPr>
              <a:t>,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02" name="Google Shape;202;p38"/>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Coordinate Points for Oval</a:t>
            </a:r>
            <a:r>
              <a:rPr b="1" lang="en" sz="1800"/>
              <a:t>:</a:t>
            </a:r>
            <a:endParaRPr b="1" sz="1800"/>
          </a:p>
          <a:p>
            <a:pPr indent="0" lvl="0" marL="0" rtl="0" algn="l">
              <a:spcBef>
                <a:spcPts val="600"/>
              </a:spcBef>
              <a:spcAft>
                <a:spcPts val="0"/>
              </a:spcAft>
              <a:buNone/>
            </a:pPr>
            <a:r>
              <a:rPr lang="en" sz="1600"/>
              <a:t>Top X: </a:t>
            </a:r>
            <a:endParaRPr sz="1600"/>
          </a:p>
          <a:p>
            <a:pPr indent="0" lvl="0" marL="0" rtl="0" algn="l">
              <a:spcBef>
                <a:spcPts val="600"/>
              </a:spcBef>
              <a:spcAft>
                <a:spcPts val="0"/>
              </a:spcAft>
              <a:buNone/>
            </a:pPr>
            <a:r>
              <a:rPr lang="en" sz="1600"/>
              <a:t>Top Y: </a:t>
            </a:r>
            <a:endParaRPr sz="1600"/>
          </a:p>
          <a:p>
            <a:pPr indent="0" lvl="0" marL="0" rtl="0" algn="l">
              <a:spcBef>
                <a:spcPts val="600"/>
              </a:spcBef>
              <a:spcAft>
                <a:spcPts val="0"/>
              </a:spcAft>
              <a:buNone/>
            </a:pPr>
            <a:r>
              <a:rPr lang="en" sz="1600"/>
              <a:t>Bottom X: </a:t>
            </a:r>
            <a:endParaRPr sz="1600"/>
          </a:p>
          <a:p>
            <a:pPr indent="0" lvl="0" marL="0" rtl="0" algn="l">
              <a:spcBef>
                <a:spcPts val="600"/>
              </a:spcBef>
              <a:spcAft>
                <a:spcPts val="0"/>
              </a:spcAft>
              <a:buNone/>
            </a:pPr>
            <a:r>
              <a:rPr lang="en" sz="1600"/>
              <a:t>Bottom Y: </a:t>
            </a:r>
            <a:endParaRPr sz="16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204" name="Google Shape;204;p38"/>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8"/>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8"/>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8"/>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8"/>
          <p:cNvSpPr/>
          <p:nvPr/>
        </p:nvSpPr>
        <p:spPr>
          <a:xfrm>
            <a:off x="5523450" y="2953425"/>
            <a:ext cx="489000" cy="646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8"/>
          <p:cNvSpPr/>
          <p:nvPr/>
        </p:nvSpPr>
        <p:spPr>
          <a:xfrm>
            <a:off x="5639550" y="3113100"/>
            <a:ext cx="256800" cy="327300"/>
          </a:xfrm>
          <a:prstGeom prst="mathMultiply">
            <a:avLst>
              <a:gd fmla="val 14398" name="adj1"/>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38"/>
          <p:cNvCxnSpPr/>
          <p:nvPr/>
        </p:nvCxnSpPr>
        <p:spPr>
          <a:xfrm>
            <a:off x="5768023" y="3440391"/>
            <a:ext cx="0" cy="587100"/>
          </a:xfrm>
          <a:prstGeom prst="straightConnector1">
            <a:avLst/>
          </a:prstGeom>
          <a:noFill/>
          <a:ln cap="flat" cmpd="sng" w="28575">
            <a:solidFill>
              <a:srgbClr val="93C47D"/>
            </a:solidFill>
            <a:prstDash val="solid"/>
            <a:round/>
            <a:headEnd len="med" w="med" type="none"/>
            <a:tailEnd len="med" w="med" type="stealth"/>
          </a:ln>
        </p:spPr>
      </p:cxnSp>
      <p:sp>
        <p:nvSpPr>
          <p:cNvPr id="213" name="Google Shape;213;p38"/>
          <p:cNvSpPr txBox="1"/>
          <p:nvPr>
            <p:ph idx="1" type="body"/>
          </p:nvPr>
        </p:nvSpPr>
        <p:spPr>
          <a:xfrm>
            <a:off x="4930350" y="3883200"/>
            <a:ext cx="16752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t>(x, y) of center given as parameters:</a:t>
            </a:r>
            <a:endParaRPr sz="1200"/>
          </a:p>
          <a:p>
            <a:pPr indent="0" lvl="0" marL="0" rtl="0" algn="ctr">
              <a:spcBef>
                <a:spcPts val="600"/>
              </a:spcBef>
              <a:spcAft>
                <a:spcPts val="0"/>
              </a:spcAft>
              <a:buNone/>
            </a:pPr>
            <a:r>
              <a:rPr lang="en" sz="1200"/>
              <a:t>x</a:t>
            </a:r>
            <a:r>
              <a:rPr lang="en" sz="1200"/>
              <a:t>: </a:t>
            </a:r>
            <a:r>
              <a:rPr lang="en" sz="1200">
                <a:latin typeface="Consolas"/>
                <a:ea typeface="Consolas"/>
                <a:cs typeface="Consolas"/>
                <a:sym typeface="Consolas"/>
              </a:rPr>
              <a:t>center_x</a:t>
            </a:r>
            <a:endParaRPr sz="1200">
              <a:latin typeface="Consolas"/>
              <a:ea typeface="Consolas"/>
              <a:cs typeface="Consolas"/>
              <a:sym typeface="Consolas"/>
            </a:endParaRPr>
          </a:p>
          <a:p>
            <a:pPr indent="0" lvl="0" marL="0" rtl="0" algn="ctr">
              <a:spcBef>
                <a:spcPts val="600"/>
              </a:spcBef>
              <a:spcAft>
                <a:spcPts val="0"/>
              </a:spcAft>
              <a:buNone/>
            </a:pPr>
            <a:r>
              <a:rPr lang="en" sz="1200"/>
              <a:t>y</a:t>
            </a:r>
            <a:r>
              <a:rPr lang="en" sz="1200"/>
              <a:t>: </a:t>
            </a:r>
            <a:r>
              <a:rPr lang="en" sz="1200">
                <a:latin typeface="Consolas"/>
                <a:ea typeface="Consolas"/>
                <a:cs typeface="Consolas"/>
                <a:sym typeface="Consolas"/>
              </a:rPr>
              <a:t>center_y</a:t>
            </a:r>
            <a:endParaRPr sz="1200">
              <a:latin typeface="Consolas"/>
              <a:ea typeface="Consolas"/>
              <a:cs typeface="Consolas"/>
              <a:sym typeface="Consolas"/>
            </a:endParaRPr>
          </a:p>
        </p:txBody>
      </p:sp>
      <p:sp>
        <p:nvSpPr>
          <p:cNvPr id="214" name="Google Shape;214;p38"/>
          <p:cNvSpPr/>
          <p:nvPr/>
        </p:nvSpPr>
        <p:spPr>
          <a:xfrm>
            <a:off x="5857575" y="3437550"/>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8"/>
          <p:cNvSpPr/>
          <p:nvPr/>
        </p:nvSpPr>
        <p:spPr>
          <a:xfrm>
            <a:off x="5382750" y="2785800"/>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8"/>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22" name="Google Shape;222;p39"/>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a:t>
            </a:r>
            <a:r>
              <a:rPr lang="en" sz="1400">
                <a:latin typeface="Consolas"/>
                <a:ea typeface="Consolas"/>
                <a:cs typeface="Consolas"/>
                <a:sym typeface="Consolas"/>
              </a:rPr>
              <a:t>polygon</a:t>
            </a:r>
            <a:r>
              <a:rPr lang="en" sz="1400">
                <a:latin typeface="Consolas"/>
                <a:ea typeface="Consolas"/>
                <a:cs typeface="Consolas"/>
                <a:sym typeface="Consolas"/>
              </a:rPr>
              <a:t>(</a:t>
            </a:r>
            <a:r>
              <a:rPr i="1" lang="en" sz="1400">
                <a:latin typeface="Arial"/>
                <a:ea typeface="Arial"/>
                <a:cs typeface="Arial"/>
                <a:sym typeface="Arial"/>
              </a:rPr>
              <a:t>x1</a:t>
            </a:r>
            <a:r>
              <a:rPr i="1" lang="en" sz="1400">
                <a:latin typeface="Arial"/>
                <a:ea typeface="Arial"/>
                <a:cs typeface="Arial"/>
                <a:sym typeface="Arial"/>
              </a:rPr>
              <a:t>, y1, x1, y2</a:t>
            </a:r>
            <a:r>
              <a:rPr i="1" lang="en" sz="1400">
                <a:latin typeface="Arial"/>
                <a:ea typeface="Arial"/>
                <a:cs typeface="Arial"/>
                <a:sym typeface="Arial"/>
              </a:rPr>
              <a:t>,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23" name="Google Shape;223;p39"/>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800"/>
              <a:t>Coordinate Points for Oval:</a:t>
            </a:r>
            <a:endParaRPr b="1" sz="1800"/>
          </a:p>
          <a:p>
            <a:pPr indent="0" lvl="0" marL="0" rtl="0" algn="l">
              <a:spcBef>
                <a:spcPts val="600"/>
              </a:spcBef>
              <a:spcAft>
                <a:spcPts val="0"/>
              </a:spcAft>
              <a:buClr>
                <a:schemeClr val="dk1"/>
              </a:buClr>
              <a:buSzPts val="1100"/>
              <a:buFont typeface="Arial"/>
              <a:buNone/>
            </a:pPr>
            <a:r>
              <a:rPr lang="en" sz="1600"/>
              <a:t>Top X: </a:t>
            </a:r>
            <a:r>
              <a:rPr b="1" lang="en" sz="1600">
                <a:highlight>
                  <a:srgbClr val="FFFF00"/>
                </a:highlight>
                <a:latin typeface="Consolas"/>
                <a:ea typeface="Consolas"/>
                <a:cs typeface="Consolas"/>
                <a:sym typeface="Consolas"/>
              </a:rPr>
              <a:t>center_x - balloon_width/2</a:t>
            </a:r>
            <a:endParaRPr b="1" sz="1600">
              <a:highlight>
                <a:srgbClr val="FFFF00"/>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600"/>
              <a:t>Top Y: </a:t>
            </a:r>
            <a:endParaRPr sz="1600"/>
          </a:p>
          <a:p>
            <a:pPr indent="0" lvl="0" marL="0" rtl="0" algn="l">
              <a:spcBef>
                <a:spcPts val="600"/>
              </a:spcBef>
              <a:spcAft>
                <a:spcPts val="0"/>
              </a:spcAft>
              <a:buClr>
                <a:schemeClr val="dk1"/>
              </a:buClr>
              <a:buSzPts val="1100"/>
              <a:buFont typeface="Arial"/>
              <a:buNone/>
            </a:pPr>
            <a:r>
              <a:rPr lang="en" sz="1600"/>
              <a:t>Bottom X: </a:t>
            </a:r>
            <a:endParaRPr sz="1600"/>
          </a:p>
          <a:p>
            <a:pPr indent="0" lvl="0" marL="0" rtl="0" algn="l">
              <a:spcBef>
                <a:spcPts val="600"/>
              </a:spcBef>
              <a:spcAft>
                <a:spcPts val="0"/>
              </a:spcAft>
              <a:buClr>
                <a:schemeClr val="dk1"/>
              </a:buClr>
              <a:buSzPts val="1100"/>
              <a:buFont typeface="Arial"/>
              <a:buNone/>
            </a:pPr>
            <a:r>
              <a:rPr lang="en" sz="1600"/>
              <a:t>Bottom Y: </a:t>
            </a:r>
            <a:endParaRPr b="1" sz="1800"/>
          </a:p>
        </p:txBody>
      </p:sp>
      <p:sp>
        <p:nvSpPr>
          <p:cNvPr id="225" name="Google Shape;225;p39"/>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9"/>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5523450" y="2953425"/>
            <a:ext cx="489000" cy="646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5382738" y="2781375"/>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9"/>
          <p:cNvCxnSpPr/>
          <p:nvPr/>
        </p:nvCxnSpPr>
        <p:spPr>
          <a:xfrm>
            <a:off x="5511138" y="3268284"/>
            <a:ext cx="0" cy="1061400"/>
          </a:xfrm>
          <a:prstGeom prst="straightConnector1">
            <a:avLst/>
          </a:prstGeom>
          <a:noFill/>
          <a:ln cap="flat" cmpd="sng" w="28575">
            <a:solidFill>
              <a:srgbClr val="000000"/>
            </a:solidFill>
            <a:prstDash val="solid"/>
            <a:round/>
            <a:headEnd len="med" w="med" type="none"/>
            <a:tailEnd len="med" w="med" type="stealth"/>
          </a:ln>
        </p:spPr>
      </p:cxnSp>
      <p:sp>
        <p:nvSpPr>
          <p:cNvPr id="234" name="Google Shape;234;p39"/>
          <p:cNvSpPr txBox="1"/>
          <p:nvPr>
            <p:ph idx="1" type="body"/>
          </p:nvPr>
        </p:nvSpPr>
        <p:spPr>
          <a:xfrm>
            <a:off x="4894800" y="4215632"/>
            <a:ext cx="14949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center_x - balloon_width/2</a:t>
            </a:r>
            <a:endParaRPr sz="1200">
              <a:latin typeface="Consolas"/>
              <a:ea typeface="Consolas"/>
              <a:cs typeface="Consolas"/>
              <a:sym typeface="Consolas"/>
            </a:endParaRPr>
          </a:p>
        </p:txBody>
      </p:sp>
      <p:cxnSp>
        <p:nvCxnSpPr>
          <p:cNvPr id="235" name="Google Shape;235;p39"/>
          <p:cNvCxnSpPr>
            <a:stCxn id="231" idx="1"/>
          </p:cNvCxnSpPr>
          <p:nvPr/>
        </p:nvCxnSpPr>
        <p:spPr>
          <a:xfrm>
            <a:off x="5523450" y="3276675"/>
            <a:ext cx="246000" cy="0"/>
          </a:xfrm>
          <a:prstGeom prst="straightConnector1">
            <a:avLst/>
          </a:prstGeom>
          <a:noFill/>
          <a:ln cap="flat" cmpd="sng" w="28575">
            <a:solidFill>
              <a:srgbClr val="000000"/>
            </a:solidFill>
            <a:prstDash val="solid"/>
            <a:round/>
            <a:headEnd len="med" w="med" type="none"/>
            <a:tailEnd len="med" w="med" type="none"/>
          </a:ln>
        </p:spPr>
      </p:cxnSp>
      <p:sp>
        <p:nvSpPr>
          <p:cNvPr id="236" name="Google Shape;236;p39"/>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42" name="Google Shape;242;p40"/>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43" name="Google Shape;243;p40"/>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0"/>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800"/>
              <a:t>Coordinate Points for Oval:</a:t>
            </a:r>
            <a:endParaRPr b="1" sz="1800"/>
          </a:p>
          <a:p>
            <a:pPr indent="0" lvl="0" marL="0" rtl="0" algn="l">
              <a:spcBef>
                <a:spcPts val="600"/>
              </a:spcBef>
              <a:spcAft>
                <a:spcPts val="0"/>
              </a:spcAft>
              <a:buClr>
                <a:schemeClr val="dk1"/>
              </a:buClr>
              <a:buSzPts val="1100"/>
              <a:buFont typeface="Arial"/>
              <a:buNone/>
            </a:pPr>
            <a:r>
              <a:rPr lang="en" sz="1600"/>
              <a:t>Top X: </a:t>
            </a:r>
            <a:r>
              <a:rPr lang="en" sz="1600">
                <a:latin typeface="Consolas"/>
                <a:ea typeface="Consolas"/>
                <a:cs typeface="Consolas"/>
                <a:sym typeface="Consolas"/>
              </a:rPr>
              <a:t>center_x - balloon_width/2</a:t>
            </a:r>
            <a:endParaRPr sz="16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600"/>
              <a:t>Top Y: </a:t>
            </a:r>
            <a:r>
              <a:rPr b="1" lang="en" sz="1600">
                <a:highlight>
                  <a:srgbClr val="FFFF00"/>
                </a:highlight>
                <a:latin typeface="Consolas"/>
                <a:ea typeface="Consolas"/>
                <a:cs typeface="Consolas"/>
                <a:sym typeface="Consolas"/>
              </a:rPr>
              <a:t>center_y - balloon_height/2</a:t>
            </a:r>
            <a:endParaRPr b="1" sz="1600">
              <a:highlight>
                <a:srgbClr val="FFFF00"/>
              </a:highlight>
            </a:endParaRPr>
          </a:p>
          <a:p>
            <a:pPr indent="0" lvl="0" marL="0" rtl="0" algn="l">
              <a:spcBef>
                <a:spcPts val="600"/>
              </a:spcBef>
              <a:spcAft>
                <a:spcPts val="0"/>
              </a:spcAft>
              <a:buClr>
                <a:schemeClr val="dk1"/>
              </a:buClr>
              <a:buSzPts val="1100"/>
              <a:buFont typeface="Arial"/>
              <a:buNone/>
            </a:pPr>
            <a:r>
              <a:rPr lang="en" sz="1600"/>
              <a:t>Bottom X: </a:t>
            </a:r>
            <a:endParaRPr sz="1600"/>
          </a:p>
          <a:p>
            <a:pPr indent="0" lvl="0" marL="0" rtl="0" algn="l">
              <a:spcBef>
                <a:spcPts val="600"/>
              </a:spcBef>
              <a:spcAft>
                <a:spcPts val="0"/>
              </a:spcAft>
              <a:buClr>
                <a:schemeClr val="dk1"/>
              </a:buClr>
              <a:buSzPts val="1100"/>
              <a:buFont typeface="Arial"/>
              <a:buNone/>
            </a:pPr>
            <a:r>
              <a:rPr lang="en" sz="1600"/>
              <a:t>Bottom Y: </a:t>
            </a:r>
            <a:endParaRPr b="1" sz="1800"/>
          </a:p>
          <a:p>
            <a:pPr indent="0" lvl="0" marL="0" rtl="0" algn="l">
              <a:spcBef>
                <a:spcPts val="600"/>
              </a:spcBef>
              <a:spcAft>
                <a:spcPts val="0"/>
              </a:spcAft>
              <a:buNone/>
            </a:pPr>
            <a:r>
              <a:t/>
            </a:r>
            <a:endParaRPr b="1" sz="1800"/>
          </a:p>
        </p:txBody>
      </p:sp>
      <p:sp>
        <p:nvSpPr>
          <p:cNvPr id="245" name="Google Shape;245;p40"/>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0"/>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0"/>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0"/>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p:nvPr/>
        </p:nvSpPr>
        <p:spPr>
          <a:xfrm>
            <a:off x="5523450" y="2953425"/>
            <a:ext cx="489000" cy="646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p:nvPr/>
        </p:nvSpPr>
        <p:spPr>
          <a:xfrm>
            <a:off x="5382738" y="2781375"/>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40"/>
          <p:cNvCxnSpPr/>
          <p:nvPr/>
        </p:nvCxnSpPr>
        <p:spPr>
          <a:xfrm>
            <a:off x="5767938" y="2953509"/>
            <a:ext cx="664800" cy="0"/>
          </a:xfrm>
          <a:prstGeom prst="straightConnector1">
            <a:avLst/>
          </a:prstGeom>
          <a:noFill/>
          <a:ln cap="flat" cmpd="sng" w="28575">
            <a:solidFill>
              <a:srgbClr val="000000"/>
            </a:solidFill>
            <a:prstDash val="solid"/>
            <a:round/>
            <a:headEnd len="med" w="med" type="none"/>
            <a:tailEnd len="med" w="med" type="stealth"/>
          </a:ln>
        </p:spPr>
      </p:cxnSp>
      <p:sp>
        <p:nvSpPr>
          <p:cNvPr id="254" name="Google Shape;254;p40"/>
          <p:cNvSpPr txBox="1"/>
          <p:nvPr>
            <p:ph idx="1" type="body"/>
          </p:nvPr>
        </p:nvSpPr>
        <p:spPr>
          <a:xfrm>
            <a:off x="6185988" y="2686275"/>
            <a:ext cx="15639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center_y - balloon_height/2</a:t>
            </a:r>
            <a:endParaRPr sz="1200">
              <a:latin typeface="Consolas"/>
              <a:ea typeface="Consolas"/>
              <a:cs typeface="Consolas"/>
              <a:sym typeface="Consolas"/>
            </a:endParaRPr>
          </a:p>
        </p:txBody>
      </p:sp>
      <p:cxnSp>
        <p:nvCxnSpPr>
          <p:cNvPr id="255" name="Google Shape;255;p40"/>
          <p:cNvCxnSpPr>
            <a:stCxn id="251" idx="0"/>
          </p:cNvCxnSpPr>
          <p:nvPr/>
        </p:nvCxnSpPr>
        <p:spPr>
          <a:xfrm>
            <a:off x="5767950" y="2953425"/>
            <a:ext cx="1500" cy="323100"/>
          </a:xfrm>
          <a:prstGeom prst="straightConnector1">
            <a:avLst/>
          </a:prstGeom>
          <a:noFill/>
          <a:ln cap="flat" cmpd="sng" w="28575">
            <a:solidFill>
              <a:srgbClr val="000000"/>
            </a:solidFill>
            <a:prstDash val="solid"/>
            <a:round/>
            <a:headEnd len="med" w="med" type="none"/>
            <a:tailEnd len="med" w="med" type="none"/>
          </a:ln>
        </p:spPr>
      </p:cxnSp>
      <p:sp>
        <p:nvSpPr>
          <p:cNvPr id="256" name="Google Shape;256;p40"/>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Balloons</a:t>
            </a:r>
            <a:endParaRPr sz="4000"/>
          </a:p>
        </p:txBody>
      </p:sp>
      <p:sp>
        <p:nvSpPr>
          <p:cNvPr id="262" name="Google Shape;262;p41"/>
          <p:cNvSpPr txBox="1"/>
          <p:nvPr>
            <p:ph idx="1" type="body"/>
          </p:nvPr>
        </p:nvSpPr>
        <p:spPr>
          <a:xfrm>
            <a:off x="176850" y="11027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needed shapes:</a:t>
            </a:r>
            <a:endParaRPr b="1" sz="1800"/>
          </a:p>
          <a:p>
            <a:pPr indent="0" lvl="0" marL="0" rtl="0" algn="ctr">
              <a:spcBef>
                <a:spcPts val="600"/>
              </a:spcBef>
              <a:spcAft>
                <a:spcPts val="0"/>
              </a:spcAft>
              <a:buNone/>
            </a:pPr>
            <a:r>
              <a:rPr lang="en" sz="1400">
                <a:latin typeface="Consolas"/>
                <a:ea typeface="Consolas"/>
                <a:cs typeface="Consolas"/>
                <a:sym typeface="Consolas"/>
              </a:rPr>
              <a:t>screen.create_oval(</a:t>
            </a:r>
            <a:r>
              <a:rPr i="1" lang="en" sz="1400">
                <a:latin typeface="Arial"/>
                <a:ea typeface="Arial"/>
                <a:cs typeface="Arial"/>
                <a:sym typeface="Arial"/>
              </a:rPr>
              <a:t>top left x, top left y, bottom right x, bottom right y</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ctr">
              <a:spcBef>
                <a:spcPts val="600"/>
              </a:spcBef>
              <a:spcAft>
                <a:spcPts val="0"/>
              </a:spcAft>
              <a:buNone/>
            </a:pPr>
            <a:r>
              <a:rPr lang="en" sz="1400">
                <a:latin typeface="Consolas"/>
                <a:ea typeface="Consolas"/>
                <a:cs typeface="Consolas"/>
                <a:sym typeface="Consolas"/>
              </a:rPr>
              <a:t>screen.create_polygon(</a:t>
            </a:r>
            <a:r>
              <a:rPr i="1" lang="en" sz="1400">
                <a:latin typeface="Arial"/>
                <a:ea typeface="Arial"/>
                <a:cs typeface="Arial"/>
                <a:sym typeface="Arial"/>
              </a:rPr>
              <a:t>x1, y1, x1, y2, x3, y3, ...</a:t>
            </a: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63" name="Google Shape;263;p41"/>
          <p:cNvSpPr/>
          <p:nvPr/>
        </p:nvSpPr>
        <p:spPr>
          <a:xfrm>
            <a:off x="4864100" y="2205600"/>
            <a:ext cx="40497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1"/>
          <p:cNvSpPr txBox="1"/>
          <p:nvPr>
            <p:ph idx="1" type="body"/>
          </p:nvPr>
        </p:nvSpPr>
        <p:spPr>
          <a:xfrm>
            <a:off x="176850" y="2214150"/>
            <a:ext cx="43950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800"/>
              <a:t>Coordinate Points for Oval:</a:t>
            </a:r>
            <a:endParaRPr b="1" sz="1800"/>
          </a:p>
          <a:p>
            <a:pPr indent="0" lvl="0" marL="0" rtl="0" algn="l">
              <a:spcBef>
                <a:spcPts val="600"/>
              </a:spcBef>
              <a:spcAft>
                <a:spcPts val="0"/>
              </a:spcAft>
              <a:buClr>
                <a:schemeClr val="dk1"/>
              </a:buClr>
              <a:buSzPts val="1100"/>
              <a:buFont typeface="Arial"/>
              <a:buNone/>
            </a:pPr>
            <a:r>
              <a:rPr lang="en" sz="1600"/>
              <a:t>Top X: </a:t>
            </a:r>
            <a:r>
              <a:rPr lang="en" sz="1600">
                <a:latin typeface="Consolas"/>
                <a:ea typeface="Consolas"/>
                <a:cs typeface="Consolas"/>
                <a:sym typeface="Consolas"/>
              </a:rPr>
              <a:t>center_x - balloon_width/2</a:t>
            </a:r>
            <a:endParaRPr sz="16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600"/>
              <a:t>Top Y: </a:t>
            </a:r>
            <a:r>
              <a:rPr lang="en" sz="1600">
                <a:latin typeface="Consolas"/>
                <a:ea typeface="Consolas"/>
                <a:cs typeface="Consolas"/>
                <a:sym typeface="Consolas"/>
              </a:rPr>
              <a:t>center_y - balloon_height/2</a:t>
            </a:r>
            <a:endParaRPr sz="1600"/>
          </a:p>
          <a:p>
            <a:pPr indent="0" lvl="0" marL="0" rtl="0" algn="l">
              <a:spcBef>
                <a:spcPts val="600"/>
              </a:spcBef>
              <a:spcAft>
                <a:spcPts val="0"/>
              </a:spcAft>
              <a:buClr>
                <a:schemeClr val="dk1"/>
              </a:buClr>
              <a:buSzPts val="1100"/>
              <a:buFont typeface="Arial"/>
              <a:buNone/>
            </a:pPr>
            <a:r>
              <a:rPr lang="en" sz="1600"/>
              <a:t>Bottom X: </a:t>
            </a:r>
            <a:r>
              <a:rPr b="1" lang="en" sz="1600">
                <a:highlight>
                  <a:srgbClr val="FFFF00"/>
                </a:highlight>
                <a:latin typeface="Consolas"/>
                <a:ea typeface="Consolas"/>
                <a:cs typeface="Consolas"/>
                <a:sym typeface="Consolas"/>
              </a:rPr>
              <a:t>center_x + balloon_width/2</a:t>
            </a:r>
            <a:endParaRPr b="1" sz="1600">
              <a:highlight>
                <a:srgbClr val="FFFF00"/>
              </a:highlight>
            </a:endParaRPr>
          </a:p>
          <a:p>
            <a:pPr indent="0" lvl="0" marL="0" rtl="0" algn="l">
              <a:spcBef>
                <a:spcPts val="600"/>
              </a:spcBef>
              <a:spcAft>
                <a:spcPts val="0"/>
              </a:spcAft>
              <a:buClr>
                <a:schemeClr val="dk1"/>
              </a:buClr>
              <a:buSzPts val="1100"/>
              <a:buFont typeface="Arial"/>
              <a:buNone/>
            </a:pPr>
            <a:r>
              <a:rPr lang="en" sz="1600"/>
              <a:t>Bottom Y: </a:t>
            </a:r>
            <a:r>
              <a:rPr b="1" lang="en" sz="1600">
                <a:highlight>
                  <a:srgbClr val="FFFF00"/>
                </a:highlight>
                <a:latin typeface="Consolas"/>
                <a:ea typeface="Consolas"/>
                <a:cs typeface="Consolas"/>
                <a:sym typeface="Consolas"/>
              </a:rPr>
              <a:t>center_y + balloon_height/2</a:t>
            </a:r>
            <a:endParaRPr b="1" sz="1800">
              <a:highlight>
                <a:srgbClr val="FFFF00"/>
              </a:highlight>
            </a:endParaRPr>
          </a:p>
          <a:p>
            <a:pPr indent="0" lvl="0" marL="0" rtl="0" algn="l">
              <a:spcBef>
                <a:spcPts val="600"/>
              </a:spcBef>
              <a:spcAft>
                <a:spcPts val="0"/>
              </a:spcAft>
              <a:buClr>
                <a:schemeClr val="dk1"/>
              </a:buClr>
              <a:buSzPts val="1100"/>
              <a:buFont typeface="Arial"/>
              <a:buNone/>
            </a:pPr>
            <a:r>
              <a:t/>
            </a:r>
            <a:endParaRPr b="1" sz="1800"/>
          </a:p>
          <a:p>
            <a:pPr indent="0" lvl="0" marL="0" rtl="0" algn="l">
              <a:spcBef>
                <a:spcPts val="600"/>
              </a:spcBef>
              <a:spcAft>
                <a:spcPts val="0"/>
              </a:spcAft>
              <a:buNone/>
            </a:pPr>
            <a:r>
              <a:t/>
            </a:r>
            <a:endParaRPr b="1" sz="1800"/>
          </a:p>
        </p:txBody>
      </p:sp>
      <p:sp>
        <p:nvSpPr>
          <p:cNvPr id="265" name="Google Shape;265;p41"/>
          <p:cNvSpPr/>
          <p:nvPr/>
        </p:nvSpPr>
        <p:spPr>
          <a:xfrm>
            <a:off x="5523525" y="2953500"/>
            <a:ext cx="489000" cy="646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
          <p:cNvSpPr/>
          <p:nvPr/>
        </p:nvSpPr>
        <p:spPr>
          <a:xfrm>
            <a:off x="5714475" y="3600000"/>
            <a:ext cx="107100" cy="123600"/>
          </a:xfrm>
          <a:prstGeom prst="triangle">
            <a:avLst>
              <a:gd fmla="val 50000" name="adj"/>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1"/>
          <p:cNvSpPr/>
          <p:nvPr/>
        </p:nvSpPr>
        <p:spPr>
          <a:xfrm>
            <a:off x="6590875" y="3371400"/>
            <a:ext cx="489000" cy="6465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1"/>
          <p:cNvSpPr/>
          <p:nvPr/>
        </p:nvSpPr>
        <p:spPr>
          <a:xfrm>
            <a:off x="6781825" y="4017900"/>
            <a:ext cx="107100" cy="123600"/>
          </a:xfrm>
          <a:prstGeom prst="triangle">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1"/>
          <p:cNvSpPr/>
          <p:nvPr/>
        </p:nvSpPr>
        <p:spPr>
          <a:xfrm>
            <a:off x="7732425" y="2724900"/>
            <a:ext cx="489000" cy="6465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p:nvPr/>
        </p:nvSpPr>
        <p:spPr>
          <a:xfrm>
            <a:off x="7923375" y="3371400"/>
            <a:ext cx="107100" cy="123600"/>
          </a:xfrm>
          <a:prstGeom prst="triangle">
            <a:avLst>
              <a:gd fmla="val 50000" name="adj"/>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1"/>
          <p:cNvSpPr/>
          <p:nvPr/>
        </p:nvSpPr>
        <p:spPr>
          <a:xfrm>
            <a:off x="5523450" y="2953425"/>
            <a:ext cx="489000" cy="6465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1"/>
          <p:cNvSpPr/>
          <p:nvPr/>
        </p:nvSpPr>
        <p:spPr>
          <a:xfrm>
            <a:off x="5875375" y="3437550"/>
            <a:ext cx="256800" cy="3273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41"/>
          <p:cNvCxnSpPr/>
          <p:nvPr/>
        </p:nvCxnSpPr>
        <p:spPr>
          <a:xfrm>
            <a:off x="6012513" y="3601209"/>
            <a:ext cx="1272000" cy="0"/>
          </a:xfrm>
          <a:prstGeom prst="straightConnector1">
            <a:avLst/>
          </a:prstGeom>
          <a:noFill/>
          <a:ln cap="flat" cmpd="sng" w="28575">
            <a:solidFill>
              <a:srgbClr val="000000"/>
            </a:solidFill>
            <a:prstDash val="solid"/>
            <a:round/>
            <a:headEnd len="med" w="med" type="none"/>
            <a:tailEnd len="med" w="med" type="stealth"/>
          </a:ln>
        </p:spPr>
      </p:cxnSp>
      <p:sp>
        <p:nvSpPr>
          <p:cNvPr id="274" name="Google Shape;274;p41"/>
          <p:cNvSpPr txBox="1"/>
          <p:nvPr>
            <p:ph idx="1" type="body"/>
          </p:nvPr>
        </p:nvSpPr>
        <p:spPr>
          <a:xfrm>
            <a:off x="7001893" y="3320290"/>
            <a:ext cx="15639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center_y + balloon_height/2</a:t>
            </a:r>
            <a:endParaRPr sz="1200">
              <a:latin typeface="Consolas"/>
              <a:ea typeface="Consolas"/>
              <a:cs typeface="Consolas"/>
              <a:sym typeface="Consolas"/>
            </a:endParaRPr>
          </a:p>
        </p:txBody>
      </p:sp>
      <p:cxnSp>
        <p:nvCxnSpPr>
          <p:cNvPr id="275" name="Google Shape;275;p41"/>
          <p:cNvCxnSpPr/>
          <p:nvPr/>
        </p:nvCxnSpPr>
        <p:spPr>
          <a:xfrm>
            <a:off x="5997625" y="3600007"/>
            <a:ext cx="0" cy="631800"/>
          </a:xfrm>
          <a:prstGeom prst="straightConnector1">
            <a:avLst/>
          </a:prstGeom>
          <a:noFill/>
          <a:ln cap="flat" cmpd="sng" w="28575">
            <a:solidFill>
              <a:srgbClr val="000000"/>
            </a:solidFill>
            <a:prstDash val="solid"/>
            <a:round/>
            <a:headEnd len="med" w="med" type="none"/>
            <a:tailEnd len="med" w="med" type="stealth"/>
          </a:ln>
        </p:spPr>
      </p:cxnSp>
      <p:sp>
        <p:nvSpPr>
          <p:cNvPr id="276" name="Google Shape;276;p41"/>
          <p:cNvSpPr txBox="1"/>
          <p:nvPr>
            <p:ph idx="1" type="body"/>
          </p:nvPr>
        </p:nvSpPr>
        <p:spPr>
          <a:xfrm>
            <a:off x="5256325" y="4060282"/>
            <a:ext cx="1494900" cy="8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200">
                <a:latin typeface="Consolas"/>
                <a:ea typeface="Consolas"/>
                <a:cs typeface="Consolas"/>
                <a:sym typeface="Consolas"/>
              </a:rPr>
              <a:t>center_x + balloon_width/2</a:t>
            </a:r>
            <a:endParaRPr sz="1200">
              <a:latin typeface="Consolas"/>
              <a:ea typeface="Consolas"/>
              <a:cs typeface="Consolas"/>
              <a:sym typeface="Consolas"/>
            </a:endParaRPr>
          </a:p>
        </p:txBody>
      </p:sp>
      <p:sp>
        <p:nvSpPr>
          <p:cNvPr id="277" name="Google Shape;277;p41"/>
          <p:cNvSpPr txBox="1"/>
          <p:nvPr>
            <p:ph idx="1" type="body"/>
          </p:nvPr>
        </p:nvSpPr>
        <p:spPr>
          <a:xfrm>
            <a:off x="6401850" y="111000"/>
            <a:ext cx="2625900" cy="1451400"/>
          </a:xfrm>
          <a:prstGeom prst="rect">
            <a:avLst/>
          </a:prstGeom>
          <a:solidFill>
            <a:srgbClr val="27A9E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FFFFFF"/>
                </a:solidFill>
              </a:rPr>
              <a:t>Constant Values:</a:t>
            </a:r>
            <a:endParaRPr b="1"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canvas_height = 300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canvas_width = 400</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balloon_height = canvas_height/4</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balloon_width = canvas_height/5</a:t>
            </a:r>
            <a:endParaRPr sz="1000">
              <a:solidFill>
                <a:srgbClr val="FFFFFF"/>
              </a:solidFill>
            </a:endParaRPr>
          </a:p>
          <a:p>
            <a:pPr indent="0" lvl="0" marL="0" rtl="0" algn="l">
              <a:spcBef>
                <a:spcPts val="600"/>
              </a:spcBef>
              <a:spcAft>
                <a:spcPts val="0"/>
              </a:spcAft>
              <a:buClr>
                <a:schemeClr val="dk1"/>
              </a:buClr>
              <a:buSzPts val="1100"/>
              <a:buFont typeface="Arial"/>
              <a:buNone/>
            </a:pPr>
            <a:r>
              <a:rPr lang="en" sz="1000">
                <a:solidFill>
                  <a:srgbClr val="FFFFFF"/>
                </a:solidFill>
              </a:rPr>
              <a:t>balloon_tie_size = balloon_width/4</a:t>
            </a:r>
            <a:endParaRPr sz="1000">
              <a:solidFill>
                <a:srgbClr val="FFFFFF"/>
              </a:solidFill>
            </a:endParaRPr>
          </a:p>
          <a:p>
            <a:pPr indent="0" lvl="0" marL="0" rtl="0" algn="l">
              <a:spcBef>
                <a:spcPts val="600"/>
              </a:spcBef>
              <a:spcAft>
                <a:spcPts val="0"/>
              </a:spcAft>
              <a:buClr>
                <a:schemeClr val="dk1"/>
              </a:buClr>
              <a:buSzPts val="1100"/>
              <a:buFont typeface="Arial"/>
              <a:buNone/>
            </a:pPr>
            <a:r>
              <a:t/>
            </a:r>
            <a:endParaRPr b="1"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