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Lemon-regular.fntdata"/><Relationship Id="rId10" Type="http://schemas.openxmlformats.org/officeDocument/2006/relationships/slide" Target="slides/slide4.xml"/><Relationship Id="rId21" Type="http://schemas.openxmlformats.org/officeDocument/2006/relationships/font" Target="fonts/Satisfy-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a992506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a9925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we’re going to look at how loops can be implemented in our Python Graphics programs. Let’s go!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0afc358ac_0_2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0afc358a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bar_height variable also need to increase by 50 on each iteration. Okay, let’s write this in the editor.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afc358a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afc358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loops in Python graphics is exactly the same as using them in our console programs! We can define a for loop as shown here, where the number of times to repeat is noted inside parentheses. Indented inside we list all of the actions we want to be completed when we run the loop.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afc358ac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afc358a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program, we can easily add more circles to the screen by altering the range of the loop. Let’s take a look at an example to see this in action.</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fc358ac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fc358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complete this exercise where we’re being asked to draw 5 bars that differ in height and are spaced along the x-axis. Before we get to writing our program, let’s take a minute to plan.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0afc358ac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afc358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the x-coordinate point of the top corner of the first bar, we use the constant value of left_base that has been given to 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afc358ac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afc358a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the y-coordinate point of the top corner of the first bar, we start with the bottom_base variable and subtract the bar_height value. Remember! Y values decrease as the vertical position gets higher on the canvas which is why we subtract the bar_height variable rather than add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0afc358a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afc358a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the x-coordinate point of the bottom corner of the first bar, we use the constant value of left_base that has been given to us and add the bar_width variable.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0afc358ac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0afc358a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y-coordinate of the bottom corner of the first bar, we just use the bottom_base value. Now how will these values change after each bar is drawn?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0afc358ac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0afc358a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left_base variable must increase by 50 on each loop in order to align the bars horizontally.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a:p>
          <a:p>
            <a:pPr indent="0" lvl="0" marL="0" rtl="0" algn="r">
              <a:spcBef>
                <a:spcPts val="0"/>
              </a:spcBef>
              <a:spcAft>
                <a:spcPts val="0"/>
              </a:spcAft>
              <a:buNone/>
            </a:pPr>
            <a:r>
              <a:rPr lang="en"/>
              <a:t>Using Loops in Graphics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280" name="Google Shape;280;p42"/>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81" name="Google Shape;281;p42"/>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Changing variable values:</a:t>
            </a:r>
            <a:endParaRPr b="1" sz="1800"/>
          </a:p>
          <a:p>
            <a:pPr indent="0" lvl="0" marL="0" rtl="0" algn="l">
              <a:spcBef>
                <a:spcPts val="600"/>
              </a:spcBef>
              <a:spcAft>
                <a:spcPts val="0"/>
              </a:spcAft>
              <a:buNone/>
            </a:pPr>
            <a:r>
              <a:rPr lang="en" sz="1600">
                <a:latin typeface="Consolas"/>
                <a:ea typeface="Consolas"/>
                <a:cs typeface="Consolas"/>
                <a:sym typeface="Consolas"/>
              </a:rPr>
              <a:t>left_base = left_base + 50</a:t>
            </a:r>
            <a:endParaRPr sz="1600">
              <a:latin typeface="Consolas"/>
              <a:ea typeface="Consolas"/>
              <a:cs typeface="Consolas"/>
              <a:sym typeface="Consolas"/>
            </a:endParaRPr>
          </a:p>
          <a:p>
            <a:pPr indent="0" lvl="0" marL="0" rtl="0" algn="l">
              <a:spcBef>
                <a:spcPts val="600"/>
              </a:spcBef>
              <a:spcAft>
                <a:spcPts val="0"/>
              </a:spcAft>
              <a:buNone/>
            </a:pPr>
            <a:r>
              <a:rPr lang="en" sz="1600">
                <a:latin typeface="Consolas"/>
                <a:ea typeface="Consolas"/>
                <a:cs typeface="Consolas"/>
                <a:sym typeface="Consolas"/>
              </a:rPr>
              <a:t>b</a:t>
            </a:r>
            <a:r>
              <a:rPr lang="en" sz="1600">
                <a:latin typeface="Consolas"/>
                <a:ea typeface="Consolas"/>
                <a:cs typeface="Consolas"/>
                <a:sym typeface="Consolas"/>
              </a:rPr>
              <a:t>ar_height = bar_height + 50</a:t>
            </a:r>
            <a:endParaRPr sz="1600">
              <a:latin typeface="Consolas"/>
              <a:ea typeface="Consolas"/>
              <a:cs typeface="Consolas"/>
              <a:sym typeface="Consolas"/>
            </a:endParaRPr>
          </a:p>
        </p:txBody>
      </p:sp>
      <p:sp>
        <p:nvSpPr>
          <p:cNvPr id="282" name="Google Shape;282;p42"/>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283" name="Google Shape;283;p42"/>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2"/>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txBox="1"/>
          <p:nvPr>
            <p:ph idx="1" type="body"/>
          </p:nvPr>
        </p:nvSpPr>
        <p:spPr>
          <a:xfrm>
            <a:off x="5802075" y="3387000"/>
            <a:ext cx="402300" cy="3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50</a:t>
            </a:r>
            <a:endParaRPr b="1" sz="1200"/>
          </a:p>
        </p:txBody>
      </p:sp>
      <p:cxnSp>
        <p:nvCxnSpPr>
          <p:cNvPr id="290" name="Google Shape;290;p42"/>
          <p:cNvCxnSpPr/>
          <p:nvPr/>
        </p:nvCxnSpPr>
        <p:spPr>
          <a:xfrm rot="10800000">
            <a:off x="8495650" y="2536750"/>
            <a:ext cx="0" cy="328200"/>
          </a:xfrm>
          <a:prstGeom prst="straightConnector1">
            <a:avLst/>
          </a:prstGeom>
          <a:noFill/>
          <a:ln cap="flat" cmpd="sng" w="28575">
            <a:solidFill>
              <a:srgbClr val="F6B26B"/>
            </a:solidFill>
            <a:prstDash val="solid"/>
            <a:round/>
            <a:headEnd len="med" w="med" type="none"/>
            <a:tailEnd len="med" w="med" type="stealth"/>
          </a:ln>
        </p:spPr>
      </p:cxnSp>
      <p:sp>
        <p:nvSpPr>
          <p:cNvPr id="291" name="Google Shape;291;p42"/>
          <p:cNvSpPr/>
          <p:nvPr/>
        </p:nvSpPr>
        <p:spPr>
          <a:xfrm>
            <a:off x="5883866" y="3701287"/>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2"/>
          <p:cNvSpPr/>
          <p:nvPr/>
        </p:nvSpPr>
        <p:spPr>
          <a:xfrm>
            <a:off x="6417266" y="338041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p:cNvSpPr/>
          <p:nvPr/>
        </p:nvSpPr>
        <p:spPr>
          <a:xfrm>
            <a:off x="6950666" y="299941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2"/>
          <p:cNvSpPr/>
          <p:nvPr/>
        </p:nvSpPr>
        <p:spPr>
          <a:xfrm>
            <a:off x="7484066" y="2686577"/>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2"/>
          <p:cNvSpPr/>
          <p:nvPr/>
        </p:nvSpPr>
        <p:spPr>
          <a:xfrm>
            <a:off x="8017466" y="2381777"/>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txBox="1"/>
          <p:nvPr>
            <p:ph idx="1" type="body"/>
          </p:nvPr>
        </p:nvSpPr>
        <p:spPr>
          <a:xfrm>
            <a:off x="8443560" y="2522384"/>
            <a:ext cx="512700" cy="37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+50</a:t>
            </a:r>
            <a:endParaRPr b="1" sz="1200"/>
          </a:p>
        </p:txBody>
      </p:sp>
      <p:sp>
        <p:nvSpPr>
          <p:cNvPr id="297" name="Google Shape;297;p42"/>
          <p:cNvSpPr txBox="1"/>
          <p:nvPr>
            <p:ph idx="1" type="body"/>
          </p:nvPr>
        </p:nvSpPr>
        <p:spPr>
          <a:xfrm>
            <a:off x="6291422" y="3082200"/>
            <a:ext cx="484500" cy="3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10</a:t>
            </a:r>
            <a:r>
              <a:rPr b="1" lang="en" sz="1200"/>
              <a:t>0</a:t>
            </a:r>
            <a:endParaRPr b="1" sz="1200"/>
          </a:p>
        </p:txBody>
      </p:sp>
      <p:sp>
        <p:nvSpPr>
          <p:cNvPr id="298" name="Google Shape;298;p42"/>
          <p:cNvSpPr txBox="1"/>
          <p:nvPr>
            <p:ph idx="1" type="body"/>
          </p:nvPr>
        </p:nvSpPr>
        <p:spPr>
          <a:xfrm>
            <a:off x="6824822" y="2701200"/>
            <a:ext cx="484500" cy="3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150</a:t>
            </a:r>
            <a:endParaRPr b="1" sz="1200"/>
          </a:p>
        </p:txBody>
      </p:sp>
      <p:sp>
        <p:nvSpPr>
          <p:cNvPr id="299" name="Google Shape;299;p42"/>
          <p:cNvSpPr txBox="1"/>
          <p:nvPr>
            <p:ph idx="1" type="body"/>
          </p:nvPr>
        </p:nvSpPr>
        <p:spPr>
          <a:xfrm>
            <a:off x="7358222" y="2396400"/>
            <a:ext cx="484500" cy="3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20</a:t>
            </a:r>
            <a:r>
              <a:rPr b="1" lang="en" sz="1200"/>
              <a:t>0</a:t>
            </a:r>
            <a:endParaRPr b="1" sz="1200"/>
          </a:p>
        </p:txBody>
      </p:sp>
      <p:sp>
        <p:nvSpPr>
          <p:cNvPr id="300" name="Google Shape;300;p42"/>
          <p:cNvSpPr txBox="1"/>
          <p:nvPr>
            <p:ph idx="1" type="body"/>
          </p:nvPr>
        </p:nvSpPr>
        <p:spPr>
          <a:xfrm>
            <a:off x="7891622" y="2091600"/>
            <a:ext cx="484500" cy="3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250</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Loops</a:t>
            </a:r>
            <a:r>
              <a:rPr lang="en" sz="4000"/>
              <a:t> in Python Graphics</a:t>
            </a:r>
            <a:endParaRPr sz="4000"/>
          </a:p>
        </p:txBody>
      </p:sp>
      <p:sp>
        <p:nvSpPr>
          <p:cNvPr id="157" name="Google Shape;157;p34"/>
          <p:cNvSpPr/>
          <p:nvPr/>
        </p:nvSpPr>
        <p:spPr>
          <a:xfrm>
            <a:off x="366575" y="1184849"/>
            <a:ext cx="8081700" cy="3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rgbClr val="448F23"/>
                </a:solidFill>
                <a:latin typeface="Consolas"/>
                <a:ea typeface="Consolas"/>
                <a:cs typeface="Consolas"/>
                <a:sym typeface="Consolas"/>
              </a:rPr>
              <a:t># Constant values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canvas_width = </a:t>
            </a:r>
            <a:r>
              <a:rPr lang="en" sz="1000">
                <a:solidFill>
                  <a:srgbClr val="0000D0"/>
                </a:solidFill>
                <a:latin typeface="Consolas"/>
                <a:ea typeface="Consolas"/>
                <a:cs typeface="Consolas"/>
                <a:sym typeface="Consolas"/>
              </a:rPr>
              <a:t>400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canvas_height = </a:t>
            </a:r>
            <a:r>
              <a:rPr lang="en" sz="1000">
                <a:solidFill>
                  <a:srgbClr val="0000D0"/>
                </a:solidFill>
                <a:latin typeface="Consolas"/>
                <a:ea typeface="Consolas"/>
                <a:cs typeface="Consolas"/>
                <a:sym typeface="Consolas"/>
              </a:rPr>
              <a:t>300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circle_position = </a:t>
            </a:r>
            <a:r>
              <a:rPr lang="en" sz="1000">
                <a:solidFill>
                  <a:srgbClr val="0000D0"/>
                </a:solidFill>
                <a:latin typeface="Consolas"/>
                <a:ea typeface="Consolas"/>
                <a:cs typeface="Consolas"/>
                <a:sym typeface="Consolas"/>
              </a:rPr>
              <a:t>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width=canvas_width, height=canvas_height)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000">
                <a:solidFill>
                  <a:srgbClr val="96306B"/>
                </a:solidFill>
                <a:latin typeface="Consolas"/>
                <a:ea typeface="Consolas"/>
                <a:cs typeface="Consolas"/>
                <a:sym typeface="Consolas"/>
              </a:rPr>
              <a:t>for</a:t>
            </a:r>
            <a:r>
              <a:rPr lang="en" sz="1000">
                <a:latin typeface="Consolas"/>
                <a:ea typeface="Consolas"/>
                <a:cs typeface="Consolas"/>
                <a:sym typeface="Consolas"/>
              </a:rPr>
              <a:t> </a:t>
            </a:r>
            <a:r>
              <a:rPr lang="en" sz="1000">
                <a:latin typeface="Consolas"/>
                <a:ea typeface="Consolas"/>
                <a:cs typeface="Consolas"/>
                <a:sym typeface="Consolas"/>
              </a:rPr>
              <a:t>i </a:t>
            </a:r>
            <a:r>
              <a:rPr lang="en" sz="1000">
                <a:solidFill>
                  <a:srgbClr val="96306B"/>
                </a:solidFill>
                <a:latin typeface="Consolas"/>
                <a:ea typeface="Consolas"/>
                <a:cs typeface="Consolas"/>
                <a:sym typeface="Consolas"/>
              </a:rPr>
              <a:t>in</a:t>
            </a: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range</a:t>
            </a:r>
            <a:r>
              <a:rPr lang="en" sz="1000">
                <a:latin typeface="Consolas"/>
                <a:ea typeface="Consolas"/>
                <a:cs typeface="Consolas"/>
                <a:sym typeface="Consolas"/>
              </a:rPr>
              <a:t> (</a:t>
            </a:r>
            <a:r>
              <a:rPr lang="en" sz="1000">
                <a:solidFill>
                  <a:srgbClr val="0000D0"/>
                </a:solidFill>
                <a:latin typeface="Consolas"/>
                <a:ea typeface="Consolas"/>
                <a:cs typeface="Consolas"/>
                <a:sym typeface="Consolas"/>
              </a:rPr>
              <a:t>2</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   top_x = </a:t>
            </a:r>
            <a:r>
              <a:rPr lang="en" sz="1000">
                <a:solidFill>
                  <a:srgbClr val="0000D0"/>
                </a:solidFill>
                <a:latin typeface="Consolas"/>
                <a:ea typeface="Consolas"/>
                <a:cs typeface="Consolas"/>
                <a:sym typeface="Consolas"/>
              </a:rPr>
              <a:t>50</a:t>
            </a:r>
            <a:r>
              <a:rPr lang="en" sz="1000">
                <a:latin typeface="Consolas"/>
                <a:ea typeface="Consolas"/>
                <a:cs typeface="Consolas"/>
                <a:sym typeface="Consolas"/>
              </a:rPr>
              <a:t> + circle_position</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   top_y = </a:t>
            </a:r>
            <a:r>
              <a:rPr lang="en" sz="1000">
                <a:solidFill>
                  <a:srgbClr val="0000D0"/>
                </a:solidFill>
                <a:latin typeface="Consolas"/>
                <a:ea typeface="Consolas"/>
                <a:cs typeface="Consolas"/>
                <a:sym typeface="Consolas"/>
              </a:rPr>
              <a:t>100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   bottom_x = </a:t>
            </a:r>
            <a:r>
              <a:rPr lang="en" sz="1000">
                <a:solidFill>
                  <a:srgbClr val="0000D0"/>
                </a:solidFill>
                <a:latin typeface="Consolas"/>
                <a:ea typeface="Consolas"/>
                <a:cs typeface="Consolas"/>
                <a:sym typeface="Consolas"/>
              </a:rPr>
              <a:t>150</a:t>
            </a:r>
            <a:r>
              <a:rPr lang="en" sz="1000">
                <a:latin typeface="Consolas"/>
                <a:ea typeface="Consolas"/>
                <a:cs typeface="Consolas"/>
                <a:sym typeface="Consolas"/>
              </a:rPr>
              <a:t> + circle_position</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   bottom_y = </a:t>
            </a:r>
            <a:r>
              <a:rPr lang="en" sz="1000">
                <a:solidFill>
                  <a:srgbClr val="0000D0"/>
                </a:solidFill>
                <a:latin typeface="Consolas"/>
                <a:ea typeface="Consolas"/>
                <a:cs typeface="Consolas"/>
                <a:sym typeface="Consolas"/>
              </a:rPr>
              <a:t>200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latin typeface="Consolas"/>
                <a:ea typeface="Consolas"/>
                <a:cs typeface="Consolas"/>
                <a:sym typeface="Consolas"/>
              </a:rPr>
              <a:t>   screen.create_oval(top_x, top_y, bottom_x, bottom_y, fill=</a:t>
            </a:r>
            <a:r>
              <a:rPr lang="en" sz="1000">
                <a:solidFill>
                  <a:srgbClr val="0000D0"/>
                </a:solidFill>
                <a:latin typeface="Consolas"/>
                <a:ea typeface="Consolas"/>
                <a:cs typeface="Consolas"/>
                <a:sym typeface="Consolas"/>
              </a:rPr>
              <a:t>"orange"</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circle_position = circle_position + </a:t>
            </a:r>
            <a:r>
              <a:rPr lang="en" sz="1000">
                <a:solidFill>
                  <a:srgbClr val="0000D0"/>
                </a:solidFill>
                <a:latin typeface="Consolas"/>
                <a:ea typeface="Consolas"/>
                <a:cs typeface="Consolas"/>
                <a:sym typeface="Consolas"/>
              </a:rPr>
              <a:t>100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pic>
        <p:nvPicPr>
          <p:cNvPr id="158" name="Google Shape;158;p34"/>
          <p:cNvPicPr preferRelativeResize="0"/>
          <p:nvPr/>
        </p:nvPicPr>
        <p:blipFill rotWithShape="1">
          <a:blip r:embed="rId3">
            <a:alphaModFix/>
          </a:blip>
          <a:srcRect b="0" l="0" r="0" t="0"/>
          <a:stretch/>
        </p:blipFill>
        <p:spPr>
          <a:xfrm>
            <a:off x="133425" y="1257975"/>
            <a:ext cx="233150" cy="3655975"/>
          </a:xfrm>
          <a:prstGeom prst="rect">
            <a:avLst/>
          </a:prstGeom>
          <a:noFill/>
          <a:ln>
            <a:noFill/>
          </a:ln>
        </p:spPr>
      </p:pic>
      <p:sp>
        <p:nvSpPr>
          <p:cNvPr id="159" name="Google Shape;159;p34"/>
          <p:cNvSpPr/>
          <p:nvPr/>
        </p:nvSpPr>
        <p:spPr>
          <a:xfrm>
            <a:off x="411425" y="3266250"/>
            <a:ext cx="4948800" cy="1159500"/>
          </a:xfrm>
          <a:prstGeom prst="rect">
            <a:avLst/>
          </a:prstGeom>
          <a:noFill/>
          <a:ln cap="flat" cmpd="sng" w="38100">
            <a:solidFill>
              <a:srgbClr val="3A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34"/>
          <p:cNvPicPr preferRelativeResize="0"/>
          <p:nvPr/>
        </p:nvPicPr>
        <p:blipFill>
          <a:blip r:embed="rId4">
            <a:alphaModFix/>
          </a:blip>
          <a:stretch>
            <a:fillRect/>
          </a:stretch>
        </p:blipFill>
        <p:spPr>
          <a:xfrm>
            <a:off x="5396677" y="1614400"/>
            <a:ext cx="3622350" cy="3084994"/>
          </a:xfrm>
          <a:prstGeom prst="rect">
            <a:avLst/>
          </a:prstGeom>
          <a:noFill/>
          <a:ln>
            <a:noFill/>
          </a:ln>
        </p:spPr>
      </p:pic>
      <p:sp>
        <p:nvSpPr>
          <p:cNvPr id="161" name="Google Shape;161;p34"/>
          <p:cNvSpPr/>
          <p:nvPr/>
        </p:nvSpPr>
        <p:spPr>
          <a:xfrm>
            <a:off x="1436325" y="3193625"/>
            <a:ext cx="353100" cy="329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Loops in Python Graphics</a:t>
            </a:r>
            <a:endParaRPr sz="4000"/>
          </a:p>
        </p:txBody>
      </p:sp>
      <p:sp>
        <p:nvSpPr>
          <p:cNvPr id="167" name="Google Shape;167;p35"/>
          <p:cNvSpPr/>
          <p:nvPr/>
        </p:nvSpPr>
        <p:spPr>
          <a:xfrm>
            <a:off x="366575" y="1184849"/>
            <a:ext cx="8081700" cy="3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rgbClr val="448F23"/>
                </a:solidFill>
                <a:latin typeface="Consolas"/>
                <a:ea typeface="Consolas"/>
                <a:cs typeface="Consolas"/>
                <a:sym typeface="Consolas"/>
              </a:rPr>
              <a:t># Constant values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canvas_width = </a:t>
            </a:r>
            <a:r>
              <a:rPr lang="en" sz="1000">
                <a:solidFill>
                  <a:srgbClr val="0000D0"/>
                </a:solidFill>
                <a:latin typeface="Consolas"/>
                <a:ea typeface="Consolas"/>
                <a:cs typeface="Consolas"/>
                <a:sym typeface="Consolas"/>
              </a:rPr>
              <a:t>400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canvas_height = </a:t>
            </a:r>
            <a:r>
              <a:rPr lang="en" sz="1000">
                <a:solidFill>
                  <a:srgbClr val="0000D0"/>
                </a:solidFill>
                <a:latin typeface="Consolas"/>
                <a:ea typeface="Consolas"/>
                <a:cs typeface="Consolas"/>
                <a:sym typeface="Consolas"/>
              </a:rPr>
              <a:t>300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circle_position = </a:t>
            </a:r>
            <a:r>
              <a:rPr lang="en" sz="1000">
                <a:solidFill>
                  <a:srgbClr val="0000D0"/>
                </a:solidFill>
                <a:latin typeface="Consolas"/>
                <a:ea typeface="Consolas"/>
                <a:cs typeface="Consolas"/>
                <a:sym typeface="Consolas"/>
              </a:rPr>
              <a:t>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width=canvas_width, height=canvas_height)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000">
                <a:solidFill>
                  <a:srgbClr val="96306B"/>
                </a:solidFill>
                <a:latin typeface="Consolas"/>
                <a:ea typeface="Consolas"/>
                <a:cs typeface="Consolas"/>
                <a:sym typeface="Consolas"/>
              </a:rPr>
              <a:t>for</a:t>
            </a:r>
            <a:r>
              <a:rPr lang="en" sz="1000">
                <a:latin typeface="Consolas"/>
                <a:ea typeface="Consolas"/>
                <a:cs typeface="Consolas"/>
                <a:sym typeface="Consolas"/>
              </a:rPr>
              <a:t> i </a:t>
            </a:r>
            <a:r>
              <a:rPr lang="en" sz="1000">
                <a:solidFill>
                  <a:srgbClr val="96306B"/>
                </a:solidFill>
                <a:latin typeface="Consolas"/>
                <a:ea typeface="Consolas"/>
                <a:cs typeface="Consolas"/>
                <a:sym typeface="Consolas"/>
              </a:rPr>
              <a:t>in</a:t>
            </a:r>
            <a:r>
              <a:rPr lang="en" sz="1000">
                <a:latin typeface="Consolas"/>
                <a:ea typeface="Consolas"/>
                <a:cs typeface="Consolas"/>
                <a:sym typeface="Consolas"/>
              </a:rPr>
              <a:t> </a:t>
            </a:r>
            <a:r>
              <a:rPr lang="en" sz="1000">
                <a:solidFill>
                  <a:srgbClr val="666666"/>
                </a:solidFill>
                <a:latin typeface="Consolas"/>
                <a:ea typeface="Consolas"/>
                <a:cs typeface="Consolas"/>
                <a:sym typeface="Consolas"/>
              </a:rPr>
              <a:t>range</a:t>
            </a:r>
            <a:r>
              <a:rPr lang="en" sz="1000">
                <a:latin typeface="Consolas"/>
                <a:ea typeface="Consolas"/>
                <a:cs typeface="Consolas"/>
                <a:sym typeface="Consolas"/>
              </a:rPr>
              <a:t> (</a:t>
            </a:r>
            <a:r>
              <a:rPr lang="en" sz="1000">
                <a:solidFill>
                  <a:srgbClr val="0000D0"/>
                </a:solidFill>
                <a:latin typeface="Consolas"/>
                <a:ea typeface="Consolas"/>
                <a:cs typeface="Consolas"/>
                <a:sym typeface="Consolas"/>
              </a:rPr>
              <a:t>3</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top_x = </a:t>
            </a:r>
            <a:r>
              <a:rPr lang="en" sz="1000">
                <a:solidFill>
                  <a:srgbClr val="0000D0"/>
                </a:solidFill>
                <a:latin typeface="Consolas"/>
                <a:ea typeface="Consolas"/>
                <a:cs typeface="Consolas"/>
                <a:sym typeface="Consolas"/>
              </a:rPr>
              <a:t>50</a:t>
            </a:r>
            <a:r>
              <a:rPr lang="en" sz="1000">
                <a:latin typeface="Consolas"/>
                <a:ea typeface="Consolas"/>
                <a:cs typeface="Consolas"/>
                <a:sym typeface="Consolas"/>
              </a:rPr>
              <a:t> + circle_position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top_y = </a:t>
            </a:r>
            <a:r>
              <a:rPr lang="en" sz="1000">
                <a:solidFill>
                  <a:srgbClr val="0000D0"/>
                </a:solidFill>
                <a:latin typeface="Consolas"/>
                <a:ea typeface="Consolas"/>
                <a:cs typeface="Consolas"/>
                <a:sym typeface="Consolas"/>
              </a:rPr>
              <a:t>100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bottom_x = </a:t>
            </a:r>
            <a:r>
              <a:rPr lang="en" sz="1000">
                <a:solidFill>
                  <a:srgbClr val="0000D0"/>
                </a:solidFill>
                <a:latin typeface="Consolas"/>
                <a:ea typeface="Consolas"/>
                <a:cs typeface="Consolas"/>
                <a:sym typeface="Consolas"/>
              </a:rPr>
              <a:t>150</a:t>
            </a:r>
            <a:r>
              <a:rPr lang="en" sz="1000">
                <a:latin typeface="Consolas"/>
                <a:ea typeface="Consolas"/>
                <a:cs typeface="Consolas"/>
                <a:sym typeface="Consolas"/>
              </a:rPr>
              <a:t> + circle_position</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bottom_y = </a:t>
            </a:r>
            <a:r>
              <a:rPr lang="en" sz="1000">
                <a:solidFill>
                  <a:srgbClr val="0000D0"/>
                </a:solidFill>
                <a:latin typeface="Consolas"/>
                <a:ea typeface="Consolas"/>
                <a:cs typeface="Consolas"/>
                <a:sym typeface="Consolas"/>
              </a:rPr>
              <a:t>200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screen.create_oval(top_x, top_y, bottom_x, bottom_y, fill=</a:t>
            </a:r>
            <a:r>
              <a:rPr lang="en" sz="1000">
                <a:solidFill>
                  <a:srgbClr val="0000D0"/>
                </a:solidFill>
                <a:latin typeface="Consolas"/>
                <a:ea typeface="Consolas"/>
                <a:cs typeface="Consolas"/>
                <a:sym typeface="Consolas"/>
              </a:rPr>
              <a:t>"orange"</a:t>
            </a:r>
            <a:r>
              <a:rPr lang="en" sz="1000">
                <a:latin typeface="Consolas"/>
                <a:ea typeface="Consolas"/>
                <a:cs typeface="Consolas"/>
                <a:sym typeface="Consolas"/>
              </a:rPr>
              <a: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circle_position = circle_position + </a:t>
            </a:r>
            <a:r>
              <a:rPr lang="en" sz="1000">
                <a:solidFill>
                  <a:srgbClr val="0000D0"/>
                </a:solidFill>
                <a:latin typeface="Consolas"/>
                <a:ea typeface="Consolas"/>
                <a:cs typeface="Consolas"/>
                <a:sym typeface="Consolas"/>
              </a:rPr>
              <a:t>100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pic>
        <p:nvPicPr>
          <p:cNvPr id="168" name="Google Shape;168;p35"/>
          <p:cNvPicPr preferRelativeResize="0"/>
          <p:nvPr/>
        </p:nvPicPr>
        <p:blipFill rotWithShape="1">
          <a:blip r:embed="rId3">
            <a:alphaModFix/>
          </a:blip>
          <a:srcRect b="0" l="0" r="0" t="0"/>
          <a:stretch/>
        </p:blipFill>
        <p:spPr>
          <a:xfrm>
            <a:off x="133425" y="1257975"/>
            <a:ext cx="233150" cy="3655975"/>
          </a:xfrm>
          <a:prstGeom prst="rect">
            <a:avLst/>
          </a:prstGeom>
          <a:noFill/>
          <a:ln>
            <a:noFill/>
          </a:ln>
        </p:spPr>
      </p:pic>
      <p:sp>
        <p:nvSpPr>
          <p:cNvPr id="169" name="Google Shape;169;p35"/>
          <p:cNvSpPr/>
          <p:nvPr/>
        </p:nvSpPr>
        <p:spPr>
          <a:xfrm>
            <a:off x="411425" y="3266250"/>
            <a:ext cx="4948800" cy="1159500"/>
          </a:xfrm>
          <a:prstGeom prst="rect">
            <a:avLst/>
          </a:prstGeom>
          <a:noFill/>
          <a:ln cap="flat" cmpd="sng" w="38100">
            <a:solidFill>
              <a:srgbClr val="3A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35"/>
          <p:cNvPicPr preferRelativeResize="0"/>
          <p:nvPr/>
        </p:nvPicPr>
        <p:blipFill>
          <a:blip r:embed="rId4">
            <a:alphaModFix/>
          </a:blip>
          <a:stretch>
            <a:fillRect/>
          </a:stretch>
        </p:blipFill>
        <p:spPr>
          <a:xfrm>
            <a:off x="5405075" y="1614401"/>
            <a:ext cx="3600851" cy="3085000"/>
          </a:xfrm>
          <a:prstGeom prst="rect">
            <a:avLst/>
          </a:prstGeom>
          <a:noFill/>
          <a:ln>
            <a:noFill/>
          </a:ln>
        </p:spPr>
      </p:pic>
      <p:sp>
        <p:nvSpPr>
          <p:cNvPr id="171" name="Google Shape;171;p35"/>
          <p:cNvSpPr/>
          <p:nvPr/>
        </p:nvSpPr>
        <p:spPr>
          <a:xfrm>
            <a:off x="1436325" y="3193625"/>
            <a:ext cx="353100" cy="329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Phone Signal</a:t>
            </a:r>
            <a:endParaRPr sz="4000"/>
          </a:p>
        </p:txBody>
      </p:sp>
      <p:sp>
        <p:nvSpPr>
          <p:cNvPr id="177" name="Google Shape;177;p36"/>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178" name="Google Shape;178;p36"/>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6"/>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Clr>
                <a:schemeClr val="dk1"/>
              </a:buClr>
              <a:buSzPts val="1100"/>
              <a:buFont typeface="Arial"/>
              <a:buNone/>
            </a:pPr>
            <a:r>
              <a:rPr lang="en" sz="1600"/>
              <a:t>canvas_width = 350</a:t>
            </a:r>
            <a:endParaRPr sz="1600"/>
          </a:p>
          <a:p>
            <a:pPr indent="0" lvl="0" marL="0" rtl="0" algn="l">
              <a:spcBef>
                <a:spcPts val="600"/>
              </a:spcBef>
              <a:spcAft>
                <a:spcPts val="0"/>
              </a:spcAft>
              <a:buClr>
                <a:schemeClr val="dk1"/>
              </a:buClr>
              <a:buSzPts val="1100"/>
              <a:buFont typeface="Arial"/>
              <a:buNone/>
            </a:pPr>
            <a:r>
              <a:rPr lang="en" sz="1600"/>
              <a:t>canvas_height = 350</a:t>
            </a:r>
            <a:endParaRPr sz="1600"/>
          </a:p>
          <a:p>
            <a:pPr indent="0" lvl="0" marL="0" rtl="0" algn="l">
              <a:spcBef>
                <a:spcPts val="600"/>
              </a:spcBef>
              <a:spcAft>
                <a:spcPts val="0"/>
              </a:spcAft>
              <a:buClr>
                <a:schemeClr val="dk1"/>
              </a:buClr>
              <a:buSzPts val="1100"/>
              <a:buFont typeface="Arial"/>
              <a:buNone/>
            </a:pPr>
            <a:r>
              <a:rPr lang="en" sz="1600"/>
              <a:t>bottom_base = 300</a:t>
            </a:r>
            <a:endParaRPr sz="1600"/>
          </a:p>
          <a:p>
            <a:pPr indent="0" lvl="0" marL="0" rtl="0" algn="l">
              <a:spcBef>
                <a:spcPts val="600"/>
              </a:spcBef>
              <a:spcAft>
                <a:spcPts val="0"/>
              </a:spcAft>
              <a:buClr>
                <a:schemeClr val="dk1"/>
              </a:buClr>
              <a:buSzPts val="1100"/>
              <a:buFont typeface="Arial"/>
              <a:buNone/>
            </a:pPr>
            <a:r>
              <a:rPr lang="en" sz="1600"/>
              <a:t>left_base = 50</a:t>
            </a:r>
            <a:endParaRPr sz="1600"/>
          </a:p>
          <a:p>
            <a:pPr indent="0" lvl="0" marL="0" rtl="0" algn="l">
              <a:spcBef>
                <a:spcPts val="600"/>
              </a:spcBef>
              <a:spcAft>
                <a:spcPts val="0"/>
              </a:spcAft>
              <a:buClr>
                <a:schemeClr val="dk1"/>
              </a:buClr>
              <a:buSzPts val="1100"/>
              <a:buFont typeface="Arial"/>
              <a:buNone/>
            </a:pPr>
            <a:r>
              <a:rPr lang="en" sz="1600"/>
              <a:t>bar_height = 50</a:t>
            </a:r>
            <a:endParaRPr sz="1600"/>
          </a:p>
          <a:p>
            <a:pPr indent="0" lvl="0" marL="0" rtl="0" algn="l">
              <a:spcBef>
                <a:spcPts val="600"/>
              </a:spcBef>
              <a:spcAft>
                <a:spcPts val="0"/>
              </a:spcAft>
              <a:buClr>
                <a:schemeClr val="dk1"/>
              </a:buClr>
              <a:buSzPts val="1100"/>
              <a:buFont typeface="Arial"/>
              <a:buNone/>
            </a:pPr>
            <a:r>
              <a:rPr lang="en" sz="1600"/>
              <a:t>bar_width = 30</a:t>
            </a:r>
            <a:endParaRPr sz="1600"/>
          </a:p>
        </p:txBody>
      </p:sp>
      <p:sp>
        <p:nvSpPr>
          <p:cNvPr id="180" name="Google Shape;180;p36"/>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6"/>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6"/>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6"/>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6"/>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190" name="Google Shape;190;p37"/>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191" name="Google Shape;191;p37"/>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Bar 1:</a:t>
            </a:r>
            <a:endParaRPr b="1" sz="1800"/>
          </a:p>
          <a:p>
            <a:pPr indent="0" lvl="0" marL="0" rtl="0" algn="l">
              <a:spcBef>
                <a:spcPts val="600"/>
              </a:spcBef>
              <a:spcAft>
                <a:spcPts val="0"/>
              </a:spcAft>
              <a:buNone/>
            </a:pPr>
            <a:r>
              <a:rPr lang="en" sz="1600"/>
              <a:t>Top X: </a:t>
            </a:r>
            <a:r>
              <a:rPr b="1" lang="en" sz="1600">
                <a:highlight>
                  <a:srgbClr val="FFFF00"/>
                </a:highlight>
                <a:latin typeface="Consolas"/>
                <a:ea typeface="Consolas"/>
                <a:cs typeface="Consolas"/>
                <a:sym typeface="Consolas"/>
              </a:rPr>
              <a:t>left_base</a:t>
            </a:r>
            <a:endParaRPr b="1" sz="1600">
              <a:highlight>
                <a:srgbClr val="FFFF00"/>
              </a:highlight>
              <a:latin typeface="Consolas"/>
              <a:ea typeface="Consolas"/>
              <a:cs typeface="Consolas"/>
              <a:sym typeface="Consolas"/>
            </a:endParaRPr>
          </a:p>
          <a:p>
            <a:pPr indent="0" lvl="0" marL="0" rtl="0" algn="l">
              <a:spcBef>
                <a:spcPts val="600"/>
              </a:spcBef>
              <a:spcAft>
                <a:spcPts val="0"/>
              </a:spcAft>
              <a:buNone/>
            </a:pPr>
            <a:r>
              <a:rPr lang="en" sz="1600"/>
              <a:t>Top Y: </a:t>
            </a:r>
            <a:endParaRPr sz="1600"/>
          </a:p>
          <a:p>
            <a:pPr indent="0" lvl="0" marL="0" rtl="0" algn="l">
              <a:spcBef>
                <a:spcPts val="600"/>
              </a:spcBef>
              <a:spcAft>
                <a:spcPts val="0"/>
              </a:spcAft>
              <a:buNone/>
            </a:pPr>
            <a:r>
              <a:rPr lang="en" sz="1600"/>
              <a:t>Bottom X: </a:t>
            </a:r>
            <a:endParaRPr sz="1600"/>
          </a:p>
          <a:p>
            <a:pPr indent="0" lvl="0" marL="0" rtl="0" algn="l">
              <a:spcBef>
                <a:spcPts val="600"/>
              </a:spcBef>
              <a:spcAft>
                <a:spcPts val="0"/>
              </a:spcAft>
              <a:buNone/>
            </a:pPr>
            <a:r>
              <a:rPr lang="en" sz="1600"/>
              <a:t>Bottom Y: </a:t>
            </a:r>
            <a:endParaRPr sz="1800"/>
          </a:p>
        </p:txBody>
      </p:sp>
      <p:sp>
        <p:nvSpPr>
          <p:cNvPr id="192" name="Google Shape;192;p37"/>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193" name="Google Shape;193;p37"/>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7"/>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7"/>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7"/>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37"/>
          <p:cNvCxnSpPr/>
          <p:nvPr/>
        </p:nvCxnSpPr>
        <p:spPr>
          <a:xfrm>
            <a:off x="5976250" y="2903350"/>
            <a:ext cx="0" cy="823500"/>
          </a:xfrm>
          <a:prstGeom prst="straightConnector1">
            <a:avLst/>
          </a:prstGeom>
          <a:noFill/>
          <a:ln cap="flat" cmpd="sng" w="28575">
            <a:solidFill>
              <a:srgbClr val="93C47D"/>
            </a:solidFill>
            <a:prstDash val="solid"/>
            <a:round/>
            <a:headEnd len="med" w="med" type="none"/>
            <a:tailEnd len="med" w="med" type="stealth"/>
          </a:ln>
        </p:spPr>
      </p:cxnSp>
      <p:sp>
        <p:nvSpPr>
          <p:cNvPr id="200" name="Google Shape;200;p37"/>
          <p:cNvSpPr txBox="1"/>
          <p:nvPr>
            <p:ph idx="1" type="body"/>
          </p:nvPr>
        </p:nvSpPr>
        <p:spPr>
          <a:xfrm>
            <a:off x="5293750" y="2552663"/>
            <a:ext cx="16752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left_base</a:t>
            </a:r>
            <a:endParaRPr sz="1200">
              <a:latin typeface="Consolas"/>
              <a:ea typeface="Consolas"/>
              <a:cs typeface="Consolas"/>
              <a:sym typeface="Consolas"/>
            </a:endParaRPr>
          </a:p>
        </p:txBody>
      </p:sp>
      <p:sp>
        <p:nvSpPr>
          <p:cNvPr id="201" name="Google Shape;201;p37"/>
          <p:cNvSpPr/>
          <p:nvPr/>
        </p:nvSpPr>
        <p:spPr>
          <a:xfrm>
            <a:off x="5847850" y="3649399"/>
            <a:ext cx="256800" cy="327300"/>
          </a:xfrm>
          <a:prstGeom prst="mathMultiply">
            <a:avLst>
              <a:gd fmla="val 23520" name="adj1"/>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207" name="Google Shape;207;p38"/>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08" name="Google Shape;208;p38"/>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Bar 1:</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left_base</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b="1" lang="en" sz="1600">
                <a:highlight>
                  <a:srgbClr val="FFFF00"/>
                </a:highlight>
                <a:latin typeface="Consolas"/>
                <a:ea typeface="Consolas"/>
                <a:cs typeface="Consolas"/>
                <a:sym typeface="Consolas"/>
              </a:rPr>
              <a:t>bottom_base - bar_height</a:t>
            </a:r>
            <a:endParaRPr b="1" sz="1600">
              <a:highlight>
                <a:srgbClr val="FFFF00"/>
              </a:highlight>
            </a:endParaRPr>
          </a:p>
          <a:p>
            <a:pPr indent="0" lvl="0" marL="0" rtl="0" algn="l">
              <a:spcBef>
                <a:spcPts val="600"/>
              </a:spcBef>
              <a:spcAft>
                <a:spcPts val="0"/>
              </a:spcAft>
              <a:buNone/>
            </a:pPr>
            <a:r>
              <a:rPr lang="en" sz="1600"/>
              <a:t>Bottom X: </a:t>
            </a:r>
            <a:endParaRPr sz="1600"/>
          </a:p>
          <a:p>
            <a:pPr indent="0" lvl="0" marL="0" rtl="0" algn="l">
              <a:spcBef>
                <a:spcPts val="600"/>
              </a:spcBef>
              <a:spcAft>
                <a:spcPts val="0"/>
              </a:spcAft>
              <a:buNone/>
            </a:pPr>
            <a:r>
              <a:rPr lang="en" sz="1600"/>
              <a:t>Bottom Y: </a:t>
            </a:r>
            <a:endParaRPr sz="1800"/>
          </a:p>
        </p:txBody>
      </p:sp>
      <p:sp>
        <p:nvSpPr>
          <p:cNvPr id="209" name="Google Shape;209;p38"/>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210" name="Google Shape;210;p38"/>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8"/>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8"/>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8"/>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8"/>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38"/>
          <p:cNvCxnSpPr/>
          <p:nvPr/>
        </p:nvCxnSpPr>
        <p:spPr>
          <a:xfrm>
            <a:off x="5976250" y="2903350"/>
            <a:ext cx="0" cy="823500"/>
          </a:xfrm>
          <a:prstGeom prst="straightConnector1">
            <a:avLst/>
          </a:prstGeom>
          <a:noFill/>
          <a:ln cap="flat" cmpd="sng" w="28575">
            <a:solidFill>
              <a:srgbClr val="93C47D"/>
            </a:solidFill>
            <a:prstDash val="solid"/>
            <a:round/>
            <a:headEnd len="med" w="med" type="none"/>
            <a:tailEnd len="med" w="med" type="stealth"/>
          </a:ln>
        </p:spPr>
      </p:cxnSp>
      <p:sp>
        <p:nvSpPr>
          <p:cNvPr id="217" name="Google Shape;217;p38"/>
          <p:cNvSpPr txBox="1"/>
          <p:nvPr>
            <p:ph idx="1" type="body"/>
          </p:nvPr>
        </p:nvSpPr>
        <p:spPr>
          <a:xfrm>
            <a:off x="5446150" y="2324063"/>
            <a:ext cx="16752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bottom_base - bar_height</a:t>
            </a:r>
            <a:endParaRPr sz="1200">
              <a:latin typeface="Consolas"/>
              <a:ea typeface="Consolas"/>
              <a:cs typeface="Consolas"/>
              <a:sym typeface="Consolas"/>
            </a:endParaRPr>
          </a:p>
        </p:txBody>
      </p:sp>
      <p:sp>
        <p:nvSpPr>
          <p:cNvPr id="218" name="Google Shape;218;p38"/>
          <p:cNvSpPr/>
          <p:nvPr/>
        </p:nvSpPr>
        <p:spPr>
          <a:xfrm>
            <a:off x="5847850" y="3649399"/>
            <a:ext cx="256800" cy="327300"/>
          </a:xfrm>
          <a:prstGeom prst="mathMultiply">
            <a:avLst>
              <a:gd fmla="val 23520" name="adj1"/>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224" name="Google Shape;224;p39"/>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25" name="Google Shape;225;p39"/>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800"/>
              <a:t>Coordinate Points for Bar 1:</a:t>
            </a:r>
            <a:endParaRPr b="1" sz="1800"/>
          </a:p>
          <a:p>
            <a:pPr indent="0" lvl="0" marL="0" rtl="0" algn="l">
              <a:spcBef>
                <a:spcPts val="600"/>
              </a:spcBef>
              <a:spcAft>
                <a:spcPts val="0"/>
              </a:spcAft>
              <a:buClr>
                <a:schemeClr val="dk1"/>
              </a:buClr>
              <a:buSzPts val="1100"/>
              <a:buFont typeface="Arial"/>
              <a:buNone/>
            </a:pPr>
            <a:r>
              <a:rPr lang="en" sz="1600"/>
              <a:t>Top X: </a:t>
            </a:r>
            <a:r>
              <a:rPr lang="en" sz="1600">
                <a:latin typeface="Consolas"/>
                <a:ea typeface="Consolas"/>
                <a:cs typeface="Consolas"/>
                <a:sym typeface="Consolas"/>
              </a:rPr>
              <a:t>left_base</a:t>
            </a:r>
            <a:endParaRPr sz="16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600"/>
              <a:t>Top Y: </a:t>
            </a:r>
            <a:r>
              <a:rPr lang="en" sz="1600">
                <a:latin typeface="Consolas"/>
                <a:ea typeface="Consolas"/>
                <a:cs typeface="Consolas"/>
                <a:sym typeface="Consolas"/>
              </a:rPr>
              <a:t>bottom_base - bar_height</a:t>
            </a:r>
            <a:endParaRPr sz="1600"/>
          </a:p>
          <a:p>
            <a:pPr indent="0" lvl="0" marL="0" rtl="0" algn="l">
              <a:spcBef>
                <a:spcPts val="600"/>
              </a:spcBef>
              <a:spcAft>
                <a:spcPts val="0"/>
              </a:spcAft>
              <a:buClr>
                <a:schemeClr val="dk1"/>
              </a:buClr>
              <a:buSzPts val="1100"/>
              <a:buFont typeface="Arial"/>
              <a:buNone/>
            </a:pPr>
            <a:r>
              <a:rPr lang="en" sz="1600"/>
              <a:t>Bottom X: </a:t>
            </a:r>
            <a:r>
              <a:rPr b="1" lang="en" sz="1600">
                <a:highlight>
                  <a:srgbClr val="FFFF00"/>
                </a:highlight>
                <a:latin typeface="Consolas"/>
                <a:ea typeface="Consolas"/>
                <a:cs typeface="Consolas"/>
                <a:sym typeface="Consolas"/>
              </a:rPr>
              <a:t>left_base + bar_width</a:t>
            </a:r>
            <a:endParaRPr b="1" sz="1600">
              <a:highlight>
                <a:srgbClr val="FFFF00"/>
              </a:highlight>
            </a:endParaRPr>
          </a:p>
          <a:p>
            <a:pPr indent="0" lvl="0" marL="0" rtl="0" algn="l">
              <a:spcBef>
                <a:spcPts val="600"/>
              </a:spcBef>
              <a:spcAft>
                <a:spcPts val="0"/>
              </a:spcAft>
              <a:buNone/>
            </a:pPr>
            <a:r>
              <a:rPr lang="en" sz="1600"/>
              <a:t>Bottom Y: </a:t>
            </a:r>
            <a:endParaRPr b="1" sz="1800"/>
          </a:p>
        </p:txBody>
      </p:sp>
      <p:sp>
        <p:nvSpPr>
          <p:cNvPr id="226" name="Google Shape;226;p39"/>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227" name="Google Shape;227;p39"/>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txBox="1"/>
          <p:nvPr>
            <p:ph idx="1" type="body"/>
          </p:nvPr>
        </p:nvSpPr>
        <p:spPr>
          <a:xfrm>
            <a:off x="5446150" y="2857463"/>
            <a:ext cx="16752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l</a:t>
            </a:r>
            <a:r>
              <a:rPr lang="en" sz="1200">
                <a:latin typeface="Consolas"/>
                <a:ea typeface="Consolas"/>
                <a:cs typeface="Consolas"/>
                <a:sym typeface="Consolas"/>
              </a:rPr>
              <a:t>eft_base + bar_width</a:t>
            </a:r>
            <a:endParaRPr sz="1200">
              <a:latin typeface="Consolas"/>
              <a:ea typeface="Consolas"/>
              <a:cs typeface="Consolas"/>
              <a:sym typeface="Consolas"/>
            </a:endParaRPr>
          </a:p>
        </p:txBody>
      </p:sp>
      <p:cxnSp>
        <p:nvCxnSpPr>
          <p:cNvPr id="234" name="Google Shape;234;p39"/>
          <p:cNvCxnSpPr/>
          <p:nvPr/>
        </p:nvCxnSpPr>
        <p:spPr>
          <a:xfrm>
            <a:off x="6285850" y="3413586"/>
            <a:ext cx="0" cy="1158300"/>
          </a:xfrm>
          <a:prstGeom prst="straightConnector1">
            <a:avLst/>
          </a:prstGeom>
          <a:noFill/>
          <a:ln cap="flat" cmpd="sng" w="28575">
            <a:solidFill>
              <a:srgbClr val="F6B26B"/>
            </a:solidFill>
            <a:prstDash val="solid"/>
            <a:round/>
            <a:headEnd len="med" w="med" type="none"/>
            <a:tailEnd len="med" w="med" type="stealth"/>
          </a:ln>
        </p:spPr>
      </p:cxnSp>
      <p:sp>
        <p:nvSpPr>
          <p:cNvPr id="235" name="Google Shape;235;p39"/>
          <p:cNvSpPr/>
          <p:nvPr/>
        </p:nvSpPr>
        <p:spPr>
          <a:xfrm>
            <a:off x="6152650" y="4531450"/>
            <a:ext cx="256800" cy="327300"/>
          </a:xfrm>
          <a:prstGeom prst="mathMultiply">
            <a:avLst>
              <a:gd fmla="val 23520"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241" name="Google Shape;241;p40"/>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42" name="Google Shape;242;p40"/>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Bar 1:</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left_base</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lang="en" sz="1600">
                <a:latin typeface="Consolas"/>
                <a:ea typeface="Consolas"/>
                <a:cs typeface="Consolas"/>
                <a:sym typeface="Consolas"/>
              </a:rPr>
              <a:t>bottom_base - bar_height</a:t>
            </a:r>
            <a:endParaRPr sz="1600"/>
          </a:p>
          <a:p>
            <a:pPr indent="0" lvl="0" marL="0" rtl="0" algn="l">
              <a:spcBef>
                <a:spcPts val="600"/>
              </a:spcBef>
              <a:spcAft>
                <a:spcPts val="0"/>
              </a:spcAft>
              <a:buNone/>
            </a:pPr>
            <a:r>
              <a:rPr lang="en" sz="1600"/>
              <a:t>Bottom X: </a:t>
            </a:r>
            <a:r>
              <a:rPr lang="en" sz="1600">
                <a:latin typeface="Consolas"/>
                <a:ea typeface="Consolas"/>
                <a:cs typeface="Consolas"/>
                <a:sym typeface="Consolas"/>
              </a:rPr>
              <a:t>left_base + bar_width</a:t>
            </a:r>
            <a:endParaRPr sz="1600"/>
          </a:p>
          <a:p>
            <a:pPr indent="0" lvl="0" marL="0" rtl="0" algn="l">
              <a:spcBef>
                <a:spcPts val="600"/>
              </a:spcBef>
              <a:spcAft>
                <a:spcPts val="0"/>
              </a:spcAft>
              <a:buNone/>
            </a:pPr>
            <a:r>
              <a:rPr lang="en" sz="1600"/>
              <a:t>Bottom Y: </a:t>
            </a:r>
            <a:r>
              <a:rPr b="1" lang="en" sz="1600">
                <a:highlight>
                  <a:srgbClr val="FFFF00"/>
                </a:highlight>
                <a:latin typeface="Consolas"/>
                <a:ea typeface="Consolas"/>
                <a:cs typeface="Consolas"/>
                <a:sym typeface="Consolas"/>
              </a:rPr>
              <a:t>bottom_base</a:t>
            </a:r>
            <a:endParaRPr b="1" sz="1800">
              <a:highlight>
                <a:srgbClr val="FFFF00"/>
              </a:highlight>
            </a:endParaRPr>
          </a:p>
        </p:txBody>
      </p:sp>
      <p:sp>
        <p:nvSpPr>
          <p:cNvPr id="243" name="Google Shape;243;p40"/>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244" name="Google Shape;244;p40"/>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0"/>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txBox="1"/>
          <p:nvPr>
            <p:ph idx="1" type="body"/>
          </p:nvPr>
        </p:nvSpPr>
        <p:spPr>
          <a:xfrm>
            <a:off x="5446150" y="3009863"/>
            <a:ext cx="16752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bottom_base</a:t>
            </a:r>
            <a:endParaRPr sz="1200">
              <a:latin typeface="Consolas"/>
              <a:ea typeface="Consolas"/>
              <a:cs typeface="Consolas"/>
              <a:sym typeface="Consolas"/>
            </a:endParaRPr>
          </a:p>
        </p:txBody>
      </p:sp>
      <p:cxnSp>
        <p:nvCxnSpPr>
          <p:cNvPr id="251" name="Google Shape;251;p40"/>
          <p:cNvCxnSpPr/>
          <p:nvPr/>
        </p:nvCxnSpPr>
        <p:spPr>
          <a:xfrm>
            <a:off x="6285850" y="3413586"/>
            <a:ext cx="0" cy="1158300"/>
          </a:xfrm>
          <a:prstGeom prst="straightConnector1">
            <a:avLst/>
          </a:prstGeom>
          <a:noFill/>
          <a:ln cap="flat" cmpd="sng" w="28575">
            <a:solidFill>
              <a:srgbClr val="F6B26B"/>
            </a:solidFill>
            <a:prstDash val="solid"/>
            <a:round/>
            <a:headEnd len="med" w="med" type="none"/>
            <a:tailEnd len="med" w="med" type="stealth"/>
          </a:ln>
        </p:spPr>
      </p:cxnSp>
      <p:sp>
        <p:nvSpPr>
          <p:cNvPr id="252" name="Google Shape;252;p40"/>
          <p:cNvSpPr/>
          <p:nvPr/>
        </p:nvSpPr>
        <p:spPr>
          <a:xfrm>
            <a:off x="6152650" y="4531450"/>
            <a:ext cx="256800" cy="327300"/>
          </a:xfrm>
          <a:prstGeom prst="mathMultiply">
            <a:avLst>
              <a:gd fmla="val 23520"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Phone Signal</a:t>
            </a:r>
            <a:endParaRPr sz="4000"/>
          </a:p>
        </p:txBody>
      </p:sp>
      <p:sp>
        <p:nvSpPr>
          <p:cNvPr id="258" name="Google Shape;258;p41"/>
          <p:cNvSpPr txBox="1"/>
          <p:nvPr>
            <p:ph idx="1" type="body"/>
          </p:nvPr>
        </p:nvSpPr>
        <p:spPr>
          <a:xfrm>
            <a:off x="176850" y="1102775"/>
            <a:ext cx="8850900" cy="1049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screen.create_rectangle(</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59" name="Google Shape;259;p41"/>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Changing variable values</a:t>
            </a:r>
            <a:r>
              <a:rPr b="1" lang="en" sz="1800"/>
              <a:t>:</a:t>
            </a:r>
            <a:endParaRPr b="1" sz="1800"/>
          </a:p>
          <a:p>
            <a:pPr indent="0" lvl="0" marL="0" rtl="0" algn="l">
              <a:spcBef>
                <a:spcPts val="600"/>
              </a:spcBef>
              <a:spcAft>
                <a:spcPts val="0"/>
              </a:spcAft>
              <a:buNone/>
            </a:pPr>
            <a:r>
              <a:rPr lang="en" sz="1600">
                <a:latin typeface="Consolas"/>
                <a:ea typeface="Consolas"/>
                <a:cs typeface="Consolas"/>
                <a:sym typeface="Consolas"/>
              </a:rPr>
              <a:t>left_base = left_base + 50</a:t>
            </a:r>
            <a:endParaRPr b="1" sz="1800"/>
          </a:p>
        </p:txBody>
      </p:sp>
      <p:sp>
        <p:nvSpPr>
          <p:cNvPr id="260" name="Google Shape;260;p41"/>
          <p:cNvSpPr txBox="1"/>
          <p:nvPr>
            <p:ph idx="1" type="body"/>
          </p:nvPr>
        </p:nvSpPr>
        <p:spPr>
          <a:xfrm>
            <a:off x="6401850" y="433775"/>
            <a:ext cx="2625900" cy="10491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350	left_base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350	bar_height = 50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bottom_base = 300	bar_width = 30</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261" name="Google Shape;261;p41"/>
          <p:cNvSpPr/>
          <p:nvPr/>
        </p:nvSpPr>
        <p:spPr>
          <a:xfrm>
            <a:off x="5649675" y="2205600"/>
            <a:ext cx="32640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1"/>
          <p:cNvSpPr/>
          <p:nvPr/>
        </p:nvSpPr>
        <p:spPr>
          <a:xfrm>
            <a:off x="5976250" y="3816150"/>
            <a:ext cx="310200" cy="8574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1"/>
          <p:cNvSpPr/>
          <p:nvPr/>
        </p:nvSpPr>
        <p:spPr>
          <a:xfrm>
            <a:off x="6509650" y="3506050"/>
            <a:ext cx="310200" cy="1167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1"/>
          <p:cNvSpPr/>
          <p:nvPr/>
        </p:nvSpPr>
        <p:spPr>
          <a:xfrm>
            <a:off x="7043050" y="3138650"/>
            <a:ext cx="310200" cy="15351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1"/>
          <p:cNvSpPr/>
          <p:nvPr/>
        </p:nvSpPr>
        <p:spPr>
          <a:xfrm>
            <a:off x="7576450" y="2818175"/>
            <a:ext cx="310200" cy="18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
          <p:cNvSpPr/>
          <p:nvPr/>
        </p:nvSpPr>
        <p:spPr>
          <a:xfrm>
            <a:off x="8109850" y="2518175"/>
            <a:ext cx="310200" cy="21555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txBox="1"/>
          <p:nvPr>
            <p:ph idx="1" type="body"/>
          </p:nvPr>
        </p:nvSpPr>
        <p:spPr>
          <a:xfrm>
            <a:off x="5802075" y="4606200"/>
            <a:ext cx="3190500" cy="5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50	 100	   150	    200       250</a:t>
            </a:r>
            <a:endParaRPr b="1" sz="1200"/>
          </a:p>
        </p:txBody>
      </p:sp>
      <p:cxnSp>
        <p:nvCxnSpPr>
          <p:cNvPr id="268" name="Google Shape;268;p41"/>
          <p:cNvCxnSpPr/>
          <p:nvPr/>
        </p:nvCxnSpPr>
        <p:spPr>
          <a:xfrm>
            <a:off x="5981050" y="3413586"/>
            <a:ext cx="512700" cy="0"/>
          </a:xfrm>
          <a:prstGeom prst="straightConnector1">
            <a:avLst/>
          </a:prstGeom>
          <a:noFill/>
          <a:ln cap="flat" cmpd="sng" w="28575">
            <a:solidFill>
              <a:srgbClr val="F6B26B"/>
            </a:solidFill>
            <a:prstDash val="solid"/>
            <a:round/>
            <a:headEnd len="med" w="med" type="none"/>
            <a:tailEnd len="med" w="med" type="stealth"/>
          </a:ln>
        </p:spPr>
      </p:cxnSp>
      <p:sp>
        <p:nvSpPr>
          <p:cNvPr id="269" name="Google Shape;269;p41"/>
          <p:cNvSpPr/>
          <p:nvPr/>
        </p:nvSpPr>
        <p:spPr>
          <a:xfrm>
            <a:off x="5883866" y="4539487"/>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p:nvPr/>
        </p:nvSpPr>
        <p:spPr>
          <a:xfrm>
            <a:off x="6417266" y="454752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6950666" y="454752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1"/>
          <p:cNvSpPr/>
          <p:nvPr/>
        </p:nvSpPr>
        <p:spPr>
          <a:xfrm>
            <a:off x="7484066" y="454752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1"/>
          <p:cNvSpPr/>
          <p:nvPr/>
        </p:nvSpPr>
        <p:spPr>
          <a:xfrm>
            <a:off x="8017466" y="4547523"/>
            <a:ext cx="188400" cy="266400"/>
          </a:xfrm>
          <a:prstGeom prst="mathMultiply">
            <a:avLst>
              <a:gd fmla="val 3621" name="adj1"/>
            </a:avLst>
          </a:prstGeom>
          <a:solidFill>
            <a:srgbClr val="F6B26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txBox="1"/>
          <p:nvPr>
            <p:ph idx="1" type="body"/>
          </p:nvPr>
        </p:nvSpPr>
        <p:spPr>
          <a:xfrm>
            <a:off x="5954475" y="3037875"/>
            <a:ext cx="512700" cy="37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+50</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