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
      <p:font typeface="Satisfy"/>
      <p:regular r:id="rId21"/>
    </p:embeddedFont>
    <p:embeddedFont>
      <p:font typeface="Lemon"/>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721363-4C0D-41D7-9BEB-24FD1A9E3CDB}">
  <a:tblStyle styleId="{05721363-4C0D-41D7-9BEB-24FD1A9E3C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22" Type="http://schemas.openxmlformats.org/officeDocument/2006/relationships/font" Target="fonts/Lemon-regular.fntdata"/><Relationship Id="rId10" Type="http://schemas.openxmlformats.org/officeDocument/2006/relationships/slide" Target="slides/slide4.xml"/><Relationship Id="rId21" Type="http://schemas.openxmlformats.org/officeDocument/2006/relationships/font" Target="fonts/Satisfy-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78a43cd61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78a43cd6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how for loops can help us repeat code.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793d51c37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793d51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using for loops can shorten our code and make it easier to make adjustments. Use for loops to solve the next set of Tracy exercises!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78a43cd61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78a43cd6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When you completed our dashed line program, you wrote 18 lines of code in order to get the result we were looking for.</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You wrote these </a:t>
            </a:r>
            <a:r>
              <a:rPr b="1" lang="en" sz="1200">
                <a:solidFill>
                  <a:srgbClr val="434343"/>
                </a:solidFill>
                <a:highlight>
                  <a:schemeClr val="lt1"/>
                </a:highlight>
                <a:latin typeface="Proxima Nova"/>
                <a:ea typeface="Proxima Nova"/>
                <a:cs typeface="Proxima Nova"/>
                <a:sym typeface="Proxima Nova"/>
              </a:rPr>
              <a:t>(click for red box image) </a:t>
            </a:r>
            <a:r>
              <a:rPr lang="en" sz="1200">
                <a:solidFill>
                  <a:srgbClr val="434343"/>
                </a:solidFill>
                <a:highlight>
                  <a:schemeClr val="lt1"/>
                </a:highlight>
                <a:latin typeface="Proxima Nova"/>
                <a:ea typeface="Proxima Nova"/>
                <a:cs typeface="Proxima Nova"/>
                <a:sym typeface="Proxima Nova"/>
              </a:rPr>
              <a:t>four lines of code to make one line with blank space after </a:t>
            </a:r>
            <a:r>
              <a:rPr b="1" lang="en" sz="1200">
                <a:solidFill>
                  <a:srgbClr val="434343"/>
                </a:solidFill>
                <a:highlight>
                  <a:schemeClr val="lt1"/>
                </a:highlight>
                <a:latin typeface="Proxima Nova"/>
                <a:ea typeface="Proxima Nova"/>
                <a:cs typeface="Proxima Nova"/>
                <a:sym typeface="Proxima Nova"/>
              </a:rPr>
              <a:t>(click for red box image)</a:t>
            </a:r>
            <a:r>
              <a:rPr lang="en" sz="1200">
                <a:solidFill>
                  <a:srgbClr val="434343"/>
                </a:solidFill>
                <a:highlight>
                  <a:schemeClr val="lt1"/>
                </a:highlight>
                <a:latin typeface="Proxima Nova"/>
                <a:ea typeface="Proxima Nova"/>
                <a:cs typeface="Proxima Nova"/>
                <a:sym typeface="Proxima Nova"/>
              </a:rPr>
              <a:t>. You then had to copy and paste this 3 more times to make the rest of the lines.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What if we wanted to make a dotted line? We would need to repeat this code many, many times.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What if we had a way to just tell Tracy </a:t>
            </a:r>
            <a:r>
              <a:rPr b="1" lang="en" sz="1200">
                <a:solidFill>
                  <a:srgbClr val="434343"/>
                </a:solidFill>
                <a:highlight>
                  <a:schemeClr val="lt1"/>
                </a:highlight>
                <a:latin typeface="Proxima Nova"/>
                <a:ea typeface="Proxima Nova"/>
                <a:cs typeface="Proxima Nova"/>
                <a:sym typeface="Proxima Nova"/>
              </a:rPr>
              <a:t>(click for textbox) </a:t>
            </a:r>
            <a:r>
              <a:rPr lang="en" sz="1200">
                <a:solidFill>
                  <a:srgbClr val="434343"/>
                </a:solidFill>
                <a:highlight>
                  <a:schemeClr val="lt1"/>
                </a:highlight>
                <a:latin typeface="Proxima Nova"/>
                <a:ea typeface="Proxima Nova"/>
                <a:cs typeface="Proxima Nova"/>
                <a:sym typeface="Proxima Nova"/>
              </a:rPr>
              <a:t>to repeat this section of code? Well, we do!</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78a43cd61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78a43cd6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For loops are used to repeat code a fixed number of times. So instead of copying and pasting code to create your caterpillar with 5 circles...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78a43cd61_0_2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8a43cd6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a:t>
            </a:r>
            <a:r>
              <a:rPr lang="en" sz="1200">
                <a:solidFill>
                  <a:srgbClr val="434343"/>
                </a:solidFill>
                <a:highlight>
                  <a:schemeClr val="lt1"/>
                </a:highlight>
                <a:latin typeface="Proxima Nova"/>
                <a:ea typeface="Proxima Nova"/>
                <a:cs typeface="Proxima Nova"/>
                <a:sym typeface="Proxima Nova"/>
              </a:rPr>
              <a:t>you can just tell Tracy ‘repeat the code to make a circle 5 times’. This helps us a lot when we need to repeat something many times because all we need to do is write how many times we want the code to repeat. Making a caterpillar with 50 circles is now as easy as making one with 5!</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78a43cd61_0_2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78a43cd61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Loops help us by shortening our code</a:t>
            </a:r>
            <a:r>
              <a:rPr b="1" lang="en" sz="1200">
                <a:solidFill>
                  <a:srgbClr val="434343"/>
                </a:solidFill>
                <a:highlight>
                  <a:schemeClr val="lt1"/>
                </a:highlight>
                <a:latin typeface="Proxima Nova"/>
                <a:ea typeface="Proxima Nova"/>
                <a:cs typeface="Proxima Nova"/>
                <a:sym typeface="Proxima Nova"/>
              </a:rPr>
              <a:t> (click for arrow and highlight)</a:t>
            </a:r>
            <a:r>
              <a:rPr lang="en" sz="1200">
                <a:solidFill>
                  <a:srgbClr val="434343"/>
                </a:solidFill>
                <a:highlight>
                  <a:schemeClr val="lt1"/>
                </a:highlight>
                <a:latin typeface="Proxima Nova"/>
                <a:ea typeface="Proxima Nova"/>
                <a:cs typeface="Proxima Nova"/>
                <a:sym typeface="Proxima Nova"/>
              </a:rPr>
              <a:t>, which is something all programmers strive to do because this makes our code easier to read. Using this loop instead of writing all of our commands out took our 19 lines of code and reduced them to 5 lines!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78a43cd61_0_2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8a43cd6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Using loops also </a:t>
            </a:r>
            <a:r>
              <a:rPr b="1" lang="en" sz="1200">
                <a:solidFill>
                  <a:srgbClr val="434343"/>
                </a:solidFill>
                <a:highlight>
                  <a:schemeClr val="lt1"/>
                </a:highlight>
                <a:latin typeface="Proxima Nova"/>
                <a:ea typeface="Proxima Nova"/>
                <a:cs typeface="Proxima Nova"/>
                <a:sym typeface="Proxima Nova"/>
              </a:rPr>
              <a:t>(click for highlight) </a:t>
            </a:r>
            <a:r>
              <a:rPr lang="en" sz="1200">
                <a:solidFill>
                  <a:srgbClr val="434343"/>
                </a:solidFill>
                <a:highlight>
                  <a:schemeClr val="lt1"/>
                </a:highlight>
                <a:latin typeface="Proxima Nova"/>
                <a:ea typeface="Proxima Nova"/>
                <a:cs typeface="Proxima Nova"/>
                <a:sym typeface="Proxima Nova"/>
              </a:rPr>
              <a:t>makes it a lot easier to alter our code when needed. What if we wanted to make a fatter caterpillar where each circle </a:t>
            </a:r>
            <a:r>
              <a:rPr b="1" lang="en" sz="1200">
                <a:solidFill>
                  <a:srgbClr val="434343"/>
                </a:solidFill>
                <a:highlight>
                  <a:schemeClr val="lt1"/>
                </a:highlight>
                <a:latin typeface="Proxima Nova"/>
                <a:ea typeface="Proxima Nova"/>
                <a:cs typeface="Proxima Nova"/>
                <a:sym typeface="Proxima Nova"/>
              </a:rPr>
              <a:t>(click for arrow) </a:t>
            </a:r>
            <a:r>
              <a:rPr lang="en" sz="1200">
                <a:solidFill>
                  <a:srgbClr val="434343"/>
                </a:solidFill>
                <a:highlight>
                  <a:schemeClr val="lt1"/>
                </a:highlight>
                <a:latin typeface="Proxima Nova"/>
                <a:ea typeface="Proxima Nova"/>
                <a:cs typeface="Proxima Nova"/>
                <a:sym typeface="Proxima Nova"/>
              </a:rPr>
              <a:t>had a radius of 50? In order to do this with our initial code, we would need to retype the radius </a:t>
            </a:r>
            <a:r>
              <a:rPr b="1" lang="en" sz="1200">
                <a:solidFill>
                  <a:srgbClr val="434343"/>
                </a:solidFill>
                <a:highlight>
                  <a:schemeClr val="lt1"/>
                </a:highlight>
                <a:latin typeface="Proxima Nova"/>
                <a:ea typeface="Proxima Nova"/>
                <a:cs typeface="Proxima Nova"/>
                <a:sym typeface="Proxima Nova"/>
              </a:rPr>
              <a:t>(click for circles)</a:t>
            </a:r>
            <a:r>
              <a:rPr lang="en" sz="1200">
                <a:solidFill>
                  <a:srgbClr val="434343"/>
                </a:solidFill>
                <a:highlight>
                  <a:schemeClr val="lt1"/>
                </a:highlight>
                <a:latin typeface="Proxima Nova"/>
                <a:ea typeface="Proxima Nova"/>
                <a:cs typeface="Proxima Nova"/>
                <a:sym typeface="Proxima Nova"/>
              </a:rPr>
              <a:t> in 5 different places. In our looped code, </a:t>
            </a:r>
            <a:r>
              <a:rPr b="1" lang="en" sz="1200">
                <a:solidFill>
                  <a:srgbClr val="434343"/>
                </a:solidFill>
                <a:highlight>
                  <a:schemeClr val="lt1"/>
                </a:highlight>
                <a:latin typeface="Proxima Nova"/>
                <a:ea typeface="Proxima Nova"/>
                <a:cs typeface="Proxima Nova"/>
                <a:sym typeface="Proxima Nova"/>
              </a:rPr>
              <a:t>(click for circle)</a:t>
            </a:r>
            <a:r>
              <a:rPr lang="en" sz="1200">
                <a:solidFill>
                  <a:srgbClr val="434343"/>
                </a:solidFill>
                <a:highlight>
                  <a:schemeClr val="lt1"/>
                </a:highlight>
                <a:latin typeface="Proxima Nova"/>
                <a:ea typeface="Proxima Nova"/>
                <a:cs typeface="Proxima Nova"/>
                <a:sym typeface="Proxima Nova"/>
              </a:rPr>
              <a:t> we just need to change one value and the radius for all circles is changed.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78a43cd6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78a43cd6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Before we can start using loops, we need to know exactly how to write them so that Tracy will understand.</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tell Tracy to repeat something, we need to begin by writing this phrase ‘for i in range’ and put a number in parentheses. We need to end the phrase with a colon. This complete phrase communicates to Tracy that whatever we write indented below it is code that we want her to repeat based on the number we wrote in parentheses.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our caterpillar example. We want Tracy to put her pen down, draw a circle, lift her pen up, and move forward and we want her to do this sequence 5 times.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write this code by using for i in range (5) with a colon and then writing all the commands we want her to repeat indented below it.</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some examples of using loops in our code editor.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793d51c37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793d51c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example, we want Tracy to use a for loop to draw a square.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8ddcea75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8ddcea7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to draw a dotted line across the width of our canvas where each dash and space is only 5 pixels wide.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Using For Loops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33" name="Google Shape;233;p42"/>
          <p:cNvGraphicFramePr/>
          <p:nvPr/>
        </p:nvGraphicFramePr>
        <p:xfrm>
          <a:off x="165050" y="2202200"/>
          <a:ext cx="3000000" cy="3000000"/>
        </p:xfrm>
        <a:graphic>
          <a:graphicData uri="http://schemas.openxmlformats.org/drawingml/2006/table">
            <a:tbl>
              <a:tblPr>
                <a:noFill/>
                <a:tableStyleId>{05721363-4C0D-41D7-9BEB-24FD1A9E3CDB}</a:tableStyleId>
              </a:tblPr>
              <a:tblGrid>
                <a:gridCol w="4350375"/>
                <a:gridCol w="44635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f</a:t>
                      </a:r>
                      <a:r>
                        <a:rPr b="1" lang="en" sz="2400">
                          <a:latin typeface="Courier New"/>
                          <a:ea typeface="Courier New"/>
                          <a:cs typeface="Courier New"/>
                          <a:sym typeface="Courier New"/>
                        </a:rPr>
                        <a:t>or i in range(</a:t>
                      </a:r>
                      <a:r>
                        <a:rPr b="1" i="1" lang="en" sz="2400">
                          <a:latin typeface="Courier New"/>
                          <a:ea typeface="Courier New"/>
                          <a:cs typeface="Courier New"/>
                          <a:sym typeface="Courier New"/>
                        </a:rPr>
                        <a:t>number</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Initialize a loop</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Repeating Code</a:t>
            </a:r>
            <a:endParaRPr sz="4000"/>
          </a:p>
        </p:txBody>
      </p:sp>
      <p:pic>
        <p:nvPicPr>
          <p:cNvPr id="157" name="Google Shape;157;p34"/>
          <p:cNvPicPr preferRelativeResize="0"/>
          <p:nvPr/>
        </p:nvPicPr>
        <p:blipFill>
          <a:blip r:embed="rId3">
            <a:alphaModFix/>
          </a:blip>
          <a:stretch>
            <a:fillRect/>
          </a:stretch>
        </p:blipFill>
        <p:spPr>
          <a:xfrm>
            <a:off x="5507775" y="1285200"/>
            <a:ext cx="1652925" cy="3684875"/>
          </a:xfrm>
          <a:prstGeom prst="rect">
            <a:avLst/>
          </a:prstGeom>
          <a:noFill/>
          <a:ln>
            <a:noFill/>
          </a:ln>
        </p:spPr>
      </p:pic>
      <p:pic>
        <p:nvPicPr>
          <p:cNvPr id="158" name="Google Shape;158;p34"/>
          <p:cNvPicPr preferRelativeResize="0"/>
          <p:nvPr/>
        </p:nvPicPr>
        <p:blipFill>
          <a:blip r:embed="rId4">
            <a:alphaModFix/>
          </a:blip>
          <a:stretch>
            <a:fillRect/>
          </a:stretch>
        </p:blipFill>
        <p:spPr>
          <a:xfrm>
            <a:off x="5507775" y="1285200"/>
            <a:ext cx="1652925" cy="3684865"/>
          </a:xfrm>
          <a:prstGeom prst="rect">
            <a:avLst/>
          </a:prstGeom>
          <a:noFill/>
          <a:ln>
            <a:noFill/>
          </a:ln>
        </p:spPr>
      </p:pic>
      <p:pic>
        <p:nvPicPr>
          <p:cNvPr id="159" name="Google Shape;159;p34"/>
          <p:cNvPicPr preferRelativeResize="0"/>
          <p:nvPr/>
        </p:nvPicPr>
        <p:blipFill>
          <a:blip r:embed="rId5">
            <a:alphaModFix/>
          </a:blip>
          <a:stretch>
            <a:fillRect/>
          </a:stretch>
        </p:blipFill>
        <p:spPr>
          <a:xfrm>
            <a:off x="1485825" y="1250125"/>
            <a:ext cx="3440725" cy="3755022"/>
          </a:xfrm>
          <a:prstGeom prst="rect">
            <a:avLst/>
          </a:prstGeom>
          <a:noFill/>
          <a:ln>
            <a:noFill/>
          </a:ln>
        </p:spPr>
      </p:pic>
      <p:pic>
        <p:nvPicPr>
          <p:cNvPr id="160" name="Google Shape;160;p34"/>
          <p:cNvPicPr preferRelativeResize="0"/>
          <p:nvPr/>
        </p:nvPicPr>
        <p:blipFill>
          <a:blip r:embed="rId6">
            <a:alphaModFix/>
          </a:blip>
          <a:stretch>
            <a:fillRect/>
          </a:stretch>
        </p:blipFill>
        <p:spPr>
          <a:xfrm>
            <a:off x="1485825" y="1250119"/>
            <a:ext cx="3440725" cy="3755031"/>
          </a:xfrm>
          <a:prstGeom prst="rect">
            <a:avLst/>
          </a:prstGeom>
          <a:noFill/>
          <a:ln>
            <a:noFill/>
          </a:ln>
        </p:spPr>
      </p:pic>
      <p:sp>
        <p:nvSpPr>
          <p:cNvPr id="161" name="Google Shape;161;p34"/>
          <p:cNvSpPr txBox="1"/>
          <p:nvPr/>
        </p:nvSpPr>
        <p:spPr>
          <a:xfrm>
            <a:off x="7028525" y="1750473"/>
            <a:ext cx="2028900" cy="75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Repeat 4x</a:t>
            </a:r>
            <a:endParaRPr sz="3000">
              <a:solidFill>
                <a:srgbClr val="FF0000"/>
              </a:solidFill>
              <a:latin typeface="Proxima Nova"/>
              <a:ea typeface="Proxima Nova"/>
              <a:cs typeface="Proxima Nova"/>
              <a:sym typeface="Proxima Nova"/>
            </a:endParaRPr>
          </a:p>
        </p:txBody>
      </p:sp>
      <p:sp>
        <p:nvSpPr>
          <p:cNvPr id="162" name="Google Shape;162;p34"/>
          <p:cNvSpPr/>
          <p:nvPr/>
        </p:nvSpPr>
        <p:spPr>
          <a:xfrm>
            <a:off x="5507775" y="1285225"/>
            <a:ext cx="1653000" cy="3684900"/>
          </a:xfrm>
          <a:prstGeom prst="rect">
            <a:avLst/>
          </a:prstGeom>
          <a:noFill/>
          <a:ln cap="flat" cmpd="sng" w="38100">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Loops!</a:t>
            </a:r>
            <a:endParaRPr sz="4000"/>
          </a:p>
        </p:txBody>
      </p:sp>
      <p:sp>
        <p:nvSpPr>
          <p:cNvPr id="168" name="Google Shape;168;p35"/>
          <p:cNvSpPr txBox="1"/>
          <p:nvPr/>
        </p:nvSpPr>
        <p:spPr>
          <a:xfrm>
            <a:off x="4112550" y="1280325"/>
            <a:ext cx="4890600" cy="228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For loops are used to repeat code a fixed number of times.</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p:txBody>
      </p:sp>
      <p:pic>
        <p:nvPicPr>
          <p:cNvPr id="169" name="Google Shape;169;p35"/>
          <p:cNvPicPr preferRelativeResize="0"/>
          <p:nvPr/>
        </p:nvPicPr>
        <p:blipFill>
          <a:blip r:embed="rId3">
            <a:alphaModFix/>
          </a:blip>
          <a:stretch>
            <a:fillRect/>
          </a:stretch>
        </p:blipFill>
        <p:spPr>
          <a:xfrm>
            <a:off x="1116575" y="1280325"/>
            <a:ext cx="1468150" cy="3705825"/>
          </a:xfrm>
          <a:prstGeom prst="rect">
            <a:avLst/>
          </a:prstGeom>
          <a:noFill/>
          <a:ln cap="flat" cmpd="sng" w="38100">
            <a:solidFill>
              <a:srgbClr val="434343"/>
            </a:solidFill>
            <a:prstDash val="solid"/>
            <a:round/>
            <a:headEnd len="sm" w="sm" type="none"/>
            <a:tailEnd len="sm" w="sm" type="none"/>
          </a:ln>
        </p:spPr>
      </p:pic>
      <p:pic>
        <p:nvPicPr>
          <p:cNvPr id="170" name="Google Shape;170;p35"/>
          <p:cNvPicPr preferRelativeResize="0"/>
          <p:nvPr/>
        </p:nvPicPr>
        <p:blipFill rotWithShape="1">
          <a:blip r:embed="rId4">
            <a:alphaModFix/>
          </a:blip>
          <a:srcRect b="43410" l="42710" r="3314" t="34473"/>
          <a:stretch/>
        </p:blipFill>
        <p:spPr>
          <a:xfrm>
            <a:off x="4350838" y="3184300"/>
            <a:ext cx="4194325" cy="171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6"/>
          <p:cNvSpPr txBox="1"/>
          <p:nvPr/>
        </p:nvSpPr>
        <p:spPr>
          <a:xfrm>
            <a:off x="4171150" y="1280325"/>
            <a:ext cx="4832100" cy="228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For loops are used to repeat code a fixed number of times.</a:t>
            </a:r>
            <a:endParaRPr sz="30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434343"/>
              </a:solidFill>
              <a:latin typeface="Proxima Nova"/>
              <a:ea typeface="Proxima Nova"/>
              <a:cs typeface="Proxima Nova"/>
              <a:sym typeface="Proxima Nova"/>
            </a:endParaRPr>
          </a:p>
        </p:txBody>
      </p:sp>
      <p:sp>
        <p:nvSpPr>
          <p:cNvPr id="176" name="Google Shape;176;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Loops!</a:t>
            </a:r>
            <a:endParaRPr sz="4000"/>
          </a:p>
        </p:txBody>
      </p:sp>
      <p:pic>
        <p:nvPicPr>
          <p:cNvPr id="177" name="Google Shape;177;p36"/>
          <p:cNvPicPr preferRelativeResize="0"/>
          <p:nvPr/>
        </p:nvPicPr>
        <p:blipFill>
          <a:blip r:embed="rId3">
            <a:alphaModFix/>
          </a:blip>
          <a:stretch>
            <a:fillRect/>
          </a:stretch>
        </p:blipFill>
        <p:spPr>
          <a:xfrm>
            <a:off x="573550" y="2401150"/>
            <a:ext cx="3255350" cy="1064050"/>
          </a:xfrm>
          <a:prstGeom prst="rect">
            <a:avLst/>
          </a:prstGeom>
          <a:noFill/>
          <a:ln cap="flat" cmpd="sng" w="38100">
            <a:solidFill>
              <a:srgbClr val="434343"/>
            </a:solidFill>
            <a:prstDash val="solid"/>
            <a:round/>
            <a:headEnd len="sm" w="sm" type="none"/>
            <a:tailEnd len="sm" w="sm" type="none"/>
          </a:ln>
        </p:spPr>
      </p:pic>
      <p:pic>
        <p:nvPicPr>
          <p:cNvPr id="178" name="Google Shape;178;p36"/>
          <p:cNvPicPr preferRelativeResize="0"/>
          <p:nvPr/>
        </p:nvPicPr>
        <p:blipFill rotWithShape="1">
          <a:blip r:embed="rId4">
            <a:alphaModFix/>
          </a:blip>
          <a:srcRect b="43410" l="42710" r="3314" t="34473"/>
          <a:stretch/>
        </p:blipFill>
        <p:spPr>
          <a:xfrm>
            <a:off x="4350838" y="3184300"/>
            <a:ext cx="4194325" cy="17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For Loops!</a:t>
            </a:r>
            <a:endParaRPr sz="4000"/>
          </a:p>
        </p:txBody>
      </p:sp>
      <p:sp>
        <p:nvSpPr>
          <p:cNvPr id="184" name="Google Shape;184;p37"/>
          <p:cNvSpPr/>
          <p:nvPr/>
        </p:nvSpPr>
        <p:spPr>
          <a:xfrm>
            <a:off x="2015575" y="2983025"/>
            <a:ext cx="2265600" cy="1902300"/>
          </a:xfrm>
          <a:prstGeom prst="rightArrow">
            <a:avLst>
              <a:gd fmla="val 66811" name="adj1"/>
              <a:gd fmla="val 3179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19</a:t>
            </a:r>
            <a:r>
              <a:rPr lang="en" sz="2400">
                <a:latin typeface="Proxima Nova"/>
                <a:ea typeface="Proxima Nova"/>
                <a:cs typeface="Proxima Nova"/>
                <a:sym typeface="Proxima Nova"/>
              </a:rPr>
              <a:t> lines to 5 lines!</a:t>
            </a:r>
            <a:endParaRPr sz="2400">
              <a:latin typeface="Proxima Nova"/>
              <a:ea typeface="Proxima Nova"/>
              <a:cs typeface="Proxima Nova"/>
              <a:sym typeface="Proxima Nova"/>
            </a:endParaRPr>
          </a:p>
        </p:txBody>
      </p:sp>
      <p:sp>
        <p:nvSpPr>
          <p:cNvPr id="185" name="Google Shape;185;p37"/>
          <p:cNvSpPr/>
          <p:nvPr/>
        </p:nvSpPr>
        <p:spPr>
          <a:xfrm>
            <a:off x="3176475" y="2008800"/>
            <a:ext cx="3466500" cy="419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7"/>
          <p:cNvSpPr txBox="1"/>
          <p:nvPr/>
        </p:nvSpPr>
        <p:spPr>
          <a:xfrm>
            <a:off x="2214850" y="1277825"/>
            <a:ext cx="7478400" cy="18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For l</a:t>
            </a:r>
            <a:r>
              <a:rPr lang="en" sz="3000">
                <a:solidFill>
                  <a:srgbClr val="434343"/>
                </a:solidFill>
                <a:latin typeface="Proxima Nova"/>
                <a:ea typeface="Proxima Nova"/>
                <a:cs typeface="Proxima Nova"/>
                <a:sym typeface="Proxima Nova"/>
              </a:rPr>
              <a:t>oops help us by:</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shortening our code</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making it easy to alter our code</a:t>
            </a:r>
            <a:endParaRPr sz="3000">
              <a:solidFill>
                <a:srgbClr val="434343"/>
              </a:solidFill>
              <a:latin typeface="Proxima Nova"/>
              <a:ea typeface="Proxima Nova"/>
              <a:cs typeface="Proxima Nova"/>
              <a:sym typeface="Proxima Nova"/>
            </a:endParaRPr>
          </a:p>
        </p:txBody>
      </p:sp>
      <p:pic>
        <p:nvPicPr>
          <p:cNvPr id="187" name="Google Shape;187;p37"/>
          <p:cNvPicPr preferRelativeResize="0"/>
          <p:nvPr/>
        </p:nvPicPr>
        <p:blipFill>
          <a:blip r:embed="rId3">
            <a:alphaModFix/>
          </a:blip>
          <a:stretch>
            <a:fillRect/>
          </a:stretch>
        </p:blipFill>
        <p:spPr>
          <a:xfrm>
            <a:off x="222850" y="1277825"/>
            <a:ext cx="1468150" cy="3705825"/>
          </a:xfrm>
          <a:prstGeom prst="rect">
            <a:avLst/>
          </a:prstGeom>
          <a:noFill/>
          <a:ln cap="flat" cmpd="sng" w="38100">
            <a:solidFill>
              <a:srgbClr val="434343"/>
            </a:solidFill>
            <a:prstDash val="solid"/>
            <a:round/>
            <a:headEnd len="sm" w="sm" type="none"/>
            <a:tailEnd len="sm" w="sm" type="none"/>
          </a:ln>
        </p:spPr>
      </p:pic>
      <p:pic>
        <p:nvPicPr>
          <p:cNvPr id="188" name="Google Shape;188;p37"/>
          <p:cNvPicPr preferRelativeResize="0"/>
          <p:nvPr/>
        </p:nvPicPr>
        <p:blipFill>
          <a:blip r:embed="rId4">
            <a:alphaModFix/>
          </a:blip>
          <a:stretch>
            <a:fillRect/>
          </a:stretch>
        </p:blipFill>
        <p:spPr>
          <a:xfrm>
            <a:off x="4493400" y="3215850"/>
            <a:ext cx="4395250" cy="1436640"/>
          </a:xfrm>
          <a:prstGeom prst="rect">
            <a:avLst/>
          </a:prstGeom>
          <a:noFill/>
          <a:ln cap="flat" cmpd="sng" w="38100">
            <a:solidFill>
              <a:srgbClr val="434343"/>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38"/>
          <p:cNvPicPr preferRelativeResize="0"/>
          <p:nvPr/>
        </p:nvPicPr>
        <p:blipFill>
          <a:blip r:embed="rId3">
            <a:alphaModFix/>
          </a:blip>
          <a:stretch>
            <a:fillRect/>
          </a:stretch>
        </p:blipFill>
        <p:spPr>
          <a:xfrm>
            <a:off x="222850" y="1277825"/>
            <a:ext cx="1468150" cy="3705825"/>
          </a:xfrm>
          <a:prstGeom prst="rect">
            <a:avLst/>
          </a:prstGeom>
          <a:noFill/>
          <a:ln cap="flat" cmpd="sng" w="38100">
            <a:solidFill>
              <a:srgbClr val="434343"/>
            </a:solidFill>
            <a:prstDash val="solid"/>
            <a:round/>
            <a:headEnd len="sm" w="sm" type="none"/>
            <a:tailEnd len="sm" w="sm" type="none"/>
          </a:ln>
        </p:spPr>
      </p:pic>
      <p:pic>
        <p:nvPicPr>
          <p:cNvPr id="194" name="Google Shape;194;p38"/>
          <p:cNvPicPr preferRelativeResize="0"/>
          <p:nvPr/>
        </p:nvPicPr>
        <p:blipFill>
          <a:blip r:embed="rId4">
            <a:alphaModFix/>
          </a:blip>
          <a:stretch>
            <a:fillRect/>
          </a:stretch>
        </p:blipFill>
        <p:spPr>
          <a:xfrm>
            <a:off x="4493400" y="3215850"/>
            <a:ext cx="4395250" cy="1436640"/>
          </a:xfrm>
          <a:prstGeom prst="rect">
            <a:avLst/>
          </a:prstGeom>
          <a:noFill/>
          <a:ln cap="flat" cmpd="sng" w="38100">
            <a:solidFill>
              <a:srgbClr val="434343"/>
            </a:solidFill>
            <a:prstDash val="solid"/>
            <a:round/>
            <a:headEnd len="sm" w="sm" type="none"/>
            <a:tailEnd len="sm" w="sm" type="none"/>
          </a:ln>
        </p:spPr>
      </p:pic>
      <p:sp>
        <p:nvSpPr>
          <p:cNvPr id="195" name="Google Shape;195;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Loops!</a:t>
            </a:r>
            <a:endParaRPr sz="4000"/>
          </a:p>
        </p:txBody>
      </p:sp>
      <p:sp>
        <p:nvSpPr>
          <p:cNvPr id="196" name="Google Shape;196;p38"/>
          <p:cNvSpPr/>
          <p:nvPr/>
        </p:nvSpPr>
        <p:spPr>
          <a:xfrm>
            <a:off x="3176475" y="2495875"/>
            <a:ext cx="5337000" cy="4191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8"/>
          <p:cNvSpPr/>
          <p:nvPr/>
        </p:nvSpPr>
        <p:spPr>
          <a:xfrm>
            <a:off x="1143850" y="1310825"/>
            <a:ext cx="313500" cy="193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8"/>
          <p:cNvSpPr/>
          <p:nvPr/>
        </p:nvSpPr>
        <p:spPr>
          <a:xfrm>
            <a:off x="1143850" y="2082350"/>
            <a:ext cx="313500" cy="193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8"/>
          <p:cNvSpPr/>
          <p:nvPr/>
        </p:nvSpPr>
        <p:spPr>
          <a:xfrm>
            <a:off x="1143850" y="2853875"/>
            <a:ext cx="313500" cy="170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8"/>
          <p:cNvSpPr/>
          <p:nvPr/>
        </p:nvSpPr>
        <p:spPr>
          <a:xfrm>
            <a:off x="1143850" y="3602600"/>
            <a:ext cx="313500" cy="193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8"/>
          <p:cNvSpPr/>
          <p:nvPr/>
        </p:nvSpPr>
        <p:spPr>
          <a:xfrm>
            <a:off x="1143850" y="4397925"/>
            <a:ext cx="313500" cy="170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p:nvPr/>
        </p:nvSpPr>
        <p:spPr>
          <a:xfrm>
            <a:off x="6201375" y="3520875"/>
            <a:ext cx="474300" cy="301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8"/>
          <p:cNvSpPr txBox="1"/>
          <p:nvPr/>
        </p:nvSpPr>
        <p:spPr>
          <a:xfrm>
            <a:off x="2214850" y="1277825"/>
            <a:ext cx="7478400" cy="18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Loops help us by:</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shortening our code</a:t>
            </a:r>
            <a:endParaRPr sz="3000">
              <a:solidFill>
                <a:srgbClr val="434343"/>
              </a:solidFill>
              <a:latin typeface="Proxima Nova"/>
              <a:ea typeface="Proxima Nova"/>
              <a:cs typeface="Proxima Nova"/>
              <a:sym typeface="Proxima Nova"/>
            </a:endParaRPr>
          </a:p>
          <a:p>
            <a:pPr indent="-419100" lvl="0" marL="914400" rtl="0" algn="l">
              <a:spcBef>
                <a:spcPts val="0"/>
              </a:spcBef>
              <a:spcAft>
                <a:spcPts val="0"/>
              </a:spcAft>
              <a:buClr>
                <a:srgbClr val="434343"/>
              </a:buClr>
              <a:buSzPts val="3000"/>
              <a:buFont typeface="Proxima Nova"/>
              <a:buChar char="●"/>
            </a:pPr>
            <a:r>
              <a:rPr lang="en" sz="3000">
                <a:solidFill>
                  <a:srgbClr val="434343"/>
                </a:solidFill>
                <a:latin typeface="Proxima Nova"/>
                <a:ea typeface="Proxima Nova"/>
                <a:cs typeface="Proxima Nova"/>
                <a:sym typeface="Proxima Nova"/>
              </a:rPr>
              <a:t>making it easy to alter our code</a:t>
            </a:r>
            <a:endParaRPr sz="3000">
              <a:solidFill>
                <a:srgbClr val="434343"/>
              </a:solidFill>
              <a:latin typeface="Proxima Nova"/>
              <a:ea typeface="Proxima Nova"/>
              <a:cs typeface="Proxima Nova"/>
              <a:sym typeface="Proxima Nova"/>
            </a:endParaRPr>
          </a:p>
        </p:txBody>
      </p:sp>
      <p:sp>
        <p:nvSpPr>
          <p:cNvPr id="204" name="Google Shape;204;p38"/>
          <p:cNvSpPr/>
          <p:nvPr/>
        </p:nvSpPr>
        <p:spPr>
          <a:xfrm>
            <a:off x="2015575" y="3059225"/>
            <a:ext cx="2265600" cy="1902300"/>
          </a:xfrm>
          <a:prstGeom prst="rightArrow">
            <a:avLst>
              <a:gd fmla="val 66811" name="adj1"/>
              <a:gd fmla="val 3179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Change radius to  50 pixels</a:t>
            </a:r>
            <a:endParaRPr sz="24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For Loops</a:t>
            </a:r>
            <a:endParaRPr sz="4000"/>
          </a:p>
        </p:txBody>
      </p:sp>
      <p:sp>
        <p:nvSpPr>
          <p:cNvPr id="210" name="Google Shape;210;p39"/>
          <p:cNvSpPr txBox="1"/>
          <p:nvPr/>
        </p:nvSpPr>
        <p:spPr>
          <a:xfrm>
            <a:off x="519200" y="1481125"/>
            <a:ext cx="8091000" cy="19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for i in range (</a:t>
            </a:r>
            <a:r>
              <a:rPr b="1" i="1" lang="en" sz="2400">
                <a:latin typeface="Courier New"/>
                <a:ea typeface="Courier New"/>
                <a:cs typeface="Courier New"/>
                <a:sym typeface="Courier New"/>
              </a:rPr>
              <a:t>amount of times to repeat</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a:t>
            </a:r>
            <a:r>
              <a:rPr b="1" i="1" lang="en" sz="2400">
                <a:latin typeface="Courier New"/>
                <a:ea typeface="Courier New"/>
                <a:cs typeface="Courier New"/>
                <a:sym typeface="Courier New"/>
              </a:rPr>
              <a:t>Commands to repeat go here (indented!)</a:t>
            </a:r>
            <a:endParaRPr b="1" i="1" sz="2400">
              <a:latin typeface="Courier New"/>
              <a:ea typeface="Courier New"/>
              <a:cs typeface="Courier New"/>
              <a:sym typeface="Courier New"/>
            </a:endParaRPr>
          </a:p>
        </p:txBody>
      </p:sp>
      <p:sp>
        <p:nvSpPr>
          <p:cNvPr id="211" name="Google Shape;211;p39"/>
          <p:cNvSpPr/>
          <p:nvPr/>
        </p:nvSpPr>
        <p:spPr>
          <a:xfrm>
            <a:off x="4475463" y="3268225"/>
            <a:ext cx="1192200" cy="1324200"/>
          </a:xfrm>
          <a:prstGeom prst="rightArrow">
            <a:avLst>
              <a:gd fmla="val 66811" name="adj1"/>
              <a:gd fmla="val 31795"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roxima Nova"/>
                <a:ea typeface="Proxima Nova"/>
                <a:cs typeface="Proxima Nova"/>
                <a:sym typeface="Proxima Nova"/>
              </a:rPr>
              <a:t>Write loop</a:t>
            </a:r>
            <a:endParaRPr sz="2400">
              <a:latin typeface="Proxima Nova"/>
              <a:ea typeface="Proxima Nova"/>
              <a:cs typeface="Proxima Nova"/>
              <a:sym typeface="Proxima Nova"/>
            </a:endParaRPr>
          </a:p>
        </p:txBody>
      </p:sp>
      <p:pic>
        <p:nvPicPr>
          <p:cNvPr id="212" name="Google Shape;212;p39"/>
          <p:cNvPicPr preferRelativeResize="0"/>
          <p:nvPr/>
        </p:nvPicPr>
        <p:blipFill>
          <a:blip r:embed="rId3">
            <a:alphaModFix/>
          </a:blip>
          <a:stretch>
            <a:fillRect/>
          </a:stretch>
        </p:blipFill>
        <p:spPr>
          <a:xfrm>
            <a:off x="217250" y="3268224"/>
            <a:ext cx="4051223" cy="1324200"/>
          </a:xfrm>
          <a:prstGeom prst="rect">
            <a:avLst/>
          </a:prstGeom>
          <a:noFill/>
          <a:ln cap="flat" cmpd="sng" w="38100">
            <a:solidFill>
              <a:srgbClr val="434343"/>
            </a:solidFill>
            <a:prstDash val="solid"/>
            <a:round/>
            <a:headEnd len="sm" w="sm" type="none"/>
            <a:tailEnd len="sm" w="sm" type="none"/>
          </a:ln>
        </p:spPr>
      </p:pic>
      <p:pic>
        <p:nvPicPr>
          <p:cNvPr id="213" name="Google Shape;213;p39"/>
          <p:cNvPicPr preferRelativeResize="0"/>
          <p:nvPr/>
        </p:nvPicPr>
        <p:blipFill>
          <a:blip r:embed="rId4">
            <a:alphaModFix/>
          </a:blip>
          <a:stretch>
            <a:fillRect/>
          </a:stretch>
        </p:blipFill>
        <p:spPr>
          <a:xfrm>
            <a:off x="5874684" y="3103750"/>
            <a:ext cx="3089200" cy="1653150"/>
          </a:xfrm>
          <a:prstGeom prst="rect">
            <a:avLst/>
          </a:prstGeom>
          <a:noFill/>
          <a:ln cap="flat" cmpd="sng" w="38100">
            <a:solidFill>
              <a:srgbClr val="434343"/>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Square Using Loops</a:t>
            </a:r>
            <a:endParaRPr sz="4000"/>
          </a:p>
        </p:txBody>
      </p:sp>
      <p:sp>
        <p:nvSpPr>
          <p:cNvPr id="219" name="Google Shape;219;p40"/>
          <p:cNvSpPr txBox="1"/>
          <p:nvPr/>
        </p:nvSpPr>
        <p:spPr>
          <a:xfrm>
            <a:off x="701775" y="1875100"/>
            <a:ext cx="3956100" cy="27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Proxima Nova"/>
                <a:ea typeface="Proxima Nova"/>
                <a:cs typeface="Proxima Nova"/>
                <a:sym typeface="Proxima Nova"/>
              </a:rPr>
              <a:t>Write a program that has Tracy draw a square with sides of 50 pixels using a for loop.</a:t>
            </a:r>
            <a:endParaRPr sz="3000">
              <a:latin typeface="Proxima Nova"/>
              <a:ea typeface="Proxima Nova"/>
              <a:cs typeface="Proxima Nova"/>
              <a:sym typeface="Proxima Nova"/>
            </a:endParaRPr>
          </a:p>
        </p:txBody>
      </p:sp>
      <p:pic>
        <p:nvPicPr>
          <p:cNvPr id="220" name="Google Shape;220;p40"/>
          <p:cNvPicPr preferRelativeResize="0"/>
          <p:nvPr/>
        </p:nvPicPr>
        <p:blipFill>
          <a:blip r:embed="rId3">
            <a:alphaModFix/>
          </a:blip>
          <a:stretch>
            <a:fillRect/>
          </a:stretch>
        </p:blipFill>
        <p:spPr>
          <a:xfrm>
            <a:off x="4894125" y="1247775"/>
            <a:ext cx="3784625" cy="379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Dotted Line</a:t>
            </a:r>
            <a:endParaRPr sz="4000"/>
          </a:p>
        </p:txBody>
      </p:sp>
      <p:pic>
        <p:nvPicPr>
          <p:cNvPr id="226" name="Google Shape;226;p41"/>
          <p:cNvPicPr preferRelativeResize="0"/>
          <p:nvPr/>
        </p:nvPicPr>
        <p:blipFill>
          <a:blip r:embed="rId3">
            <a:alphaModFix/>
          </a:blip>
          <a:stretch>
            <a:fillRect/>
          </a:stretch>
        </p:blipFill>
        <p:spPr>
          <a:xfrm>
            <a:off x="5003650" y="1280200"/>
            <a:ext cx="3763850" cy="3754550"/>
          </a:xfrm>
          <a:prstGeom prst="rect">
            <a:avLst/>
          </a:prstGeom>
          <a:noFill/>
          <a:ln>
            <a:noFill/>
          </a:ln>
        </p:spPr>
      </p:pic>
      <p:sp>
        <p:nvSpPr>
          <p:cNvPr id="227" name="Google Shape;227;p41"/>
          <p:cNvSpPr txBox="1"/>
          <p:nvPr/>
        </p:nvSpPr>
        <p:spPr>
          <a:xfrm>
            <a:off x="701775" y="1673700"/>
            <a:ext cx="3956100" cy="29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l">
              <a:spcBef>
                <a:spcPts val="0"/>
              </a:spcBef>
              <a:spcAft>
                <a:spcPts val="0"/>
              </a:spcAft>
              <a:buNone/>
            </a:pPr>
            <a:r>
              <a:rPr lang="en" sz="3000">
                <a:latin typeface="Proxima Nova"/>
                <a:ea typeface="Proxima Nova"/>
                <a:cs typeface="Proxima Nova"/>
                <a:sym typeface="Proxima Nova"/>
              </a:rPr>
              <a:t>Write a program that has Tracy draw a dotted line along the x-axis of the canvas.</a:t>
            </a:r>
            <a:endParaRPr sz="30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