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roxima Nova"/>
      <p:regular r:id="rId12"/>
      <p:bold r:id="rId13"/>
      <p:italic r:id="rId14"/>
      <p:boldItalic r:id="rId15"/>
    </p:embeddedFont>
    <p:embeddedFont>
      <p:font typeface="Satisfy"/>
      <p:regular r:id="rId16"/>
    </p:embeddedFont>
    <p:embeddedFont>
      <p:font typeface="Lemon"/>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FF235A4-8F23-4E85-B962-187A4145F97A}">
  <a:tblStyle styleId="{9FF235A4-8F23-4E85-B962-187A4145F9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Lemon-regular.fntdata"/><Relationship Id="rId16" Type="http://schemas.openxmlformats.org/officeDocument/2006/relationships/font" Target="fonts/Satisfy-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78b9a223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78b9a22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why comments are useful and how to write them in Python.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78b9a223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78b9a22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Comments are phrases or sentences we write in our code that give information or direction to anyone looking at it.</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have learned that the computer can only understand commands when we write them in the correct syntax. For someone looking at our code written in computer language, it may be difficult to understand what the code is saying. In our comments, we can use English which makes it much easier for us to communicate with other humans rather than the computer.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Comments are completely ignored by the computer so they won’t have any effect on the way your code runs.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78b9a2233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78b9a223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Comments are important to anyone looking at your code. They can help you specifically by keeping track of the decisions you’re making while trying to solve the challenge. As challenges get more advanced, they may take you multiple days and if you don’t write these comments to yourself, you may forget what your plan of action was in finding a solution.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Comments are also a way to help others by describing what your code does and how. If you used a loop in your code, you may want to write what the loop is completing and why in a comment. Leaving remarks throughout your code makes it easier for others to alter or add to your code in the future.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It may seem </a:t>
            </a:r>
            <a:r>
              <a:rPr lang="en" sz="1200">
                <a:solidFill>
                  <a:srgbClr val="434343"/>
                </a:solidFill>
                <a:highlight>
                  <a:schemeClr val="lt1"/>
                </a:highlight>
                <a:latin typeface="Proxima Nova"/>
                <a:ea typeface="Proxima Nova"/>
                <a:cs typeface="Proxima Nova"/>
                <a:sym typeface="Proxima Nova"/>
              </a:rPr>
              <a:t>unnecessary</a:t>
            </a:r>
            <a:r>
              <a:rPr lang="en" sz="1200">
                <a:solidFill>
                  <a:srgbClr val="434343"/>
                </a:solidFill>
                <a:highlight>
                  <a:schemeClr val="lt1"/>
                </a:highlight>
                <a:latin typeface="Proxima Nova"/>
                <a:ea typeface="Proxima Nova"/>
                <a:cs typeface="Proxima Nova"/>
                <a:sym typeface="Proxima Nova"/>
              </a:rPr>
              <a:t> while your challenges start pretty short and straightforward but it is a good habit to create now for the challenges you face will only get more complicated! It is also much easier for your teacher to help you find a solution if you get stuck if you have included comments in your code.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78b9a2233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78b9a22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There are two types of comments we can write in Python.- an in-line comment and a multi-line comment.</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In-line comments can be used throughout your code, placed anywhere you think would be helpful to record information. To write an in-line comment, start the line with a hashtag and then type your comment next to it. All the text in the comment should turn green. This is the computer’s way of letting you know that it recognizes your comment and will not perform anything written here.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Multi-line comments should be used at the beginning of your code to describe the problem that the code is solving. To write a multi-line comment, we type three quotation marks in a row and then start our comment on the next line. All the text underneath these marks will turn blue to indicate that the computer recognizes that you are writing a multi-line comment. Underneath the last line of your comment, type three more quotation marks to end the comment and tell the computer that it should read the commands beneath this line.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writing comments in our code editor.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a8ecd963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a8ecd9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that you know how to write comments, add some into the Circle Pyramid code you wrote in the last lesson!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Writing Comments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are Comments</a:t>
            </a:r>
            <a:r>
              <a:rPr lang="en" sz="4000"/>
              <a:t>?</a:t>
            </a:r>
            <a:endParaRPr sz="4000"/>
          </a:p>
        </p:txBody>
      </p:sp>
      <p:sp>
        <p:nvSpPr>
          <p:cNvPr id="157" name="Google Shape;157;p34"/>
          <p:cNvSpPr txBox="1"/>
          <p:nvPr/>
        </p:nvSpPr>
        <p:spPr>
          <a:xfrm>
            <a:off x="972750" y="1305450"/>
            <a:ext cx="7198500" cy="33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Comments are phrases or sentences we enter into code to give information or direction.</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Comments are:</a:t>
            </a:r>
            <a:endParaRPr sz="3000">
              <a:solidFill>
                <a:srgbClr val="434343"/>
              </a:solidFill>
              <a:latin typeface="Proxima Nova"/>
              <a:ea typeface="Proxima Nova"/>
              <a:cs typeface="Proxima Nova"/>
              <a:sym typeface="Proxima Nova"/>
            </a:endParaRPr>
          </a:p>
          <a:p>
            <a:pPr indent="-381000" lvl="0" marL="9144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written in english</a:t>
            </a:r>
            <a:endParaRPr sz="2400">
              <a:solidFill>
                <a:srgbClr val="434343"/>
              </a:solidFill>
              <a:latin typeface="Proxima Nova"/>
              <a:ea typeface="Proxima Nova"/>
              <a:cs typeface="Proxima Nova"/>
              <a:sym typeface="Proxima Nova"/>
            </a:endParaRPr>
          </a:p>
          <a:p>
            <a:pPr indent="-381000" lvl="0" marL="9144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ignored by the computer</a:t>
            </a:r>
            <a:endParaRPr sz="2400">
              <a:solidFill>
                <a:srgbClr val="43434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Comments?</a:t>
            </a:r>
            <a:endParaRPr sz="4000"/>
          </a:p>
        </p:txBody>
      </p:sp>
      <p:sp>
        <p:nvSpPr>
          <p:cNvPr id="163" name="Google Shape;163;p35"/>
          <p:cNvSpPr txBox="1"/>
          <p:nvPr/>
        </p:nvSpPr>
        <p:spPr>
          <a:xfrm>
            <a:off x="972750" y="1305450"/>
            <a:ext cx="7198500" cy="3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Comments help us by:</a:t>
            </a:r>
            <a:endParaRPr sz="3000">
              <a:solidFill>
                <a:srgbClr val="434343"/>
              </a:solidFill>
              <a:latin typeface="Proxima Nova"/>
              <a:ea typeface="Proxima Nova"/>
              <a:cs typeface="Proxima Nova"/>
              <a:sym typeface="Proxima Nova"/>
            </a:endParaRPr>
          </a:p>
          <a:p>
            <a:pPr indent="-381000" lvl="0" marL="9144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keeping track of our different coding decisions</a:t>
            </a:r>
            <a:endParaRPr sz="24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Comment help others by:</a:t>
            </a:r>
            <a:endParaRPr sz="3000">
              <a:solidFill>
                <a:srgbClr val="434343"/>
              </a:solidFill>
              <a:latin typeface="Proxima Nova"/>
              <a:ea typeface="Proxima Nova"/>
              <a:cs typeface="Proxima Nova"/>
              <a:sym typeface="Proxima Nova"/>
            </a:endParaRPr>
          </a:p>
          <a:p>
            <a:pPr indent="-381000" lvl="0" marL="9144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d</a:t>
            </a:r>
            <a:r>
              <a:rPr lang="en" sz="2400">
                <a:solidFill>
                  <a:srgbClr val="434343"/>
                </a:solidFill>
                <a:latin typeface="Proxima Nova"/>
                <a:ea typeface="Proxima Nova"/>
                <a:cs typeface="Proxima Nova"/>
                <a:sym typeface="Proxima Nova"/>
              </a:rPr>
              <a:t>escribing all the parts of our code so that others can alter or add to it</a:t>
            </a:r>
            <a:endParaRPr sz="2400">
              <a:solidFill>
                <a:srgbClr val="43434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Comments</a:t>
            </a:r>
            <a:endParaRPr sz="4000"/>
          </a:p>
        </p:txBody>
      </p:sp>
      <p:graphicFrame>
        <p:nvGraphicFramePr>
          <p:cNvPr id="169" name="Google Shape;169;p36"/>
          <p:cNvGraphicFramePr/>
          <p:nvPr/>
        </p:nvGraphicFramePr>
        <p:xfrm>
          <a:off x="165050" y="1671000"/>
          <a:ext cx="3000000" cy="3000000"/>
        </p:xfrm>
        <a:graphic>
          <a:graphicData uri="http://schemas.openxmlformats.org/drawingml/2006/table">
            <a:tbl>
              <a:tblPr>
                <a:noFill/>
                <a:tableStyleId>{9FF235A4-8F23-4E85-B962-187A4145F97A}</a:tableStyleId>
              </a:tblPr>
              <a:tblGrid>
                <a:gridCol w="2954575"/>
                <a:gridCol w="5859325"/>
              </a:tblGrid>
              <a:tr h="556325">
                <a:tc>
                  <a:txBody>
                    <a:bodyPr/>
                    <a:lstStyle/>
                    <a:p>
                      <a:pPr indent="0" lvl="0" marL="0" rtl="0" algn="l">
                        <a:spcBef>
                          <a:spcPts val="0"/>
                        </a:spcBef>
                        <a:spcAft>
                          <a:spcPts val="0"/>
                        </a:spcAft>
                        <a:buNone/>
                      </a:pPr>
                      <a:r>
                        <a:rPr b="1" lang="en" sz="2400"/>
                        <a:t>Comment Syntax</a:t>
                      </a:r>
                      <a:endParaRPr b="1" sz="2400"/>
                    </a:p>
                  </a:txBody>
                  <a:tcPr marT="91425" marB="91425" marR="91425" marL="91425">
                    <a:solidFill>
                      <a:srgbClr val="EFEFEF"/>
                    </a:solidFill>
                  </a:tcPr>
                </a:tc>
                <a:tc>
                  <a:txBody>
                    <a:bodyPr/>
                    <a:lstStyle/>
                    <a:p>
                      <a:pPr indent="0" lvl="0" marL="0" rtl="0" algn="l">
                        <a:spcBef>
                          <a:spcPts val="0"/>
                        </a:spcBef>
                        <a:spcAft>
                          <a:spcPts val="0"/>
                        </a:spcAft>
                        <a:buNone/>
                      </a:pPr>
                      <a:r>
                        <a:rPr b="1" lang="en" sz="2400"/>
                        <a:t>Comment Type</a:t>
                      </a:r>
                      <a:endParaRPr b="1" sz="2400"/>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comment here</a:t>
                      </a:r>
                      <a:endParaRPr b="1" i="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t>In-line comment</a:t>
                      </a:r>
                      <a:endParaRPr sz="2400"/>
                    </a:p>
                  </a:txBody>
                  <a:tcPr marT="91425" marB="91425" marR="91425" marL="91425"/>
                </a:tc>
              </a:tr>
              <a:tr h="570225">
                <a:tc>
                  <a:txBody>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 “</a:t>
                      </a:r>
                      <a:endParaRPr b="1" sz="2400">
                        <a:latin typeface="Courier New"/>
                        <a:ea typeface="Courier New"/>
                        <a:cs typeface="Courier New"/>
                        <a:sym typeface="Courier New"/>
                      </a:endParaRPr>
                    </a:p>
                    <a:p>
                      <a:pPr indent="0" lvl="0" marL="0" rtl="0" algn="l">
                        <a:spcBef>
                          <a:spcPts val="0"/>
                        </a:spcBef>
                        <a:spcAft>
                          <a:spcPts val="0"/>
                        </a:spcAft>
                        <a:buNone/>
                      </a:pPr>
                      <a:r>
                        <a:rPr b="1" i="1" lang="en" sz="2400">
                          <a:latin typeface="Courier New"/>
                          <a:ea typeface="Courier New"/>
                          <a:cs typeface="Courier New"/>
                          <a:sym typeface="Courier New"/>
                        </a:rPr>
                        <a:t>comment here</a:t>
                      </a:r>
                      <a:endParaRPr b="1" sz="2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 “</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00">
                          <a:solidFill>
                            <a:schemeClr val="dk1"/>
                          </a:solidFill>
                        </a:rPr>
                        <a:t>Multi-line comment</a:t>
                      </a:r>
                      <a:endParaRPr sz="24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Comments</a:t>
            </a:r>
            <a:endParaRPr sz="4000"/>
          </a:p>
        </p:txBody>
      </p:sp>
      <p:graphicFrame>
        <p:nvGraphicFramePr>
          <p:cNvPr id="175" name="Google Shape;175;p37"/>
          <p:cNvGraphicFramePr/>
          <p:nvPr/>
        </p:nvGraphicFramePr>
        <p:xfrm>
          <a:off x="165050" y="1671000"/>
          <a:ext cx="3000000" cy="3000000"/>
        </p:xfrm>
        <a:graphic>
          <a:graphicData uri="http://schemas.openxmlformats.org/drawingml/2006/table">
            <a:tbl>
              <a:tblPr>
                <a:noFill/>
                <a:tableStyleId>{9FF235A4-8F23-4E85-B962-187A4145F97A}</a:tableStyleId>
              </a:tblPr>
              <a:tblGrid>
                <a:gridCol w="2954575"/>
                <a:gridCol w="5859325"/>
              </a:tblGrid>
              <a:tr h="556325">
                <a:tc>
                  <a:txBody>
                    <a:bodyPr/>
                    <a:lstStyle/>
                    <a:p>
                      <a:pPr indent="0" lvl="0" marL="0" rtl="0" algn="l">
                        <a:spcBef>
                          <a:spcPts val="0"/>
                        </a:spcBef>
                        <a:spcAft>
                          <a:spcPts val="0"/>
                        </a:spcAft>
                        <a:buNone/>
                      </a:pPr>
                      <a:r>
                        <a:rPr b="1" lang="en" sz="2400"/>
                        <a:t>Comment Syntax</a:t>
                      </a:r>
                      <a:endParaRPr b="1" sz="2400"/>
                    </a:p>
                  </a:txBody>
                  <a:tcPr marT="91425" marB="91425" marR="91425" marL="91425">
                    <a:solidFill>
                      <a:srgbClr val="EFEFEF"/>
                    </a:solidFill>
                  </a:tcPr>
                </a:tc>
                <a:tc>
                  <a:txBody>
                    <a:bodyPr/>
                    <a:lstStyle/>
                    <a:p>
                      <a:pPr indent="0" lvl="0" marL="0" rtl="0" algn="l">
                        <a:spcBef>
                          <a:spcPts val="0"/>
                        </a:spcBef>
                        <a:spcAft>
                          <a:spcPts val="0"/>
                        </a:spcAft>
                        <a:buNone/>
                      </a:pPr>
                      <a:r>
                        <a:rPr b="1" lang="en" sz="2400"/>
                        <a:t>Comment Type</a:t>
                      </a:r>
                      <a:endParaRPr b="1" sz="2400"/>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comment here</a:t>
                      </a:r>
                      <a:endParaRPr b="1" i="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t>In-line comment</a:t>
                      </a:r>
                      <a:endParaRPr sz="2400"/>
                    </a:p>
                  </a:txBody>
                  <a:tcPr marT="91425" marB="91425" marR="91425" marL="91425"/>
                </a:tc>
              </a:tr>
              <a:tr h="570225">
                <a:tc>
                  <a:txBody>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 “</a:t>
                      </a:r>
                      <a:endParaRPr b="1" sz="2400">
                        <a:latin typeface="Courier New"/>
                        <a:ea typeface="Courier New"/>
                        <a:cs typeface="Courier New"/>
                        <a:sym typeface="Courier New"/>
                      </a:endParaRPr>
                    </a:p>
                    <a:p>
                      <a:pPr indent="0" lvl="0" marL="0" rtl="0" algn="l">
                        <a:spcBef>
                          <a:spcPts val="0"/>
                        </a:spcBef>
                        <a:spcAft>
                          <a:spcPts val="0"/>
                        </a:spcAft>
                        <a:buNone/>
                      </a:pPr>
                      <a:r>
                        <a:rPr b="1" i="1" lang="en" sz="2400">
                          <a:latin typeface="Courier New"/>
                          <a:ea typeface="Courier New"/>
                          <a:cs typeface="Courier New"/>
                          <a:sym typeface="Courier New"/>
                        </a:rPr>
                        <a:t>comment here</a:t>
                      </a:r>
                      <a:endParaRPr b="1" sz="2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 “</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00">
                          <a:solidFill>
                            <a:schemeClr val="dk1"/>
                          </a:solidFill>
                        </a:rPr>
                        <a:t>Multi-line comment</a:t>
                      </a:r>
                      <a:endParaRPr sz="24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