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Satisfy"/>
      <p:regular r:id="rId23"/>
    </p:embeddedFont>
    <p:embeddedFont>
      <p:font typeface="Lemon"/>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CD87A2-CB77-43FC-8E62-01C1869203AF}">
  <a:tblStyle styleId="{F7CD87A2-CB77-43FC-8E62-01C1869203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24" Type="http://schemas.openxmlformats.org/officeDocument/2006/relationships/font" Target="fonts/Lemon-regular.fntdata"/><Relationship Id="rId12" Type="http://schemas.openxmlformats.org/officeDocument/2006/relationships/slide" Target="slides/slide6.xml"/><Relationship Id="rId23" Type="http://schemas.openxmlformats.org/officeDocument/2006/relationships/font" Target="fonts/Satisf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dbdafef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dbdaf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make Tracy turn in order to complete more advanced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8dbdafefa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8dbdafef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Tracy draws this circle, we’re going to want her to move forward to draw the next circle in the bottom right position. She is going to need to move </a:t>
            </a:r>
            <a:r>
              <a:rPr b="1" lang="en" sz="1200">
                <a:solidFill>
                  <a:srgbClr val="434343"/>
                </a:solidFill>
                <a:highlight>
                  <a:schemeClr val="lt1"/>
                </a:highlight>
                <a:latin typeface="Proxima Nova"/>
                <a:ea typeface="Proxima Nova"/>
                <a:cs typeface="Proxima Nova"/>
                <a:sym typeface="Proxima Nova"/>
              </a:rPr>
              <a:t>(Click for red line and label)</a:t>
            </a:r>
            <a:r>
              <a:rPr lang="en" sz="1200">
                <a:solidFill>
                  <a:srgbClr val="434343"/>
                </a:solidFill>
                <a:highlight>
                  <a:schemeClr val="lt1"/>
                </a:highlight>
                <a:latin typeface="Proxima Nova"/>
                <a:ea typeface="Proxima Nova"/>
                <a:cs typeface="Proxima Nova"/>
                <a:sym typeface="Proxima Nova"/>
              </a:rPr>
              <a:t> forward 100 pixels, which is the diameter of each circle, to get to the bottom of the next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8dbdafefa_0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dbdafef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last thing we need to make note of is where Tracy needs to move to after she draws the bottom row of circles. </a:t>
            </a:r>
            <a:r>
              <a:rPr b="1" lang="en" sz="1200">
                <a:solidFill>
                  <a:srgbClr val="434343"/>
                </a:solidFill>
                <a:highlight>
                  <a:schemeClr val="lt1"/>
                </a:highlight>
                <a:latin typeface="Proxima Nova"/>
                <a:ea typeface="Proxima Nova"/>
                <a:cs typeface="Proxima Nova"/>
                <a:sym typeface="Proxima Nova"/>
              </a:rPr>
              <a:t>(Click for red x)</a:t>
            </a:r>
            <a:r>
              <a:rPr lang="en" sz="1200">
                <a:solidFill>
                  <a:srgbClr val="434343"/>
                </a:solidFill>
                <a:highlight>
                  <a:schemeClr val="lt1"/>
                </a:highlight>
                <a:latin typeface="Proxima Nova"/>
                <a:ea typeface="Proxima Nova"/>
                <a:cs typeface="Proxima Nova"/>
                <a:sym typeface="Proxima Nova"/>
              </a:rPr>
              <a:t> Here is where she needs to be to draw the top row, which is at position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(-50, 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we’re ready to get coding.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8dbdafefa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8dbdafef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angles in the left and right commands and how to use the setposition command to send Tracy directly to a specific coordinate point. We also learned how we can use the speed command to monitor how quickly Tracy completes the command we give her. Now it’s your turn to use these new commands to solve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78e17bd2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8e17b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Right now, Tracy can only turn 90 degrees left or right but what if we want Tracy to draw diagonal lines for us? We need to be able to turn her at any angle we wish.</a:t>
            </a:r>
            <a:endParaRPr sz="1200">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78e17bd2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78e17bd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Instead of putting a 90 between the parentheses after a left or right command, we can place any angle we want and Tracy will turn that many degrees to the left or right.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we jump into writing code using angles, let’s learn a few more commands that will make it easier for us to write more advanced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78e17bd26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8e17bd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more immediately move Tracy around the grid world by using the ‘setposition’ command which will have Tracy move directly to that spot in a straight line. If you have not called the ‘penup’ command before using this command, she will leave a trail as she goes from her current position to the position you have called. You will notice that the direction Tracy is facing does not change when you set her position, so if she was facing left before the command was called, she will still be facing left after moving.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78e17bd26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8e17bd2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have another command that doesn’t have to do with moving Tracy but will make it a lot easier for us to code larger problems. That’s the speed command. You can call this command at the beginning of your code to set the speed for the entire program or call it halfway through to just slow down or speed up a certain section. To use the speed command, you type a number from 0 to 10 into the parentheses. A speed of 1 is the slowest, 10 is very fast, and 0 is almost immediate.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at how we can use these commands to write some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8dbdafefa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8dbdafef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draw an asterisk from the center of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8dbdafefa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dbdafef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a more advanced example now. In this challenge, we want Tracy to draw four circles that are centered on the canvas. We are going to have a lot of challenges that ask us to center our drawings so it is important to take some time to plan exactly how we can make this happen.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8dbdafefa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8dbdafe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Our circles are going to have a radii of 50 and there is going to be one drawn in each quadrant of the canvas. It is important to remember that </a:t>
            </a:r>
            <a:r>
              <a:rPr b="1" lang="en" sz="1200">
                <a:solidFill>
                  <a:srgbClr val="434343"/>
                </a:solidFill>
                <a:highlight>
                  <a:schemeClr val="lt1"/>
                </a:highlight>
                <a:latin typeface="Proxima Nova"/>
                <a:ea typeface="Proxima Nova"/>
                <a:cs typeface="Proxima Nova"/>
                <a:sym typeface="Proxima Nova"/>
              </a:rPr>
              <a:t>(click for label and red line)</a:t>
            </a:r>
            <a:r>
              <a:rPr lang="en" sz="1200">
                <a:solidFill>
                  <a:srgbClr val="434343"/>
                </a:solidFill>
                <a:highlight>
                  <a:schemeClr val="lt1"/>
                </a:highlight>
                <a:latin typeface="Proxima Nova"/>
                <a:ea typeface="Proxima Nova"/>
                <a:cs typeface="Proxima Nova"/>
                <a:sym typeface="Proxima Nova"/>
              </a:rPr>
              <a:t> the </a:t>
            </a:r>
            <a:r>
              <a:rPr lang="en" sz="1200">
                <a:solidFill>
                  <a:srgbClr val="434343"/>
                </a:solidFill>
                <a:highlight>
                  <a:schemeClr val="lt1"/>
                </a:highlight>
                <a:latin typeface="Proxima Nova"/>
                <a:ea typeface="Proxima Nova"/>
                <a:cs typeface="Proxima Nova"/>
                <a:sym typeface="Proxima Nova"/>
              </a:rPr>
              <a:t>radius is the distance from the center of a circle. The entire length of the circle is 2 x radius or the diameter.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8dbdafefa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8dbdafef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also important to note that Tracy always draws circles starting from the bottom. So in order to have her draw the bottom left circle, we need to situate her here </a:t>
            </a:r>
            <a:r>
              <a:rPr b="1" lang="en" sz="1200">
                <a:solidFill>
                  <a:srgbClr val="434343"/>
                </a:solidFill>
                <a:highlight>
                  <a:schemeClr val="lt1"/>
                </a:highlight>
                <a:latin typeface="Proxima Nova"/>
                <a:ea typeface="Proxima Nova"/>
                <a:cs typeface="Proxima Nova"/>
                <a:sym typeface="Proxima Nova"/>
              </a:rPr>
              <a:t>(Click for red x)</a:t>
            </a:r>
            <a:r>
              <a:rPr lang="en" sz="1200">
                <a:solidFill>
                  <a:srgbClr val="434343"/>
                </a:solidFill>
                <a:highlight>
                  <a:schemeClr val="lt1"/>
                </a:highlight>
                <a:latin typeface="Proxima Nova"/>
                <a:ea typeface="Proxima Nova"/>
                <a:cs typeface="Proxima Nova"/>
                <a:sym typeface="Proxima Nova"/>
              </a:rPr>
              <a:t>. This coordinate has an x-value of -50 and a y-value of -100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Turning Tracy Using Angles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50" name="Google Shape;250;p42"/>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51" name="Google Shape;251;p42"/>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2"/>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2"/>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2"/>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42"/>
          <p:cNvCxnSpPr>
            <a:endCxn id="254" idx="4"/>
          </p:cNvCxnSpPr>
          <p:nvPr/>
        </p:nvCxnSpPr>
        <p:spPr>
          <a:xfrm>
            <a:off x="6455550" y="4052275"/>
            <a:ext cx="942900" cy="11700"/>
          </a:xfrm>
          <a:prstGeom prst="straightConnector1">
            <a:avLst/>
          </a:prstGeom>
          <a:noFill/>
          <a:ln cap="flat" cmpd="sng" w="28575">
            <a:solidFill>
              <a:srgbClr val="FF0000"/>
            </a:solidFill>
            <a:prstDash val="solid"/>
            <a:round/>
            <a:headEnd len="med" w="med" type="none"/>
            <a:tailEnd len="med" w="med" type="none"/>
          </a:ln>
        </p:spPr>
      </p:cxnSp>
      <p:sp>
        <p:nvSpPr>
          <p:cNvPr id="256" name="Google Shape;256;p42"/>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57" name="Google Shape;257;p42"/>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58" name="Google Shape;258;p42"/>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
        <p:nvSpPr>
          <p:cNvPr id="259" name="Google Shape;259;p42"/>
          <p:cNvSpPr txBox="1"/>
          <p:nvPr/>
        </p:nvSpPr>
        <p:spPr>
          <a:xfrm>
            <a:off x="318675" y="3001550"/>
            <a:ext cx="46428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Distance between circles: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65" name="Google Shape;265;p43"/>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66" name="Google Shape;266;p43"/>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3"/>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3"/>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3"/>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3"/>
          <p:cNvSpPr/>
          <p:nvPr/>
        </p:nvSpPr>
        <p:spPr>
          <a:xfrm>
            <a:off x="6347550" y="2978650"/>
            <a:ext cx="273000" cy="318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72" name="Google Shape;272;p43"/>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73" name="Google Shape;273;p43"/>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
        <p:nvSpPr>
          <p:cNvPr id="274" name="Google Shape;274;p43"/>
          <p:cNvSpPr txBox="1"/>
          <p:nvPr/>
        </p:nvSpPr>
        <p:spPr>
          <a:xfrm>
            <a:off x="318675" y="36340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Top row starting position: (-50, 0)</a:t>
            </a:r>
            <a:endParaRPr/>
          </a:p>
        </p:txBody>
      </p:sp>
      <p:sp>
        <p:nvSpPr>
          <p:cNvPr id="275" name="Google Shape;275;p43"/>
          <p:cNvSpPr txBox="1"/>
          <p:nvPr/>
        </p:nvSpPr>
        <p:spPr>
          <a:xfrm>
            <a:off x="318675" y="3001550"/>
            <a:ext cx="46428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Distance between circles: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81" name="Google Shape;281;p44"/>
          <p:cNvGraphicFramePr/>
          <p:nvPr/>
        </p:nvGraphicFramePr>
        <p:xfrm>
          <a:off x="165050" y="1510825"/>
          <a:ext cx="3000000" cy="3000000"/>
        </p:xfrm>
        <a:graphic>
          <a:graphicData uri="http://schemas.openxmlformats.org/drawingml/2006/table">
            <a:tbl>
              <a:tblPr>
                <a:noFill/>
                <a:tableStyleId>{F7CD87A2-CB77-43FC-8E62-01C1869203AF}</a:tableStyleId>
              </a:tblPr>
              <a:tblGrid>
                <a:gridCol w="3524100"/>
                <a:gridCol w="52898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left</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angle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Turns Tracy left at a specified angle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right</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angle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Turns Tracy right at a specified angle</a:t>
                      </a:r>
                      <a:endParaRPr sz="2400">
                        <a:latin typeface="Proxima Nova"/>
                        <a:ea typeface="Proxima Nova"/>
                        <a:cs typeface="Proxima Nova"/>
                        <a:sym typeface="Proxima Nova"/>
                      </a:endParaRPr>
                    </a:p>
                  </a:txBody>
                  <a:tcPr marT="91425" marB="91425" marR="91425" marL="91425"/>
                </a:tc>
              </a:tr>
              <a:tr h="556325">
                <a:tc>
                  <a:txBody>
                    <a:bodyPr/>
                    <a:lstStyle/>
                    <a:p>
                      <a:pPr indent="0" lvl="0" marL="0" rtl="0" algn="l">
                        <a:spcBef>
                          <a:spcPts val="0"/>
                        </a:spcBef>
                        <a:spcAft>
                          <a:spcPts val="0"/>
                        </a:spcAft>
                        <a:buNone/>
                      </a:pPr>
                      <a:r>
                        <a:rPr b="1" lang="en" sz="2400">
                          <a:latin typeface="Courier New"/>
                          <a:ea typeface="Courier New"/>
                          <a:cs typeface="Courier New"/>
                          <a:sym typeface="Courier New"/>
                        </a:rPr>
                        <a:t>setposition</a:t>
                      </a:r>
                      <a:r>
                        <a:rPr b="1" lang="en" sz="2400">
                          <a:latin typeface="Courier New"/>
                          <a:ea typeface="Courier New"/>
                          <a:cs typeface="Courier New"/>
                          <a:sym typeface="Courier New"/>
                        </a:rPr>
                        <a:t>(</a:t>
                      </a:r>
                      <a:r>
                        <a:rPr b="1" i="1" lang="en" sz="2400">
                          <a:latin typeface="Courier New"/>
                          <a:ea typeface="Courier New"/>
                          <a:cs typeface="Courier New"/>
                          <a:sym typeface="Courier New"/>
                        </a:rPr>
                        <a:t>x, y</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to a specified coordinate</a:t>
                      </a:r>
                      <a:endParaRPr sz="2400">
                        <a:latin typeface="Proxima Nova"/>
                        <a:ea typeface="Proxima Nova"/>
                        <a:cs typeface="Proxima Nova"/>
                        <a:sym typeface="Proxima Nova"/>
                      </a:endParaRPr>
                    </a:p>
                  </a:txBody>
                  <a:tcPr marT="91425" marB="91425" marR="91425" marL="91425"/>
                </a:tc>
              </a:tr>
              <a:tr h="556325">
                <a:tc>
                  <a:txBody>
                    <a:bodyPr/>
                    <a:lstStyle/>
                    <a:p>
                      <a:pPr indent="0" lvl="0" marL="0" rtl="0" algn="l">
                        <a:spcBef>
                          <a:spcPts val="0"/>
                        </a:spcBef>
                        <a:spcAft>
                          <a:spcPts val="0"/>
                        </a:spcAft>
                        <a:buNone/>
                      </a:pPr>
                      <a:r>
                        <a:rPr b="1" lang="en" sz="2400">
                          <a:latin typeface="Courier New"/>
                          <a:ea typeface="Courier New"/>
                          <a:cs typeface="Courier New"/>
                          <a:sym typeface="Courier New"/>
                        </a:rPr>
                        <a:t>speed</a:t>
                      </a:r>
                      <a:r>
                        <a:rPr b="1" lang="en" sz="2400">
                          <a:latin typeface="Courier New"/>
                          <a:ea typeface="Courier New"/>
                          <a:cs typeface="Courier New"/>
                          <a:sym typeface="Courier New"/>
                        </a:rPr>
                        <a:t>(</a:t>
                      </a:r>
                      <a:r>
                        <a:rPr b="1" i="1" lang="en" sz="2400">
                          <a:latin typeface="Courier New"/>
                          <a:ea typeface="Courier New"/>
                          <a:cs typeface="Courier New"/>
                          <a:sym typeface="Courier New"/>
                        </a:rPr>
                        <a:t>number 0-10</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Determines how quickly Tracy will move through commands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Turning Tracy- Limitations</a:t>
            </a:r>
            <a:endParaRPr sz="4000"/>
          </a:p>
        </p:txBody>
      </p:sp>
      <p:sp>
        <p:nvSpPr>
          <p:cNvPr id="157" name="Google Shape;157;p34"/>
          <p:cNvSpPr txBox="1"/>
          <p:nvPr/>
        </p:nvSpPr>
        <p:spPr>
          <a:xfrm>
            <a:off x="659400" y="1341700"/>
            <a:ext cx="7825200" cy="3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What if we want Tracy to draw diagonal lines?</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Right now, Tracy can only turn at 90 degree angles but we need her to be able to turn at any angle we wish.</a:t>
            </a:r>
            <a:endParaRPr sz="2400">
              <a:latin typeface="Proxima Nova"/>
              <a:ea typeface="Proxima Nova"/>
              <a:cs typeface="Proxima Nova"/>
              <a:sym typeface="Proxima Nova"/>
            </a:endParaRPr>
          </a:p>
        </p:txBody>
      </p:sp>
      <p:pic>
        <p:nvPicPr>
          <p:cNvPr id="158" name="Google Shape;158;p34"/>
          <p:cNvPicPr preferRelativeResize="0"/>
          <p:nvPr/>
        </p:nvPicPr>
        <p:blipFill>
          <a:blip r:embed="rId3">
            <a:alphaModFix/>
          </a:blip>
          <a:stretch>
            <a:fillRect/>
          </a:stretch>
        </p:blipFill>
        <p:spPr>
          <a:xfrm>
            <a:off x="3458450" y="1949951"/>
            <a:ext cx="2227125" cy="221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5"/>
          <p:cNvPicPr preferRelativeResize="0"/>
          <p:nvPr/>
        </p:nvPicPr>
        <p:blipFill>
          <a:blip r:embed="rId3">
            <a:alphaModFix/>
          </a:blip>
          <a:stretch>
            <a:fillRect/>
          </a:stretch>
        </p:blipFill>
        <p:spPr>
          <a:xfrm rot="8100000">
            <a:off x="7791525" y="3742475"/>
            <a:ext cx="625600" cy="734345"/>
          </a:xfrm>
          <a:prstGeom prst="rect">
            <a:avLst/>
          </a:prstGeom>
          <a:noFill/>
          <a:ln>
            <a:noFill/>
          </a:ln>
        </p:spPr>
      </p:pic>
      <p:sp>
        <p:nvSpPr>
          <p:cNvPr id="164" name="Google Shape;164;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Advanced </a:t>
            </a:r>
            <a:r>
              <a:rPr lang="en" sz="4000"/>
              <a:t>Turning Commands</a:t>
            </a:r>
            <a:endParaRPr sz="4000"/>
          </a:p>
        </p:txBody>
      </p:sp>
      <p:pic>
        <p:nvPicPr>
          <p:cNvPr id="165" name="Google Shape;165;p35"/>
          <p:cNvPicPr preferRelativeResize="0"/>
          <p:nvPr/>
        </p:nvPicPr>
        <p:blipFill rotWithShape="1">
          <a:blip r:embed="rId4">
            <a:alphaModFix/>
          </a:blip>
          <a:srcRect b="35563" l="37324" r="36652" t="39278"/>
          <a:stretch/>
        </p:blipFill>
        <p:spPr>
          <a:xfrm>
            <a:off x="156675" y="3614225"/>
            <a:ext cx="1353325" cy="1301950"/>
          </a:xfrm>
          <a:prstGeom prst="rect">
            <a:avLst/>
          </a:prstGeom>
          <a:noFill/>
          <a:ln>
            <a:noFill/>
          </a:ln>
        </p:spPr>
      </p:pic>
      <p:sp>
        <p:nvSpPr>
          <p:cNvPr id="166" name="Google Shape;166;p35"/>
          <p:cNvSpPr txBox="1"/>
          <p:nvPr/>
        </p:nvSpPr>
        <p:spPr>
          <a:xfrm>
            <a:off x="494775" y="1175050"/>
            <a:ext cx="3247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left(</a:t>
            </a:r>
            <a:r>
              <a:rPr b="1" i="1" lang="en" sz="3000">
                <a:solidFill>
                  <a:srgbClr val="434343"/>
                </a:solidFill>
                <a:latin typeface="Courier New"/>
                <a:ea typeface="Courier New"/>
                <a:cs typeface="Courier New"/>
                <a:sym typeface="Courier New"/>
              </a:rPr>
              <a:t>angle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67" name="Google Shape;167;p35"/>
          <p:cNvSpPr txBox="1"/>
          <p:nvPr/>
        </p:nvSpPr>
        <p:spPr>
          <a:xfrm>
            <a:off x="5101000" y="1175050"/>
            <a:ext cx="3515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right(</a:t>
            </a:r>
            <a:r>
              <a:rPr b="1" i="1" lang="en" sz="3000">
                <a:solidFill>
                  <a:srgbClr val="434343"/>
                </a:solidFill>
                <a:latin typeface="Courier New"/>
                <a:ea typeface="Courier New"/>
                <a:cs typeface="Courier New"/>
                <a:sym typeface="Courier New"/>
              </a:rPr>
              <a:t>angle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68" name="Google Shape;168;p35"/>
          <p:cNvSpPr txBox="1"/>
          <p:nvPr/>
        </p:nvSpPr>
        <p:spPr>
          <a:xfrm>
            <a:off x="232875" y="177377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Turns Tracy left at a specified angle</a:t>
            </a:r>
            <a:endParaRPr sz="3000">
              <a:solidFill>
                <a:srgbClr val="434343"/>
              </a:solidFill>
              <a:latin typeface="Proxima Nova"/>
              <a:ea typeface="Proxima Nova"/>
              <a:cs typeface="Proxima Nova"/>
              <a:sym typeface="Proxima Nova"/>
            </a:endParaRPr>
          </a:p>
        </p:txBody>
      </p:sp>
      <p:sp>
        <p:nvSpPr>
          <p:cNvPr id="169" name="Google Shape;169;p35"/>
          <p:cNvSpPr txBox="1"/>
          <p:nvPr/>
        </p:nvSpPr>
        <p:spPr>
          <a:xfrm>
            <a:off x="4828450" y="1773775"/>
            <a:ext cx="40608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Turns Tracy right at a specified angle</a:t>
            </a:r>
            <a:endParaRPr sz="3000">
              <a:solidFill>
                <a:srgbClr val="434343"/>
              </a:solidFill>
              <a:latin typeface="Proxima Nova"/>
              <a:ea typeface="Proxima Nova"/>
              <a:cs typeface="Proxima Nova"/>
              <a:sym typeface="Proxima Nova"/>
            </a:endParaRPr>
          </a:p>
        </p:txBody>
      </p:sp>
      <p:cxnSp>
        <p:nvCxnSpPr>
          <p:cNvPr id="170" name="Google Shape;170;p35"/>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
        <p:nvSpPr>
          <p:cNvPr id="171" name="Google Shape;171;p35"/>
          <p:cNvSpPr/>
          <p:nvPr/>
        </p:nvSpPr>
        <p:spPr>
          <a:xfrm>
            <a:off x="1383375" y="3785225"/>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left(45)</a:t>
            </a:r>
            <a:endParaRPr b="1" sz="1800">
              <a:latin typeface="Courier New"/>
              <a:ea typeface="Courier New"/>
              <a:cs typeface="Courier New"/>
              <a:sym typeface="Courier New"/>
            </a:endParaRPr>
          </a:p>
        </p:txBody>
      </p:sp>
      <p:sp>
        <p:nvSpPr>
          <p:cNvPr id="172" name="Google Shape;172;p35"/>
          <p:cNvSpPr/>
          <p:nvPr/>
        </p:nvSpPr>
        <p:spPr>
          <a:xfrm>
            <a:off x="6058150" y="3785225"/>
            <a:ext cx="16014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right(45)</a:t>
            </a:r>
            <a:endParaRPr b="1" sz="1800">
              <a:latin typeface="Courier New"/>
              <a:ea typeface="Courier New"/>
              <a:cs typeface="Courier New"/>
              <a:sym typeface="Courier New"/>
            </a:endParaRPr>
          </a:p>
        </p:txBody>
      </p:sp>
      <p:pic>
        <p:nvPicPr>
          <p:cNvPr id="173" name="Google Shape;173;p35"/>
          <p:cNvPicPr preferRelativeResize="0"/>
          <p:nvPr/>
        </p:nvPicPr>
        <p:blipFill>
          <a:blip r:embed="rId5">
            <a:alphaModFix/>
          </a:blip>
          <a:stretch>
            <a:fillRect/>
          </a:stretch>
        </p:blipFill>
        <p:spPr>
          <a:xfrm>
            <a:off x="3002625" y="3825000"/>
            <a:ext cx="625598" cy="734400"/>
          </a:xfrm>
          <a:prstGeom prst="rect">
            <a:avLst/>
          </a:prstGeom>
          <a:noFill/>
          <a:ln>
            <a:noFill/>
          </a:ln>
        </p:spPr>
      </p:pic>
      <p:pic>
        <p:nvPicPr>
          <p:cNvPr id="174" name="Google Shape;174;p35"/>
          <p:cNvPicPr preferRelativeResize="0"/>
          <p:nvPr/>
        </p:nvPicPr>
        <p:blipFill rotWithShape="1">
          <a:blip r:embed="rId4">
            <a:alphaModFix/>
          </a:blip>
          <a:srcRect b="35563" l="37324" r="36652" t="39278"/>
          <a:stretch/>
        </p:blipFill>
        <p:spPr>
          <a:xfrm>
            <a:off x="4605238" y="3614225"/>
            <a:ext cx="1353325" cy="1301950"/>
          </a:xfrm>
          <a:prstGeom prst="rect">
            <a:avLst/>
          </a:prstGeom>
          <a:noFill/>
          <a:ln>
            <a:noFill/>
          </a:ln>
        </p:spPr>
      </p:pic>
      <p:sp>
        <p:nvSpPr>
          <p:cNvPr id="175" name="Google Shape;175;p35"/>
          <p:cNvSpPr/>
          <p:nvPr/>
        </p:nvSpPr>
        <p:spPr>
          <a:xfrm rot="-5400000">
            <a:off x="1647075" y="2964575"/>
            <a:ext cx="942900" cy="665700"/>
          </a:xfrm>
          <a:prstGeom prst="curvedUpArrow">
            <a:avLst>
              <a:gd fmla="val 25000" name="adj1"/>
              <a:gd fmla="val 50000" name="adj2"/>
              <a:gd fmla="val 25000" name="adj3"/>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5"/>
          <p:cNvSpPr/>
          <p:nvPr/>
        </p:nvSpPr>
        <p:spPr>
          <a:xfrm rot="5400000">
            <a:off x="6486875" y="2930225"/>
            <a:ext cx="939900" cy="734400"/>
          </a:xfrm>
          <a:prstGeom prst="curvedDownArrow">
            <a:avLst>
              <a:gd fmla="val 25000" name="adj1"/>
              <a:gd fmla="val 50000" name="adj2"/>
              <a:gd fmla="val 25000" name="adj3"/>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5"/>
          <p:cNvPicPr preferRelativeResize="0"/>
          <p:nvPr/>
        </p:nvPicPr>
        <p:blipFill>
          <a:blip r:embed="rId3">
            <a:alphaModFix/>
          </a:blip>
          <a:stretch>
            <a:fillRect/>
          </a:stretch>
        </p:blipFill>
        <p:spPr>
          <a:xfrm rot="2700000">
            <a:off x="3089513" y="3861450"/>
            <a:ext cx="625600" cy="734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setposition</a:t>
            </a:r>
            <a:endParaRPr sz="4000"/>
          </a:p>
        </p:txBody>
      </p:sp>
      <p:sp>
        <p:nvSpPr>
          <p:cNvPr id="183" name="Google Shape;183;p36"/>
          <p:cNvSpPr txBox="1"/>
          <p:nvPr/>
        </p:nvSpPr>
        <p:spPr>
          <a:xfrm>
            <a:off x="708150" y="1175050"/>
            <a:ext cx="7727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setposition</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x, 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84" name="Google Shape;184;p36"/>
          <p:cNvSpPr txBox="1"/>
          <p:nvPr/>
        </p:nvSpPr>
        <p:spPr>
          <a:xfrm>
            <a:off x="942000" y="1757050"/>
            <a:ext cx="72600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Moves Tracy to a specified coordinate</a:t>
            </a:r>
            <a:endParaRPr sz="3000">
              <a:solidFill>
                <a:srgbClr val="434343"/>
              </a:solidFill>
              <a:latin typeface="Proxima Nova"/>
              <a:ea typeface="Proxima Nova"/>
              <a:cs typeface="Proxima Nova"/>
              <a:sym typeface="Proxima Nova"/>
            </a:endParaRPr>
          </a:p>
        </p:txBody>
      </p:sp>
      <p:pic>
        <p:nvPicPr>
          <p:cNvPr id="185" name="Google Shape;185;p36"/>
          <p:cNvPicPr preferRelativeResize="0"/>
          <p:nvPr/>
        </p:nvPicPr>
        <p:blipFill>
          <a:blip r:embed="rId3">
            <a:alphaModFix/>
          </a:blip>
          <a:stretch>
            <a:fillRect/>
          </a:stretch>
        </p:blipFill>
        <p:spPr>
          <a:xfrm>
            <a:off x="3002625" y="3825000"/>
            <a:ext cx="625598" cy="734400"/>
          </a:xfrm>
          <a:prstGeom prst="rect">
            <a:avLst/>
          </a:prstGeom>
          <a:noFill/>
          <a:ln>
            <a:noFill/>
          </a:ln>
        </p:spPr>
      </p:pic>
      <p:pic>
        <p:nvPicPr>
          <p:cNvPr id="186" name="Google Shape;186;p36"/>
          <p:cNvPicPr preferRelativeResize="0"/>
          <p:nvPr/>
        </p:nvPicPr>
        <p:blipFill>
          <a:blip r:embed="rId4">
            <a:alphaModFix/>
          </a:blip>
          <a:stretch>
            <a:fillRect/>
          </a:stretch>
        </p:blipFill>
        <p:spPr>
          <a:xfrm>
            <a:off x="1109560" y="2490322"/>
            <a:ext cx="2513087" cy="2500778"/>
          </a:xfrm>
          <a:prstGeom prst="rect">
            <a:avLst/>
          </a:prstGeom>
          <a:noFill/>
          <a:ln>
            <a:noFill/>
          </a:ln>
        </p:spPr>
      </p:pic>
      <p:pic>
        <p:nvPicPr>
          <p:cNvPr id="187" name="Google Shape;187;p36"/>
          <p:cNvPicPr preferRelativeResize="0"/>
          <p:nvPr/>
        </p:nvPicPr>
        <p:blipFill>
          <a:blip r:embed="rId5">
            <a:alphaModFix/>
          </a:blip>
          <a:stretch>
            <a:fillRect/>
          </a:stretch>
        </p:blipFill>
        <p:spPr>
          <a:xfrm>
            <a:off x="5527648" y="2490343"/>
            <a:ext cx="2513100" cy="2500757"/>
          </a:xfrm>
          <a:prstGeom prst="rect">
            <a:avLst/>
          </a:prstGeom>
          <a:noFill/>
          <a:ln>
            <a:noFill/>
          </a:ln>
        </p:spPr>
      </p:pic>
      <p:sp>
        <p:nvSpPr>
          <p:cNvPr id="188" name="Google Shape;188;p36"/>
          <p:cNvSpPr/>
          <p:nvPr/>
        </p:nvSpPr>
        <p:spPr>
          <a:xfrm>
            <a:off x="2996850" y="3373513"/>
            <a:ext cx="315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setposition</a:t>
            </a:r>
            <a:r>
              <a:rPr b="1" lang="en" sz="1800">
                <a:latin typeface="Courier New"/>
                <a:ea typeface="Courier New"/>
                <a:cs typeface="Courier New"/>
                <a:sym typeface="Courier New"/>
              </a:rPr>
              <a:t>(100,100)</a:t>
            </a:r>
            <a:endParaRPr b="1"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speed</a:t>
            </a:r>
            <a:endParaRPr sz="4000"/>
          </a:p>
        </p:txBody>
      </p:sp>
      <p:sp>
        <p:nvSpPr>
          <p:cNvPr id="194" name="Google Shape;194;p37"/>
          <p:cNvSpPr txBox="1"/>
          <p:nvPr/>
        </p:nvSpPr>
        <p:spPr>
          <a:xfrm>
            <a:off x="708150" y="1175050"/>
            <a:ext cx="7727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speed</a:t>
            </a:r>
            <a:r>
              <a:rPr b="1" lang="en" sz="3000">
                <a:solidFill>
                  <a:srgbClr val="434343"/>
                </a:solidFill>
                <a:latin typeface="Courier New"/>
                <a:ea typeface="Courier New"/>
                <a:cs typeface="Courier New"/>
                <a:sym typeface="Courier New"/>
              </a:rPr>
              <a:t>(number 0-10)</a:t>
            </a:r>
            <a:endParaRPr b="1" sz="3000">
              <a:solidFill>
                <a:srgbClr val="434343"/>
              </a:solidFill>
              <a:latin typeface="Courier New"/>
              <a:ea typeface="Courier New"/>
              <a:cs typeface="Courier New"/>
              <a:sym typeface="Courier New"/>
            </a:endParaRPr>
          </a:p>
        </p:txBody>
      </p:sp>
      <p:sp>
        <p:nvSpPr>
          <p:cNvPr id="195" name="Google Shape;195;p37"/>
          <p:cNvSpPr txBox="1"/>
          <p:nvPr/>
        </p:nvSpPr>
        <p:spPr>
          <a:xfrm>
            <a:off x="942000" y="1757050"/>
            <a:ext cx="72600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Sets how quickly Tracy will move through commands</a:t>
            </a:r>
            <a:endParaRPr sz="3000">
              <a:solidFill>
                <a:srgbClr val="434343"/>
              </a:solidFill>
              <a:latin typeface="Proxima Nova"/>
              <a:ea typeface="Proxima Nova"/>
              <a:cs typeface="Proxima Nova"/>
              <a:sym typeface="Proxima Nova"/>
            </a:endParaRPr>
          </a:p>
        </p:txBody>
      </p:sp>
      <p:sp>
        <p:nvSpPr>
          <p:cNvPr id="196" name="Google Shape;196;p37"/>
          <p:cNvSpPr/>
          <p:nvPr/>
        </p:nvSpPr>
        <p:spPr>
          <a:xfrm>
            <a:off x="942025"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speed(1)</a:t>
            </a:r>
            <a:endParaRPr b="1" sz="1800">
              <a:latin typeface="Courier New"/>
              <a:ea typeface="Courier New"/>
              <a:cs typeface="Courier New"/>
              <a:sym typeface="Courier New"/>
            </a:endParaRPr>
          </a:p>
        </p:txBody>
      </p:sp>
      <p:sp>
        <p:nvSpPr>
          <p:cNvPr id="197" name="Google Shape;197;p37"/>
          <p:cNvSpPr/>
          <p:nvPr/>
        </p:nvSpPr>
        <p:spPr>
          <a:xfrm>
            <a:off x="2890188"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speed(5)</a:t>
            </a:r>
            <a:endParaRPr b="1" sz="1800">
              <a:latin typeface="Courier New"/>
              <a:ea typeface="Courier New"/>
              <a:cs typeface="Courier New"/>
              <a:sym typeface="Courier New"/>
            </a:endParaRPr>
          </a:p>
        </p:txBody>
      </p:sp>
      <p:sp>
        <p:nvSpPr>
          <p:cNvPr id="198" name="Google Shape;198;p37"/>
          <p:cNvSpPr/>
          <p:nvPr/>
        </p:nvSpPr>
        <p:spPr>
          <a:xfrm>
            <a:off x="4838363" y="2974750"/>
            <a:ext cx="165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speed(10)</a:t>
            </a:r>
            <a:endParaRPr b="1" sz="1800">
              <a:latin typeface="Courier New"/>
              <a:ea typeface="Courier New"/>
              <a:cs typeface="Courier New"/>
              <a:sym typeface="Courier New"/>
            </a:endParaRPr>
          </a:p>
        </p:txBody>
      </p:sp>
      <p:sp>
        <p:nvSpPr>
          <p:cNvPr id="199" name="Google Shape;199;p37"/>
          <p:cNvSpPr/>
          <p:nvPr/>
        </p:nvSpPr>
        <p:spPr>
          <a:xfrm>
            <a:off x="6965550"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speed(0)</a:t>
            </a:r>
            <a:endParaRPr b="1" sz="1800">
              <a:latin typeface="Courier New"/>
              <a:ea typeface="Courier New"/>
              <a:cs typeface="Courier New"/>
              <a:sym typeface="Courier New"/>
            </a:endParaRPr>
          </a:p>
        </p:txBody>
      </p:sp>
      <p:sp>
        <p:nvSpPr>
          <p:cNvPr id="200" name="Google Shape;200;p37"/>
          <p:cNvSpPr txBox="1"/>
          <p:nvPr/>
        </p:nvSpPr>
        <p:spPr>
          <a:xfrm>
            <a:off x="480475"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Slowest</a:t>
            </a:r>
            <a:endParaRPr sz="3000">
              <a:solidFill>
                <a:srgbClr val="434343"/>
              </a:solidFill>
              <a:latin typeface="Proxima Nova"/>
              <a:ea typeface="Proxima Nova"/>
              <a:cs typeface="Proxima Nova"/>
              <a:sym typeface="Proxima Nova"/>
            </a:endParaRPr>
          </a:p>
        </p:txBody>
      </p:sp>
      <p:sp>
        <p:nvSpPr>
          <p:cNvPr id="201" name="Google Shape;201;p37"/>
          <p:cNvSpPr txBox="1"/>
          <p:nvPr/>
        </p:nvSpPr>
        <p:spPr>
          <a:xfrm>
            <a:off x="2428650"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Medium</a:t>
            </a:r>
            <a:endParaRPr sz="3000">
              <a:solidFill>
                <a:srgbClr val="434343"/>
              </a:solidFill>
              <a:latin typeface="Proxima Nova"/>
              <a:ea typeface="Proxima Nova"/>
              <a:cs typeface="Proxima Nova"/>
              <a:sym typeface="Proxima Nova"/>
            </a:endParaRPr>
          </a:p>
        </p:txBody>
      </p:sp>
      <p:sp>
        <p:nvSpPr>
          <p:cNvPr id="202" name="Google Shape;202;p37"/>
          <p:cNvSpPr txBox="1"/>
          <p:nvPr/>
        </p:nvSpPr>
        <p:spPr>
          <a:xfrm>
            <a:off x="4468025"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Very Fast</a:t>
            </a:r>
            <a:endParaRPr sz="3000">
              <a:solidFill>
                <a:srgbClr val="434343"/>
              </a:solidFill>
              <a:latin typeface="Proxima Nova"/>
              <a:ea typeface="Proxima Nova"/>
              <a:cs typeface="Proxima Nova"/>
              <a:sym typeface="Proxima Nova"/>
            </a:endParaRPr>
          </a:p>
        </p:txBody>
      </p:sp>
      <p:sp>
        <p:nvSpPr>
          <p:cNvPr id="203" name="Google Shape;203;p37"/>
          <p:cNvSpPr txBox="1"/>
          <p:nvPr/>
        </p:nvSpPr>
        <p:spPr>
          <a:xfrm>
            <a:off x="6580200"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Immediate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Asterisk</a:t>
            </a:r>
            <a:endParaRPr sz="4000"/>
          </a:p>
        </p:txBody>
      </p:sp>
      <p:sp>
        <p:nvSpPr>
          <p:cNvPr id="209" name="Google Shape;209;p38"/>
          <p:cNvSpPr txBox="1"/>
          <p:nvPr/>
        </p:nvSpPr>
        <p:spPr>
          <a:xfrm>
            <a:off x="701775" y="1875100"/>
            <a:ext cx="3956100" cy="27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an asterisk with lines 100 pixels long.</a:t>
            </a:r>
            <a:endParaRPr sz="3000">
              <a:latin typeface="Proxima Nova"/>
              <a:ea typeface="Proxima Nova"/>
              <a:cs typeface="Proxima Nova"/>
              <a:sym typeface="Proxima Nova"/>
            </a:endParaRPr>
          </a:p>
        </p:txBody>
      </p:sp>
      <p:pic>
        <p:nvPicPr>
          <p:cNvPr id="210" name="Google Shape;210;p38"/>
          <p:cNvPicPr preferRelativeResize="0"/>
          <p:nvPr/>
        </p:nvPicPr>
        <p:blipFill>
          <a:blip r:embed="rId3">
            <a:alphaModFix/>
          </a:blip>
          <a:stretch>
            <a:fillRect/>
          </a:stretch>
        </p:blipFill>
        <p:spPr>
          <a:xfrm>
            <a:off x="4810275" y="1278400"/>
            <a:ext cx="3786000" cy="37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16" name="Google Shape;216;p39"/>
          <p:cNvPicPr preferRelativeResize="0"/>
          <p:nvPr/>
        </p:nvPicPr>
        <p:blipFill>
          <a:blip r:embed="rId3">
            <a:alphaModFix/>
          </a:blip>
          <a:stretch>
            <a:fillRect/>
          </a:stretch>
        </p:blipFill>
        <p:spPr>
          <a:xfrm>
            <a:off x="4977275" y="1274175"/>
            <a:ext cx="3747000" cy="3747000"/>
          </a:xfrm>
          <a:prstGeom prst="rect">
            <a:avLst/>
          </a:prstGeom>
          <a:noFill/>
          <a:ln>
            <a:noFill/>
          </a:ln>
        </p:spPr>
      </p:pic>
      <p:sp>
        <p:nvSpPr>
          <p:cNvPr id="217" name="Google Shape;217;p39"/>
          <p:cNvSpPr txBox="1"/>
          <p:nvPr/>
        </p:nvSpPr>
        <p:spPr>
          <a:xfrm>
            <a:off x="701775" y="1673700"/>
            <a:ext cx="3956100" cy="29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four circles at the center of the canvas.</a:t>
            </a:r>
            <a:endParaRPr sz="30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23" name="Google Shape;223;p40"/>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24" name="Google Shape;224;p40"/>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0"/>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0"/>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cxnSp>
        <p:nvCxnSpPr>
          <p:cNvPr id="229" name="Google Shape;229;p40"/>
          <p:cNvCxnSpPr>
            <a:stCxn id="225" idx="2"/>
            <a:endCxn id="225" idx="6"/>
          </p:cNvCxnSpPr>
          <p:nvPr/>
        </p:nvCxnSpPr>
        <p:spPr>
          <a:xfrm>
            <a:off x="6028950" y="2686825"/>
            <a:ext cx="910200" cy="0"/>
          </a:xfrm>
          <a:prstGeom prst="straightConnector1">
            <a:avLst/>
          </a:prstGeom>
          <a:noFill/>
          <a:ln cap="flat" cmpd="sng" w="28575">
            <a:solidFill>
              <a:srgbClr val="FF0000"/>
            </a:solidFill>
            <a:prstDash val="solid"/>
            <a:round/>
            <a:headEnd len="med" w="med" type="none"/>
            <a:tailEnd len="med" w="med" type="none"/>
          </a:ln>
        </p:spPr>
      </p:cxnSp>
      <p:sp>
        <p:nvSpPr>
          <p:cNvPr id="230" name="Google Shape;230;p40"/>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36" name="Google Shape;236;p41"/>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37" name="Google Shape;237;p41"/>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1"/>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1"/>
          <p:cNvSpPr/>
          <p:nvPr/>
        </p:nvSpPr>
        <p:spPr>
          <a:xfrm>
            <a:off x="6347550" y="3893050"/>
            <a:ext cx="273000" cy="318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1"/>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43" name="Google Shape;243;p41"/>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44" name="Google Shape;244;p41"/>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