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Satisfy"/>
      <p:regular r:id="rId20"/>
    </p:embeddedFont>
    <p:embeddedFont>
      <p:font typeface="Lemon"/>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284738-DB0D-42D9-AD81-94E51EC35A81}">
  <a:tblStyle styleId="{36284738-DB0D-42D9-AD81-94E51EC35A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atisfy-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emon-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2.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8862f1f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862f1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to use functions to make our code reusable and more readable.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8862f1fe5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8862f1f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take a look back at our Four Circles program. The two loops that we wrote </a:t>
            </a:r>
            <a:r>
              <a:rPr b="1" lang="en" sz="1200">
                <a:solidFill>
                  <a:srgbClr val="434343"/>
                </a:solidFill>
                <a:highlight>
                  <a:schemeClr val="lt1"/>
                </a:highlight>
                <a:latin typeface="Proxima Nova"/>
                <a:ea typeface="Proxima Nova"/>
                <a:cs typeface="Proxima Nova"/>
                <a:sym typeface="Proxima Nova"/>
              </a:rPr>
              <a:t>(Click for red boxes) </a:t>
            </a:r>
            <a:r>
              <a:rPr lang="en" sz="1200">
                <a:solidFill>
                  <a:srgbClr val="434343"/>
                </a:solidFill>
                <a:highlight>
                  <a:schemeClr val="lt1"/>
                </a:highlight>
                <a:latin typeface="Proxima Nova"/>
                <a:ea typeface="Proxima Nova"/>
                <a:cs typeface="Proxima Nova"/>
                <a:sym typeface="Proxima Nova"/>
              </a:rPr>
              <a:t>are exactly the same. What if we were going to make a whole tower of these circles? We would need to write that loop over and over and over every time we needed to use it. This is where </a:t>
            </a:r>
            <a:r>
              <a:rPr b="1" lang="en" sz="1200">
                <a:solidFill>
                  <a:srgbClr val="434343"/>
                </a:solidFill>
                <a:highlight>
                  <a:schemeClr val="lt1"/>
                </a:highlight>
                <a:latin typeface="Proxima Nova"/>
                <a:ea typeface="Proxima Nova"/>
                <a:cs typeface="Proxima Nova"/>
                <a:sym typeface="Proxima Nova"/>
              </a:rPr>
              <a:t>(Click for label) </a:t>
            </a:r>
            <a:r>
              <a:rPr lang="en" sz="1200">
                <a:solidFill>
                  <a:srgbClr val="434343"/>
                </a:solidFill>
                <a:highlight>
                  <a:schemeClr val="lt1"/>
                </a:highlight>
                <a:latin typeface="Proxima Nova"/>
                <a:ea typeface="Proxima Nova"/>
                <a:cs typeface="Proxima Nova"/>
                <a:sym typeface="Proxima Nova"/>
              </a:rPr>
              <a:t>functions can help make our lives much easier.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8862f1fe5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8862f1f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Functions are a way to group a set of commands so they can be called with one line of code. They are basically a way to teach Tracy new commands using the ones she already understands.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8862f1fe5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8862f1fe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Functions are very beneficial to us as coders. In the same way that loops shorten our code, functions only have to be defined once and then can be called as many times as we want with a single line of code.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Functions make our code reusable by allowing us to repeat a set of commands any time we’d like.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Functions also break our code up into smaller parts which increases readability. We use descriptive function names to make it known to the user what this piece of code is achieving.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8862f1fe5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8862f1f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Before you can use a function, you must define it. This includes giving it a name and telling Tracy what commands you want to perform when you call that function.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write a function definition, we start by using the term ‘def’ and then typing the name of our function, followed by a pair of parentheses and a colon. All of the commands we want Tracy to perform when we call our function must be indented underneath the function definition.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 </a:t>
            </a:r>
            <a:r>
              <a:rPr lang="en" sz="1200">
                <a:solidFill>
                  <a:srgbClr val="434343"/>
                </a:solidFill>
                <a:highlight>
                  <a:schemeClr val="lt1"/>
                </a:highlight>
                <a:latin typeface="Proxima Nova"/>
                <a:ea typeface="Proxima Nova"/>
                <a:cs typeface="Proxima Nova"/>
                <a:sym typeface="Proxima Nova"/>
              </a:rPr>
              <a:t>Don’t forget our naming rules when deciding on a name for your functions!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8862f1fe5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8862f1fe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back at the part of our Four Circles program we want to turn into a function.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arrow and image)</a:t>
            </a:r>
            <a:r>
              <a:rPr lang="en" sz="1200">
                <a:solidFill>
                  <a:srgbClr val="434343"/>
                </a:solidFill>
                <a:highlight>
                  <a:schemeClr val="lt1"/>
                </a:highlight>
                <a:latin typeface="Proxima Nova"/>
                <a:ea typeface="Proxima Nova"/>
                <a:cs typeface="Proxima Nova"/>
                <a:sym typeface="Proxima Nova"/>
              </a:rPr>
              <a:t> To define this function, we need to name it and we’ve decided here to call it draw_two_circles, which follows all of our naming rules.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let’s take a close look at the indentation. Our loop is being initialized on line 13 and is indented because it is a part of the function. Lines 14-17 are indented twice. Why is this? Well, one indent is to show that these commands are under the loop and the second indent is to show that they are also under the function. We’ll look at more examples of this in our code editor in a second.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8862f1fe5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8862f1fe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we have defined our function, we can call it throughout our code as many times as we want. Our Four Circles example has now been updated to show our function draw_two_circles being defined right after the speed statement. To be clear, defining a function does not mean that Tracy will follow any of the commands yet. Tracy will only complete the function when it is called.</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if we look at our code, the first command that Tracy will actually follow after setting her speed will be penup and setposition to -50, -100. After that we can see that the function draw_two_circles is being called. We are then changing Tracy’s position and calling our function once more.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It is very important to remember that functions cannot be called unless they have been defined earlier in the code. If you don’t tell Tracy what to do when you say draw_two_circles, she won’t recognize this phrase and will respond with an error.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go through an example to see functions in action.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8862f1fe5_0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8862f1fe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to enhance the x- and y-axis program we previously wrote to now include hash marks every 25 pixels.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9899561ed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9899561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declare and call functions. </a:t>
            </a:r>
            <a:r>
              <a:rPr lang="en" sz="1200">
                <a:solidFill>
                  <a:srgbClr val="434343"/>
                </a:solidFill>
                <a:highlight>
                  <a:schemeClr val="lt1"/>
                </a:highlight>
                <a:latin typeface="Proxima Nova"/>
                <a:ea typeface="Proxima Nova"/>
                <a:cs typeface="Proxima Nova"/>
                <a:sym typeface="Proxima Nova"/>
              </a:rPr>
              <a:t>Refer to the examples we went through to help you use functions to solve some Tracy challenges of your own!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Functions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Look back at Four Circles</a:t>
            </a:r>
            <a:endParaRPr sz="4000"/>
          </a:p>
        </p:txBody>
      </p:sp>
      <p:pic>
        <p:nvPicPr>
          <p:cNvPr id="157" name="Google Shape;157;p34"/>
          <p:cNvPicPr preferRelativeResize="0"/>
          <p:nvPr/>
        </p:nvPicPr>
        <p:blipFill>
          <a:blip r:embed="rId3">
            <a:alphaModFix/>
          </a:blip>
          <a:stretch>
            <a:fillRect/>
          </a:stretch>
        </p:blipFill>
        <p:spPr>
          <a:xfrm>
            <a:off x="2073775" y="1251700"/>
            <a:ext cx="4930325" cy="3808400"/>
          </a:xfrm>
          <a:prstGeom prst="rect">
            <a:avLst/>
          </a:prstGeom>
          <a:noFill/>
          <a:ln>
            <a:noFill/>
          </a:ln>
        </p:spPr>
      </p:pic>
      <p:sp>
        <p:nvSpPr>
          <p:cNvPr id="158" name="Google Shape;158;p34"/>
          <p:cNvSpPr/>
          <p:nvPr/>
        </p:nvSpPr>
        <p:spPr>
          <a:xfrm>
            <a:off x="2336800" y="2650200"/>
            <a:ext cx="2517000" cy="103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4"/>
          <p:cNvSpPr/>
          <p:nvPr/>
        </p:nvSpPr>
        <p:spPr>
          <a:xfrm>
            <a:off x="2336800" y="4098000"/>
            <a:ext cx="2517000" cy="103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4"/>
          <p:cNvSpPr txBox="1"/>
          <p:nvPr/>
        </p:nvSpPr>
        <p:spPr>
          <a:xfrm>
            <a:off x="5722125" y="3167150"/>
            <a:ext cx="2579700" cy="13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Instead, write a function!</a:t>
            </a:r>
            <a:endParaRPr sz="30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a Function?</a:t>
            </a:r>
            <a:endParaRPr sz="4000"/>
          </a:p>
        </p:txBody>
      </p:sp>
      <p:sp>
        <p:nvSpPr>
          <p:cNvPr id="166" name="Google Shape;166;p35"/>
          <p:cNvSpPr txBox="1"/>
          <p:nvPr/>
        </p:nvSpPr>
        <p:spPr>
          <a:xfrm>
            <a:off x="972750" y="1493050"/>
            <a:ext cx="7198500" cy="33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Functions are a way to group a set of commands so they can be called with one line of code.</a:t>
            </a:r>
            <a:endParaRPr sz="24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457200" lvl="0" marL="0" rtl="0" algn="l">
              <a:spcBef>
                <a:spcPts val="0"/>
              </a:spcBef>
              <a:spcAft>
                <a:spcPts val="0"/>
              </a:spcAft>
              <a:buNone/>
            </a:pPr>
            <a:r>
              <a:rPr lang="en" sz="2400">
                <a:solidFill>
                  <a:srgbClr val="434343"/>
                </a:solidFill>
                <a:latin typeface="Proxima Nova"/>
                <a:ea typeface="Proxima Nova"/>
                <a:cs typeface="Proxima Nova"/>
                <a:sym typeface="Proxima Nova"/>
              </a:rPr>
              <a:t>Functions help us teach Tracy new commands using the ones she already knows!</a:t>
            </a:r>
            <a:endParaRPr sz="2400">
              <a:solidFill>
                <a:srgbClr val="43434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Functions?</a:t>
            </a:r>
            <a:endParaRPr sz="4000"/>
          </a:p>
        </p:txBody>
      </p:sp>
      <p:sp>
        <p:nvSpPr>
          <p:cNvPr id="172" name="Google Shape;172;p36"/>
          <p:cNvSpPr txBox="1"/>
          <p:nvPr/>
        </p:nvSpPr>
        <p:spPr>
          <a:xfrm>
            <a:off x="972750" y="1493050"/>
            <a:ext cx="7198500" cy="3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Functions help us by:</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Shortening our code</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Making our code reusable</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Making our code more readable</a:t>
            </a:r>
            <a:endParaRPr sz="3000">
              <a:solidFill>
                <a:srgbClr val="43434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Defining a Function</a:t>
            </a:r>
            <a:endParaRPr sz="4000"/>
          </a:p>
        </p:txBody>
      </p:sp>
      <p:sp>
        <p:nvSpPr>
          <p:cNvPr id="178" name="Google Shape;178;p37"/>
          <p:cNvSpPr txBox="1"/>
          <p:nvPr/>
        </p:nvSpPr>
        <p:spPr>
          <a:xfrm>
            <a:off x="956350" y="1704125"/>
            <a:ext cx="71703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d</a:t>
            </a:r>
            <a:r>
              <a:rPr b="1" lang="en" sz="3000">
                <a:solidFill>
                  <a:srgbClr val="434343"/>
                </a:solidFill>
                <a:latin typeface="Courier New"/>
                <a:ea typeface="Courier New"/>
                <a:cs typeface="Courier New"/>
                <a:sym typeface="Courier New"/>
              </a:rPr>
              <a:t>ef </a:t>
            </a:r>
            <a:r>
              <a:rPr b="1" i="1" lang="en" sz="3000">
                <a:solidFill>
                  <a:srgbClr val="434343"/>
                </a:solidFill>
                <a:latin typeface="Courier New"/>
                <a:ea typeface="Courier New"/>
                <a:cs typeface="Courier New"/>
                <a:sym typeface="Courier New"/>
              </a:rPr>
              <a:t>function_name_here()</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2400">
                <a:solidFill>
                  <a:srgbClr val="434343"/>
                </a:solidFill>
                <a:latin typeface="Courier New"/>
                <a:ea typeface="Courier New"/>
                <a:cs typeface="Courier New"/>
                <a:sym typeface="Courier New"/>
              </a:rPr>
              <a:t>function commands here (indented!)</a:t>
            </a:r>
            <a:endParaRPr b="1" i="1" sz="2400">
              <a:solidFill>
                <a:srgbClr val="434343"/>
              </a:solidFill>
              <a:latin typeface="Courier New"/>
              <a:ea typeface="Courier New"/>
              <a:cs typeface="Courier New"/>
              <a:sym typeface="Courier New"/>
            </a:endParaRPr>
          </a:p>
        </p:txBody>
      </p:sp>
      <p:sp>
        <p:nvSpPr>
          <p:cNvPr id="179" name="Google Shape;179;p37"/>
          <p:cNvSpPr txBox="1"/>
          <p:nvPr/>
        </p:nvSpPr>
        <p:spPr>
          <a:xfrm>
            <a:off x="1797400" y="3322925"/>
            <a:ext cx="5488200" cy="9231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u="sng">
                <a:solidFill>
                  <a:srgbClr val="434343"/>
                </a:solidFill>
                <a:latin typeface="Proxima Nova"/>
                <a:ea typeface="Proxima Nova"/>
                <a:cs typeface="Proxima Nova"/>
                <a:sym typeface="Proxima Nova"/>
              </a:rPr>
              <a:t>Function Name:</a:t>
            </a:r>
            <a:r>
              <a:rPr lang="en" sz="3000">
                <a:solidFill>
                  <a:srgbClr val="434343"/>
                </a:solidFill>
                <a:latin typeface="Proxima Nova"/>
                <a:ea typeface="Proxima Nova"/>
                <a:cs typeface="Proxima Nova"/>
                <a:sym typeface="Proxima Nova"/>
              </a:rPr>
              <a:t> </a:t>
            </a:r>
            <a:r>
              <a:rPr b="1" lang="en" sz="3000">
                <a:solidFill>
                  <a:srgbClr val="434343"/>
                </a:solidFill>
                <a:latin typeface="Courier New"/>
                <a:ea typeface="Courier New"/>
                <a:cs typeface="Courier New"/>
                <a:sym typeface="Courier New"/>
              </a:rPr>
              <a:t>my_function</a:t>
            </a:r>
            <a:endParaRPr b="1" sz="3000">
              <a:solidFill>
                <a:srgbClr val="434343"/>
              </a:solidFill>
              <a:latin typeface="Courier New"/>
              <a:ea typeface="Courier New"/>
              <a:cs typeface="Courier New"/>
              <a:sym typeface="Courier New"/>
            </a:endParaRPr>
          </a:p>
        </p:txBody>
      </p:sp>
      <p:sp>
        <p:nvSpPr>
          <p:cNvPr id="180" name="Google Shape;180;p37"/>
          <p:cNvSpPr/>
          <p:nvPr/>
        </p:nvSpPr>
        <p:spPr>
          <a:xfrm>
            <a:off x="5186400" y="3344675"/>
            <a:ext cx="1830900" cy="1032000"/>
          </a:xfrm>
          <a:prstGeom prst="mathMultiply">
            <a:avLst>
              <a:gd fmla="val 11659"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Defining a Function</a:t>
            </a:r>
            <a:endParaRPr sz="4000"/>
          </a:p>
        </p:txBody>
      </p:sp>
      <p:pic>
        <p:nvPicPr>
          <p:cNvPr id="186" name="Google Shape;186;p38"/>
          <p:cNvPicPr preferRelativeResize="0"/>
          <p:nvPr/>
        </p:nvPicPr>
        <p:blipFill>
          <a:blip r:embed="rId3">
            <a:alphaModFix/>
          </a:blip>
          <a:stretch>
            <a:fillRect/>
          </a:stretch>
        </p:blipFill>
        <p:spPr>
          <a:xfrm>
            <a:off x="284550" y="1312400"/>
            <a:ext cx="4793133" cy="1496200"/>
          </a:xfrm>
          <a:prstGeom prst="rect">
            <a:avLst/>
          </a:prstGeom>
          <a:noFill/>
          <a:ln cap="flat" cmpd="sng" w="38100">
            <a:solidFill>
              <a:srgbClr val="434343"/>
            </a:solidFill>
            <a:prstDash val="solid"/>
            <a:round/>
            <a:headEnd len="sm" w="sm" type="none"/>
            <a:tailEnd len="sm" w="sm" type="none"/>
          </a:ln>
        </p:spPr>
      </p:pic>
      <p:pic>
        <p:nvPicPr>
          <p:cNvPr id="187" name="Google Shape;187;p38"/>
          <p:cNvPicPr preferRelativeResize="0"/>
          <p:nvPr/>
        </p:nvPicPr>
        <p:blipFill>
          <a:blip r:embed="rId4">
            <a:alphaModFix/>
          </a:blip>
          <a:stretch>
            <a:fillRect/>
          </a:stretch>
        </p:blipFill>
        <p:spPr>
          <a:xfrm>
            <a:off x="4018350" y="3096225"/>
            <a:ext cx="4793125" cy="1782225"/>
          </a:xfrm>
          <a:prstGeom prst="rect">
            <a:avLst/>
          </a:prstGeom>
          <a:noFill/>
          <a:ln cap="flat" cmpd="sng" w="38100">
            <a:solidFill>
              <a:srgbClr val="434343"/>
            </a:solidFill>
            <a:prstDash val="solid"/>
            <a:round/>
            <a:headEnd len="sm" w="sm" type="none"/>
            <a:tailEnd len="sm" w="sm" type="none"/>
          </a:ln>
        </p:spPr>
      </p:pic>
      <p:sp>
        <p:nvSpPr>
          <p:cNvPr id="188" name="Google Shape;188;p38"/>
          <p:cNvSpPr/>
          <p:nvPr/>
        </p:nvSpPr>
        <p:spPr>
          <a:xfrm rot="2153654">
            <a:off x="2346065" y="3176742"/>
            <a:ext cx="1642018" cy="1240326"/>
          </a:xfrm>
          <a:prstGeom prst="rightArrow">
            <a:avLst>
              <a:gd fmla="val 66811" name="adj1"/>
              <a:gd fmla="val 3179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Define function</a:t>
            </a:r>
            <a:endParaRPr sz="2400">
              <a:latin typeface="Proxima Nova"/>
              <a:ea typeface="Proxima Nova"/>
              <a:cs typeface="Proxima Nova"/>
              <a:sym typeface="Proxima Nova"/>
            </a:endParaRPr>
          </a:p>
        </p:txBody>
      </p:sp>
      <p:sp>
        <p:nvSpPr>
          <p:cNvPr id="189" name="Google Shape;189;p38"/>
          <p:cNvSpPr txBox="1"/>
          <p:nvPr/>
        </p:nvSpPr>
        <p:spPr>
          <a:xfrm>
            <a:off x="5153875" y="1516038"/>
            <a:ext cx="4686900" cy="10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def </a:t>
            </a:r>
            <a:r>
              <a:rPr b="1" i="1" lang="en" sz="1800">
                <a:solidFill>
                  <a:srgbClr val="434343"/>
                </a:solidFill>
                <a:latin typeface="Courier New"/>
                <a:ea typeface="Courier New"/>
                <a:cs typeface="Courier New"/>
                <a:sym typeface="Courier New"/>
              </a:rPr>
              <a:t>function_name_here()</a:t>
            </a:r>
            <a:r>
              <a:rPr b="1" lang="en" sz="1800">
                <a:solidFill>
                  <a:srgbClr val="434343"/>
                </a:solidFill>
                <a:latin typeface="Courier New"/>
                <a:ea typeface="Courier New"/>
                <a:cs typeface="Courier New"/>
                <a:sym typeface="Courier New"/>
              </a:rPr>
              <a:t>:</a:t>
            </a:r>
            <a:endParaRPr b="1" sz="18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434343"/>
                </a:solidFill>
                <a:latin typeface="Courier New"/>
                <a:ea typeface="Courier New"/>
                <a:cs typeface="Courier New"/>
                <a:sym typeface="Courier New"/>
              </a:rPr>
              <a:t>	</a:t>
            </a:r>
            <a:r>
              <a:rPr b="1" i="1" lang="en" sz="1800">
                <a:solidFill>
                  <a:srgbClr val="434343"/>
                </a:solidFill>
                <a:latin typeface="Courier New"/>
                <a:ea typeface="Courier New"/>
                <a:cs typeface="Courier New"/>
                <a:sym typeface="Courier New"/>
              </a:rPr>
              <a:t>function commands here</a:t>
            </a:r>
            <a:endParaRPr b="1" i="1" sz="1800">
              <a:solidFill>
                <a:srgbClr val="434343"/>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Calling</a:t>
            </a:r>
            <a:r>
              <a:rPr lang="en" sz="4000"/>
              <a:t> a Function</a:t>
            </a:r>
            <a:endParaRPr sz="4000"/>
          </a:p>
        </p:txBody>
      </p:sp>
      <p:sp>
        <p:nvSpPr>
          <p:cNvPr id="195" name="Google Shape;195;p39"/>
          <p:cNvSpPr txBox="1"/>
          <p:nvPr/>
        </p:nvSpPr>
        <p:spPr>
          <a:xfrm>
            <a:off x="5413400" y="1562125"/>
            <a:ext cx="3690300" cy="320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u="sng">
                <a:solidFill>
                  <a:srgbClr val="434343"/>
                </a:solidFill>
                <a:latin typeface="Proxima Nova"/>
                <a:ea typeface="Proxima Nova"/>
                <a:cs typeface="Proxima Nova"/>
                <a:sym typeface="Proxima Nova"/>
              </a:rPr>
              <a:t>To call a function:</a:t>
            </a:r>
            <a:endParaRPr sz="3000" u="sng">
              <a:solidFill>
                <a:srgbClr val="434343"/>
              </a:solidFill>
              <a:latin typeface="Proxima Nova"/>
              <a:ea typeface="Proxima Nova"/>
              <a:cs typeface="Proxima Nova"/>
              <a:sym typeface="Proxima Nova"/>
            </a:endParaRPr>
          </a:p>
          <a:p>
            <a:pPr indent="0" lvl="0" marL="0" rtl="0" algn="ctr">
              <a:spcBef>
                <a:spcPts val="0"/>
              </a:spcBef>
              <a:spcAft>
                <a:spcPts val="0"/>
              </a:spcAft>
              <a:buNone/>
            </a:pPr>
            <a:r>
              <a:t/>
            </a:r>
            <a:endParaRPr sz="3000" u="sng">
              <a:solidFill>
                <a:srgbClr val="434343"/>
              </a:solidFill>
              <a:latin typeface="Proxima Nova"/>
              <a:ea typeface="Proxima Nova"/>
              <a:cs typeface="Proxima Nova"/>
              <a:sym typeface="Proxima Nova"/>
            </a:endParaRPr>
          </a:p>
          <a:p>
            <a:pPr indent="0" lvl="0" marL="0" rtl="0" algn="ctr">
              <a:spcBef>
                <a:spcPts val="0"/>
              </a:spcBef>
              <a:spcAft>
                <a:spcPts val="0"/>
              </a:spcAft>
              <a:buNone/>
            </a:pPr>
            <a:r>
              <a:rPr b="1" i="1" lang="en" sz="3000">
                <a:solidFill>
                  <a:srgbClr val="434343"/>
                </a:solidFill>
                <a:latin typeface="Courier New"/>
                <a:ea typeface="Courier New"/>
                <a:cs typeface="Courier New"/>
                <a:sym typeface="Courier New"/>
              </a:rPr>
              <a:t>function_name()</a:t>
            </a:r>
            <a:endParaRPr b="1" sz="3000">
              <a:solidFill>
                <a:srgbClr val="434343"/>
              </a:solidFill>
              <a:latin typeface="Courier New"/>
              <a:ea typeface="Courier New"/>
              <a:cs typeface="Courier New"/>
              <a:sym typeface="Courier New"/>
            </a:endParaRPr>
          </a:p>
          <a:p>
            <a:pPr indent="0" lvl="0" marL="0" rtl="0" algn="ctr">
              <a:spcBef>
                <a:spcPts val="0"/>
              </a:spcBef>
              <a:spcAft>
                <a:spcPts val="0"/>
              </a:spcAft>
              <a:buNone/>
            </a:pPr>
            <a:r>
              <a:t/>
            </a:r>
            <a:endParaRPr sz="3000">
              <a:solidFill>
                <a:srgbClr val="434343"/>
              </a:solidFill>
              <a:latin typeface="Proxima Nova"/>
              <a:ea typeface="Proxima Nova"/>
              <a:cs typeface="Proxima Nova"/>
              <a:sym typeface="Proxima Nova"/>
            </a:endParaRPr>
          </a:p>
          <a:p>
            <a:pPr indent="0" lvl="0" marL="0" rtl="0" algn="ctr">
              <a:spcBef>
                <a:spcPts val="0"/>
              </a:spcBef>
              <a:spcAft>
                <a:spcPts val="0"/>
              </a:spcAft>
              <a:buNone/>
            </a:pPr>
            <a:r>
              <a:rPr lang="en" sz="2400">
                <a:solidFill>
                  <a:srgbClr val="434343"/>
                </a:solidFill>
                <a:latin typeface="Proxima Nova"/>
                <a:ea typeface="Proxima Nova"/>
                <a:cs typeface="Proxima Nova"/>
                <a:sym typeface="Proxima Nova"/>
              </a:rPr>
              <a:t>*Reminder! Functions must be defined </a:t>
            </a:r>
            <a:r>
              <a:rPr b="1" lang="en" sz="2400">
                <a:solidFill>
                  <a:srgbClr val="434343"/>
                </a:solidFill>
                <a:latin typeface="Proxima Nova"/>
                <a:ea typeface="Proxima Nova"/>
                <a:cs typeface="Proxima Nova"/>
                <a:sym typeface="Proxima Nova"/>
              </a:rPr>
              <a:t>before</a:t>
            </a:r>
            <a:r>
              <a:rPr lang="en" sz="2400">
                <a:solidFill>
                  <a:srgbClr val="434343"/>
                </a:solidFill>
                <a:latin typeface="Proxima Nova"/>
                <a:ea typeface="Proxima Nova"/>
                <a:cs typeface="Proxima Nova"/>
                <a:sym typeface="Proxima Nova"/>
              </a:rPr>
              <a:t> they are called.</a:t>
            </a:r>
            <a:endParaRPr sz="2400">
              <a:solidFill>
                <a:srgbClr val="434343"/>
              </a:solidFill>
              <a:latin typeface="Proxima Nova"/>
              <a:ea typeface="Proxima Nova"/>
              <a:cs typeface="Proxima Nova"/>
              <a:sym typeface="Proxima Nova"/>
            </a:endParaRPr>
          </a:p>
        </p:txBody>
      </p:sp>
      <p:pic>
        <p:nvPicPr>
          <p:cNvPr id="196" name="Google Shape;196;p39"/>
          <p:cNvPicPr preferRelativeResize="0"/>
          <p:nvPr/>
        </p:nvPicPr>
        <p:blipFill>
          <a:blip r:embed="rId3">
            <a:alphaModFix/>
          </a:blip>
          <a:stretch>
            <a:fillRect/>
          </a:stretch>
        </p:blipFill>
        <p:spPr>
          <a:xfrm>
            <a:off x="152400" y="1338025"/>
            <a:ext cx="5259675" cy="3653075"/>
          </a:xfrm>
          <a:prstGeom prst="rect">
            <a:avLst/>
          </a:prstGeom>
          <a:noFill/>
          <a:ln cap="flat" cmpd="sng" w="28575">
            <a:solidFill>
              <a:srgbClr val="434343"/>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X and Y Axes with Hash Marks</a:t>
            </a:r>
            <a:endParaRPr sz="3500"/>
          </a:p>
        </p:txBody>
      </p:sp>
      <p:sp>
        <p:nvSpPr>
          <p:cNvPr id="202" name="Google Shape;202;p40"/>
          <p:cNvSpPr txBox="1"/>
          <p:nvPr/>
        </p:nvSpPr>
        <p:spPr>
          <a:xfrm>
            <a:off x="701775" y="1673700"/>
            <a:ext cx="3956100" cy="2942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draw an x- and y- axis on the screen with hash marks every 25 pixels.</a:t>
            </a:r>
            <a:endParaRPr sz="3000">
              <a:latin typeface="Proxima Nova"/>
              <a:ea typeface="Proxima Nova"/>
              <a:cs typeface="Proxima Nova"/>
              <a:sym typeface="Proxima Nova"/>
            </a:endParaRPr>
          </a:p>
        </p:txBody>
      </p:sp>
      <p:pic>
        <p:nvPicPr>
          <p:cNvPr id="203" name="Google Shape;203;p40"/>
          <p:cNvPicPr preferRelativeResize="0"/>
          <p:nvPr/>
        </p:nvPicPr>
        <p:blipFill>
          <a:blip r:embed="rId3">
            <a:alphaModFix/>
          </a:blip>
          <a:stretch>
            <a:fillRect/>
          </a:stretch>
        </p:blipFill>
        <p:spPr>
          <a:xfrm>
            <a:off x="4872800" y="1244250"/>
            <a:ext cx="3819725" cy="380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09" name="Google Shape;209;p41"/>
          <p:cNvGraphicFramePr/>
          <p:nvPr/>
        </p:nvGraphicFramePr>
        <p:xfrm>
          <a:off x="165050" y="2202200"/>
          <a:ext cx="3000000" cy="3000000"/>
        </p:xfrm>
        <a:graphic>
          <a:graphicData uri="http://schemas.openxmlformats.org/drawingml/2006/table">
            <a:tbl>
              <a:tblPr>
                <a:noFill/>
                <a:tableStyleId>{36284738-DB0D-42D9-AD81-94E51EC35A81}</a:tableStyleId>
              </a:tblPr>
              <a:tblGrid>
                <a:gridCol w="4350375"/>
                <a:gridCol w="44635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d</a:t>
                      </a:r>
                      <a:r>
                        <a:rPr b="1" lang="en" sz="2400">
                          <a:latin typeface="Courier New"/>
                          <a:ea typeface="Courier New"/>
                          <a:cs typeface="Courier New"/>
                          <a:sym typeface="Courier New"/>
                        </a:rPr>
                        <a:t>ef </a:t>
                      </a:r>
                      <a:r>
                        <a:rPr b="1" i="1" lang="en" sz="2400">
                          <a:latin typeface="Courier New"/>
                          <a:ea typeface="Courier New"/>
                          <a:cs typeface="Courier New"/>
                          <a:sym typeface="Courier New"/>
                        </a:rPr>
                        <a:t>function_name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Declares a function</a:t>
                      </a:r>
                      <a:endParaRPr sz="24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i="1" lang="en" sz="2400">
                          <a:latin typeface="Courier New"/>
                          <a:ea typeface="Courier New"/>
                          <a:cs typeface="Courier New"/>
                          <a:sym typeface="Courier New"/>
                        </a:rPr>
                        <a:t>function_name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Calls a function</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