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5"/>
    <p:sldMasterId id="214748367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Proxima Nova"/>
      <p:regular r:id="rId18"/>
      <p:bold r:id="rId19"/>
      <p:italic r:id="rId20"/>
      <p:boldItalic r:id="rId21"/>
    </p:embeddedFont>
    <p:embeddedFont>
      <p:font typeface="Satisfy"/>
      <p:regular r:id="rId22"/>
    </p:embeddedFont>
    <p:embeddedFont>
      <p:font typeface="Lemon"/>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0FAC6F4-D1F1-4C87-AA89-CE97D800ACFB}">
  <a:tblStyle styleId="{50FAC6F4-D1F1-4C87-AA89-CE97D800AC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4.xml"/><Relationship Id="rId22" Type="http://schemas.openxmlformats.org/officeDocument/2006/relationships/font" Target="fonts/Satisfy-regular.fntdata"/><Relationship Id="rId10" Type="http://schemas.openxmlformats.org/officeDocument/2006/relationships/slide" Target="slides/slide3.xml"/><Relationship Id="rId21" Type="http://schemas.openxmlformats.org/officeDocument/2006/relationships/font" Target="fonts/ProximaNova-boldItalic.fntdata"/><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font" Target="fonts/Lemon-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ProximaNova-bold.fntdata"/><Relationship Id="rId6" Type="http://schemas.openxmlformats.org/officeDocument/2006/relationships/slideMaster" Target="slideMasters/slideMaster2.xml"/><Relationship Id="rId18" Type="http://schemas.openxmlformats.org/officeDocument/2006/relationships/font" Target="fonts/ProximaNova-regular.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a033c5d88_0_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a033c5d8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about how we can further control the value of i in for loops.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3a033c5d88_0_4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a033c5d88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to alter the value of i even further. Look back at the examples we completed to help you solve the next set of Tracy challenges!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a033c5d8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a033c5d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know that the value of i is counting from 0 to an ending value by 1, but can we alter this? Yes!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a033c5d88_0_2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a033c5d8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can have even more control over the value of i by using more parameters. If we just put one value in for our range, Tracy will default to starting at 0 and counting by 1 up to that value.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But if we want the values of i to increase another way or start at a value other than 0, we can plug these numbers in. The first value we enter is the starting number, followed by the ending value, and then the amount to increase by on each iteration. Let’s take a look at an example using these extended parameters.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a033c5d88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a033c5d8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This code is creating a loop where i starts at 10, goes up to 100, and increases by 10 each time. The value of i is controlling the radius of the circles being drawn.</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So the first circle Tracy draws has a radius of 10, and then i increases by 10 and becomes 20. The value of i keeps increasing this way (10, 20, 30, 40…) until it reaches 100 when it ends. 100 is not included in our loop so if we wanted our final circle to have a radius of 100...</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a033c5d88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a033c5d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...We’d need to make the ending value greater than 100.</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a033c5d88_0_2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a033c5d8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at one more example.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Here, i is starting at 0 and counting up to 5. We are using i in our code to control the radius of our shape. We are using the extended parameters for the circle command so Tracy will actually be drawing squares, because we’ve entered 4 for the number of points.</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But when we run this code, it looks like nothing happened. Well, our value of i is starting at 0, so we’re first having Tracy draw a square with a radius of 0, which will be nothing. Then our radius is increasing to 1, but a square with sides of 1 pixel are too small for us to see with Tracy in the way. The radius value is increasing until it reaches 5 but that’s still too small to see. How can we change this code so she draws shapes we can see?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a033c5d88_0_2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a033c5d8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Well, we have two options. </a:t>
            </a:r>
            <a:r>
              <a:rPr b="1" lang="en" sz="1200">
                <a:solidFill>
                  <a:srgbClr val="434343"/>
                </a:solidFill>
                <a:highlight>
                  <a:schemeClr val="lt1"/>
                </a:highlight>
                <a:latin typeface="Proxima Nova"/>
                <a:ea typeface="Proxima Nova"/>
                <a:cs typeface="Proxima Nova"/>
                <a:sym typeface="Proxima Nova"/>
              </a:rPr>
              <a:t>(Click for labels) </a:t>
            </a:r>
            <a:r>
              <a:rPr lang="en" sz="1200">
                <a:solidFill>
                  <a:srgbClr val="434343"/>
                </a:solidFill>
                <a:highlight>
                  <a:schemeClr val="lt1"/>
                </a:highlight>
                <a:latin typeface="Proxima Nova"/>
                <a:ea typeface="Proxima Nova"/>
                <a:cs typeface="Proxima Nova"/>
                <a:sym typeface="Proxima Nova"/>
              </a:rPr>
              <a:t>The first thing we could do is use a mathematical expression to increase the value of i by 20 each iteration.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a033c5d88_0_3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a033c5d88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Or we could </a:t>
            </a:r>
            <a:r>
              <a:rPr b="1" lang="en" sz="1200">
                <a:solidFill>
                  <a:srgbClr val="434343"/>
                </a:solidFill>
                <a:highlight>
                  <a:schemeClr val="lt1"/>
                </a:highlight>
                <a:latin typeface="Proxima Nova"/>
                <a:ea typeface="Proxima Nova"/>
                <a:cs typeface="Proxima Nova"/>
                <a:sym typeface="Proxima Nova"/>
              </a:rPr>
              <a:t>(Click for labels) </a:t>
            </a:r>
            <a:r>
              <a:rPr lang="en" sz="1200">
                <a:solidFill>
                  <a:srgbClr val="434343"/>
                </a:solidFill>
                <a:highlight>
                  <a:schemeClr val="lt1"/>
                </a:highlight>
                <a:latin typeface="Proxima Nova"/>
                <a:ea typeface="Proxima Nova"/>
                <a:cs typeface="Proxima Nova"/>
                <a:sym typeface="Proxima Nova"/>
              </a:rPr>
              <a:t>alter the value of i by using our extended parameters! Let’s take a look at using extended parameters in our Tracy programs.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3a033c5d88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a033c5d8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example, we want to have Tracy draw a square-shaped swirl where she moves 10 pixels farther after she turns left for 10 repetitions.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Extended Loop Control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51" name="Google Shape;251;p42"/>
          <p:cNvGraphicFramePr/>
          <p:nvPr/>
        </p:nvGraphicFramePr>
        <p:xfrm>
          <a:off x="165050" y="1973600"/>
          <a:ext cx="3000000" cy="3000000"/>
        </p:xfrm>
        <a:graphic>
          <a:graphicData uri="http://schemas.openxmlformats.org/drawingml/2006/table">
            <a:tbl>
              <a:tblPr>
                <a:noFill/>
                <a:tableStyleId>{50FAC6F4-D1F1-4C87-AA89-CE97D800ACFB}</a:tableStyleId>
              </a:tblPr>
              <a:tblGrid>
                <a:gridCol w="4721700"/>
                <a:gridCol w="4092200"/>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100">
                          <a:solidFill>
                            <a:srgbClr val="434343"/>
                          </a:solidFill>
                          <a:latin typeface="Courier New"/>
                          <a:ea typeface="Courier New"/>
                          <a:cs typeface="Courier New"/>
                          <a:sym typeface="Courier New"/>
                        </a:rPr>
                        <a:t>for i in range(</a:t>
                      </a:r>
                      <a:r>
                        <a:rPr b="1" i="1" lang="en" sz="2100">
                          <a:solidFill>
                            <a:srgbClr val="434343"/>
                          </a:solidFill>
                          <a:latin typeface="Courier New"/>
                          <a:ea typeface="Courier New"/>
                          <a:cs typeface="Courier New"/>
                          <a:sym typeface="Courier New"/>
                        </a:rPr>
                        <a:t>starting_num, ending_num, increase_by</a:t>
                      </a:r>
                      <a:r>
                        <a:rPr b="1" lang="en" sz="2100">
                          <a:solidFill>
                            <a:srgbClr val="434343"/>
                          </a:solidFill>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Alters the value of i by including a starting value, ending value, and a value to increase by on each iteration</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Value of </a:t>
            </a:r>
            <a:r>
              <a:rPr lang="en" sz="4000"/>
              <a:t>i</a:t>
            </a:r>
            <a:r>
              <a:rPr lang="en" sz="4000"/>
              <a:t> in For Loops</a:t>
            </a:r>
            <a:endParaRPr sz="4000"/>
          </a:p>
        </p:txBody>
      </p:sp>
      <p:sp>
        <p:nvSpPr>
          <p:cNvPr id="157" name="Google Shape;157;p34"/>
          <p:cNvSpPr txBox="1"/>
          <p:nvPr/>
        </p:nvSpPr>
        <p:spPr>
          <a:xfrm>
            <a:off x="1210050" y="2401900"/>
            <a:ext cx="6723900" cy="794700"/>
          </a:xfrm>
          <a:prstGeom prst="rect">
            <a:avLst/>
          </a:prstGeom>
          <a:no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434343"/>
                </a:solidFill>
                <a:latin typeface="Courier New"/>
                <a:ea typeface="Courier New"/>
                <a:cs typeface="Courier New"/>
                <a:sym typeface="Courier New"/>
              </a:rPr>
              <a:t>for i in range(</a:t>
            </a:r>
            <a:r>
              <a:rPr b="1" i="1" lang="en" sz="3000">
                <a:solidFill>
                  <a:srgbClr val="434343"/>
                </a:solidFill>
                <a:latin typeface="Courier New"/>
                <a:ea typeface="Courier New"/>
                <a:cs typeface="Courier New"/>
                <a:sym typeface="Courier New"/>
              </a:rPr>
              <a:t>ending_num</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More Control over the Value of i</a:t>
            </a:r>
            <a:endParaRPr sz="4000"/>
          </a:p>
        </p:txBody>
      </p:sp>
      <p:sp>
        <p:nvSpPr>
          <p:cNvPr id="163" name="Google Shape;163;p35"/>
          <p:cNvSpPr txBox="1"/>
          <p:nvPr/>
        </p:nvSpPr>
        <p:spPr>
          <a:xfrm>
            <a:off x="950850" y="2613775"/>
            <a:ext cx="7091700" cy="18705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solidFill>
                  <a:srgbClr val="434343"/>
                </a:solidFill>
                <a:latin typeface="Proxima Nova"/>
                <a:ea typeface="Proxima Nova"/>
                <a:cs typeface="Proxima Nova"/>
                <a:sym typeface="Proxima Nova"/>
              </a:rPr>
              <a:t>We can further control the value of i by using more parameters:</a:t>
            </a:r>
            <a:endParaRPr sz="3000">
              <a:solidFill>
                <a:srgbClr val="434343"/>
              </a:solidFill>
              <a:latin typeface="Proxima Nova"/>
              <a:ea typeface="Proxima Nova"/>
              <a:cs typeface="Proxima Nova"/>
              <a:sym typeface="Proxima Nova"/>
            </a:endParaRPr>
          </a:p>
          <a:p>
            <a:pPr indent="-419100" lvl="0" marL="1371600" rtl="0" algn="l">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Starting number</a:t>
            </a:r>
            <a:endParaRPr sz="3000">
              <a:solidFill>
                <a:srgbClr val="434343"/>
              </a:solidFill>
              <a:latin typeface="Proxima Nova"/>
              <a:ea typeface="Proxima Nova"/>
              <a:cs typeface="Proxima Nova"/>
              <a:sym typeface="Proxima Nova"/>
            </a:endParaRPr>
          </a:p>
          <a:p>
            <a:pPr indent="-419100" lvl="0" marL="1371600" rtl="0" algn="l">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Ending number</a:t>
            </a:r>
            <a:endParaRPr sz="3000">
              <a:solidFill>
                <a:srgbClr val="434343"/>
              </a:solidFill>
              <a:latin typeface="Proxima Nova"/>
              <a:ea typeface="Proxima Nova"/>
              <a:cs typeface="Proxima Nova"/>
              <a:sym typeface="Proxima Nova"/>
            </a:endParaRPr>
          </a:p>
          <a:p>
            <a:pPr indent="-419100" lvl="0" marL="1371600" rtl="0" algn="l">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Amount to increase by</a:t>
            </a:r>
            <a:endParaRPr sz="3000">
              <a:solidFill>
                <a:srgbClr val="434343"/>
              </a:solidFill>
              <a:latin typeface="Proxima Nova"/>
              <a:ea typeface="Proxima Nova"/>
              <a:cs typeface="Proxima Nova"/>
              <a:sym typeface="Proxima Nova"/>
            </a:endParaRPr>
          </a:p>
        </p:txBody>
      </p:sp>
      <p:sp>
        <p:nvSpPr>
          <p:cNvPr id="164" name="Google Shape;164;p35"/>
          <p:cNvSpPr txBox="1"/>
          <p:nvPr/>
        </p:nvSpPr>
        <p:spPr>
          <a:xfrm>
            <a:off x="19200" y="1546975"/>
            <a:ext cx="9105600" cy="79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rgbClr val="434343"/>
                </a:solidFill>
                <a:latin typeface="Courier New"/>
                <a:ea typeface="Courier New"/>
                <a:cs typeface="Courier New"/>
                <a:sym typeface="Courier New"/>
              </a:rPr>
              <a:t>for i in range(</a:t>
            </a:r>
            <a:r>
              <a:rPr b="1" i="1" lang="en" sz="2100">
                <a:solidFill>
                  <a:srgbClr val="434343"/>
                </a:solidFill>
                <a:latin typeface="Courier New"/>
                <a:ea typeface="Courier New"/>
                <a:cs typeface="Courier New"/>
                <a:sym typeface="Courier New"/>
              </a:rPr>
              <a:t>starting_num, ending_num, increase_by</a:t>
            </a:r>
            <a:r>
              <a:rPr b="1" lang="en" sz="2100">
                <a:solidFill>
                  <a:srgbClr val="434343"/>
                </a:solidFill>
                <a:latin typeface="Courier New"/>
                <a:ea typeface="Courier New"/>
                <a:cs typeface="Courier New"/>
                <a:sym typeface="Courier New"/>
              </a:rPr>
              <a:t>):</a:t>
            </a:r>
            <a:endParaRPr b="1" sz="2100">
              <a:solidFill>
                <a:srgbClr val="434343"/>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36"/>
          <p:cNvPicPr preferRelativeResize="0"/>
          <p:nvPr/>
        </p:nvPicPr>
        <p:blipFill>
          <a:blip r:embed="rId3">
            <a:alphaModFix/>
          </a:blip>
          <a:stretch>
            <a:fillRect/>
          </a:stretch>
        </p:blipFill>
        <p:spPr>
          <a:xfrm>
            <a:off x="5335225" y="2168550"/>
            <a:ext cx="2903350" cy="2903350"/>
          </a:xfrm>
          <a:prstGeom prst="rect">
            <a:avLst/>
          </a:prstGeom>
          <a:noFill/>
          <a:ln>
            <a:noFill/>
          </a:ln>
        </p:spPr>
      </p:pic>
      <p:sp>
        <p:nvSpPr>
          <p:cNvPr id="170" name="Google Shape;170;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More Parameters for i</a:t>
            </a:r>
            <a:endParaRPr sz="4000"/>
          </a:p>
        </p:txBody>
      </p:sp>
      <p:sp>
        <p:nvSpPr>
          <p:cNvPr id="171" name="Google Shape;171;p36"/>
          <p:cNvSpPr txBox="1"/>
          <p:nvPr/>
        </p:nvSpPr>
        <p:spPr>
          <a:xfrm>
            <a:off x="339100" y="1100875"/>
            <a:ext cx="8326800" cy="11907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The value of i is starting at 10 and increasing by 10 until it reaches 100 when it stops.</a:t>
            </a:r>
            <a:endParaRPr sz="3000">
              <a:latin typeface="Proxima Nova"/>
              <a:ea typeface="Proxima Nova"/>
              <a:cs typeface="Proxima Nova"/>
              <a:sym typeface="Proxima Nova"/>
            </a:endParaRPr>
          </a:p>
        </p:txBody>
      </p:sp>
      <p:pic>
        <p:nvPicPr>
          <p:cNvPr id="172" name="Google Shape;172;p36"/>
          <p:cNvPicPr preferRelativeResize="0"/>
          <p:nvPr/>
        </p:nvPicPr>
        <p:blipFill>
          <a:blip r:embed="rId4">
            <a:alphaModFix/>
          </a:blip>
          <a:stretch>
            <a:fillRect/>
          </a:stretch>
        </p:blipFill>
        <p:spPr>
          <a:xfrm>
            <a:off x="447150" y="3121925"/>
            <a:ext cx="4764825" cy="792225"/>
          </a:xfrm>
          <a:prstGeom prst="rect">
            <a:avLst/>
          </a:prstGeom>
          <a:noFill/>
          <a:ln cap="flat" cmpd="sng" w="38100">
            <a:solidFill>
              <a:srgbClr val="434343"/>
            </a:solidFill>
            <a:prstDash val="solid"/>
            <a:round/>
            <a:headEnd len="sm" w="sm" type="none"/>
            <a:tailEnd len="sm" w="sm" type="none"/>
          </a:ln>
        </p:spPr>
      </p:pic>
      <p:sp>
        <p:nvSpPr>
          <p:cNvPr id="173" name="Google Shape;173;p36"/>
          <p:cNvSpPr/>
          <p:nvPr/>
        </p:nvSpPr>
        <p:spPr>
          <a:xfrm>
            <a:off x="3242325" y="3192000"/>
            <a:ext cx="1783500" cy="327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6"/>
          <p:cNvSpPr txBox="1"/>
          <p:nvPr/>
        </p:nvSpPr>
        <p:spPr>
          <a:xfrm>
            <a:off x="537650" y="3952800"/>
            <a:ext cx="4723500" cy="119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Proxima Nova"/>
                <a:ea typeface="Proxima Nova"/>
                <a:cs typeface="Proxima Nova"/>
                <a:sym typeface="Proxima Nova"/>
              </a:rPr>
              <a:t>*Does not include i = 100!</a:t>
            </a:r>
            <a:endParaRPr sz="30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37"/>
          <p:cNvPicPr preferRelativeResize="0"/>
          <p:nvPr/>
        </p:nvPicPr>
        <p:blipFill>
          <a:blip r:embed="rId3">
            <a:alphaModFix/>
          </a:blip>
          <a:stretch>
            <a:fillRect/>
          </a:stretch>
        </p:blipFill>
        <p:spPr>
          <a:xfrm>
            <a:off x="5335225" y="2175700"/>
            <a:ext cx="2903350" cy="2889055"/>
          </a:xfrm>
          <a:prstGeom prst="rect">
            <a:avLst/>
          </a:prstGeom>
          <a:noFill/>
          <a:ln>
            <a:noFill/>
          </a:ln>
        </p:spPr>
      </p:pic>
      <p:pic>
        <p:nvPicPr>
          <p:cNvPr id="180" name="Google Shape;180;p37"/>
          <p:cNvPicPr preferRelativeResize="0"/>
          <p:nvPr/>
        </p:nvPicPr>
        <p:blipFill>
          <a:blip r:embed="rId4">
            <a:alphaModFix/>
          </a:blip>
          <a:stretch>
            <a:fillRect/>
          </a:stretch>
        </p:blipFill>
        <p:spPr>
          <a:xfrm>
            <a:off x="494200" y="3121925"/>
            <a:ext cx="4764825" cy="797937"/>
          </a:xfrm>
          <a:prstGeom prst="rect">
            <a:avLst/>
          </a:prstGeom>
          <a:noFill/>
          <a:ln cap="flat" cmpd="sng" w="38100">
            <a:solidFill>
              <a:srgbClr val="434343"/>
            </a:solidFill>
            <a:prstDash val="solid"/>
            <a:round/>
            <a:headEnd len="sm" w="sm" type="none"/>
            <a:tailEnd len="sm" w="sm" type="none"/>
          </a:ln>
        </p:spPr>
      </p:pic>
      <p:sp>
        <p:nvSpPr>
          <p:cNvPr id="181" name="Google Shape;181;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More Parameters for i</a:t>
            </a:r>
            <a:endParaRPr sz="4000"/>
          </a:p>
        </p:txBody>
      </p:sp>
      <p:sp>
        <p:nvSpPr>
          <p:cNvPr id="182" name="Google Shape;182;p37"/>
          <p:cNvSpPr txBox="1"/>
          <p:nvPr/>
        </p:nvSpPr>
        <p:spPr>
          <a:xfrm>
            <a:off x="339100" y="1100875"/>
            <a:ext cx="8326800" cy="11907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The value of i is starting at 10 and increasing by 10 until it reaches 101 when it stops.</a:t>
            </a:r>
            <a:endParaRPr sz="3000">
              <a:latin typeface="Proxima Nova"/>
              <a:ea typeface="Proxima Nova"/>
              <a:cs typeface="Proxima Nova"/>
              <a:sym typeface="Proxima Nova"/>
            </a:endParaRPr>
          </a:p>
        </p:txBody>
      </p:sp>
      <p:sp>
        <p:nvSpPr>
          <p:cNvPr id="183" name="Google Shape;183;p37"/>
          <p:cNvSpPr/>
          <p:nvPr/>
        </p:nvSpPr>
        <p:spPr>
          <a:xfrm>
            <a:off x="3242325" y="3192000"/>
            <a:ext cx="1783500" cy="327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38"/>
          <p:cNvPicPr preferRelativeResize="0"/>
          <p:nvPr/>
        </p:nvPicPr>
        <p:blipFill>
          <a:blip r:embed="rId3">
            <a:alphaModFix/>
          </a:blip>
          <a:stretch>
            <a:fillRect/>
          </a:stretch>
        </p:blipFill>
        <p:spPr>
          <a:xfrm>
            <a:off x="5335225" y="2179250"/>
            <a:ext cx="2903350" cy="2881960"/>
          </a:xfrm>
          <a:prstGeom prst="rect">
            <a:avLst/>
          </a:prstGeom>
          <a:noFill/>
          <a:ln>
            <a:noFill/>
          </a:ln>
        </p:spPr>
      </p:pic>
      <p:pic>
        <p:nvPicPr>
          <p:cNvPr id="189" name="Google Shape;189;p38"/>
          <p:cNvPicPr preferRelativeResize="0"/>
          <p:nvPr/>
        </p:nvPicPr>
        <p:blipFill>
          <a:blip r:embed="rId4">
            <a:alphaModFix/>
          </a:blip>
          <a:stretch>
            <a:fillRect/>
          </a:stretch>
        </p:blipFill>
        <p:spPr>
          <a:xfrm>
            <a:off x="861021" y="3055475"/>
            <a:ext cx="4246729" cy="991350"/>
          </a:xfrm>
          <a:prstGeom prst="rect">
            <a:avLst/>
          </a:prstGeom>
          <a:noFill/>
          <a:ln cap="flat" cmpd="sng" w="38100">
            <a:solidFill>
              <a:srgbClr val="434343"/>
            </a:solidFill>
            <a:prstDash val="solid"/>
            <a:round/>
            <a:headEnd len="sm" w="sm" type="none"/>
            <a:tailEnd len="sm" w="sm" type="none"/>
          </a:ln>
        </p:spPr>
      </p:pic>
      <p:sp>
        <p:nvSpPr>
          <p:cNvPr id="190" name="Google Shape;190;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How Can We Use the Value of i?</a:t>
            </a:r>
            <a:endParaRPr sz="4000"/>
          </a:p>
        </p:txBody>
      </p:sp>
      <p:sp>
        <p:nvSpPr>
          <p:cNvPr id="191" name="Google Shape;191;p38"/>
          <p:cNvSpPr txBox="1"/>
          <p:nvPr/>
        </p:nvSpPr>
        <p:spPr>
          <a:xfrm>
            <a:off x="280150" y="1100875"/>
            <a:ext cx="8444700" cy="11907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The value of i is starting at 0 and increasing by 1 until it reaches 5 when it stops.</a:t>
            </a:r>
            <a:endParaRPr sz="3000">
              <a:latin typeface="Proxima Nova"/>
              <a:ea typeface="Proxima Nova"/>
              <a:cs typeface="Proxima Nova"/>
              <a:sym typeface="Proxima Nova"/>
            </a:endParaRPr>
          </a:p>
        </p:txBody>
      </p:sp>
      <p:sp>
        <p:nvSpPr>
          <p:cNvPr id="192" name="Google Shape;192;p38"/>
          <p:cNvSpPr/>
          <p:nvPr/>
        </p:nvSpPr>
        <p:spPr>
          <a:xfrm>
            <a:off x="3434025" y="3589900"/>
            <a:ext cx="294600" cy="397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p39"/>
          <p:cNvPicPr preferRelativeResize="0"/>
          <p:nvPr/>
        </p:nvPicPr>
        <p:blipFill>
          <a:blip r:embed="rId3">
            <a:alphaModFix/>
          </a:blip>
          <a:stretch>
            <a:fillRect/>
          </a:stretch>
        </p:blipFill>
        <p:spPr>
          <a:xfrm>
            <a:off x="5806275" y="2123997"/>
            <a:ext cx="3028275" cy="3005900"/>
          </a:xfrm>
          <a:prstGeom prst="rect">
            <a:avLst/>
          </a:prstGeom>
          <a:noFill/>
          <a:ln>
            <a:noFill/>
          </a:ln>
        </p:spPr>
      </p:pic>
      <p:pic>
        <p:nvPicPr>
          <p:cNvPr id="198" name="Google Shape;198;p39"/>
          <p:cNvPicPr preferRelativeResize="0"/>
          <p:nvPr/>
        </p:nvPicPr>
        <p:blipFill>
          <a:blip r:embed="rId4">
            <a:alphaModFix/>
          </a:blip>
          <a:stretch>
            <a:fillRect/>
          </a:stretch>
        </p:blipFill>
        <p:spPr>
          <a:xfrm>
            <a:off x="513325" y="3119675"/>
            <a:ext cx="4984550" cy="1014554"/>
          </a:xfrm>
          <a:prstGeom prst="rect">
            <a:avLst/>
          </a:prstGeom>
          <a:noFill/>
          <a:ln cap="flat" cmpd="sng" w="38100">
            <a:solidFill>
              <a:srgbClr val="434343"/>
            </a:solidFill>
            <a:prstDash val="solid"/>
            <a:round/>
            <a:headEnd len="sm" w="sm" type="none"/>
            <a:tailEnd len="sm" w="sm" type="none"/>
          </a:ln>
        </p:spPr>
      </p:pic>
      <p:sp>
        <p:nvSpPr>
          <p:cNvPr id="199" name="Google Shape;199;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How Can We Use the Value of i?</a:t>
            </a:r>
            <a:endParaRPr sz="4000"/>
          </a:p>
        </p:txBody>
      </p:sp>
      <p:sp>
        <p:nvSpPr>
          <p:cNvPr id="200" name="Google Shape;200;p39"/>
          <p:cNvSpPr txBox="1"/>
          <p:nvPr/>
        </p:nvSpPr>
        <p:spPr>
          <a:xfrm>
            <a:off x="383300" y="1100875"/>
            <a:ext cx="8282700" cy="11907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The value of i is starting at 0 and increasing by 1 until it reaches 5 when it stops.</a:t>
            </a:r>
            <a:endParaRPr sz="3000">
              <a:latin typeface="Proxima Nova"/>
              <a:ea typeface="Proxima Nova"/>
              <a:cs typeface="Proxima Nova"/>
              <a:sym typeface="Proxima Nova"/>
            </a:endParaRPr>
          </a:p>
        </p:txBody>
      </p:sp>
      <p:grpSp>
        <p:nvGrpSpPr>
          <p:cNvPr id="201" name="Google Shape;201;p39"/>
          <p:cNvGrpSpPr/>
          <p:nvPr/>
        </p:nvGrpSpPr>
        <p:grpSpPr>
          <a:xfrm>
            <a:off x="7232285" y="3692950"/>
            <a:ext cx="1146300" cy="1185419"/>
            <a:chOff x="7003685" y="3692950"/>
            <a:chExt cx="1146300" cy="1185419"/>
          </a:xfrm>
        </p:grpSpPr>
        <p:cxnSp>
          <p:nvCxnSpPr>
            <p:cNvPr id="202" name="Google Shape;202;p39"/>
            <p:cNvCxnSpPr/>
            <p:nvPr/>
          </p:nvCxnSpPr>
          <p:spPr>
            <a:xfrm rot="10800000">
              <a:off x="7118625" y="3692950"/>
              <a:ext cx="633600" cy="648600"/>
            </a:xfrm>
            <a:prstGeom prst="straightConnector1">
              <a:avLst/>
            </a:prstGeom>
            <a:noFill/>
            <a:ln cap="flat" cmpd="sng" w="28575">
              <a:solidFill>
                <a:srgbClr val="FF0000"/>
              </a:solidFill>
              <a:prstDash val="solid"/>
              <a:round/>
              <a:headEnd len="med" w="med" type="none"/>
              <a:tailEnd len="med" w="med" type="stealth"/>
            </a:ln>
          </p:spPr>
        </p:cxnSp>
        <p:sp>
          <p:nvSpPr>
            <p:cNvPr id="203" name="Google Shape;203;p39"/>
            <p:cNvSpPr txBox="1"/>
            <p:nvPr/>
          </p:nvSpPr>
          <p:spPr>
            <a:xfrm rot="2700000">
              <a:off x="7009382" y="4062116"/>
              <a:ext cx="1134906" cy="4862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i = 0</a:t>
              </a:r>
              <a:endParaRPr sz="1800">
                <a:latin typeface="Proxima Nova"/>
                <a:ea typeface="Proxima Nova"/>
                <a:cs typeface="Proxima Nova"/>
                <a:sym typeface="Proxima Nova"/>
              </a:endParaRPr>
            </a:p>
          </p:txBody>
        </p:sp>
      </p:grpSp>
      <p:grpSp>
        <p:nvGrpSpPr>
          <p:cNvPr id="204" name="Google Shape;204;p39"/>
          <p:cNvGrpSpPr/>
          <p:nvPr/>
        </p:nvGrpSpPr>
        <p:grpSpPr>
          <a:xfrm>
            <a:off x="7377235" y="3498975"/>
            <a:ext cx="1146300" cy="1229044"/>
            <a:chOff x="7002460" y="3692950"/>
            <a:chExt cx="1146300" cy="1229044"/>
          </a:xfrm>
        </p:grpSpPr>
        <p:cxnSp>
          <p:nvCxnSpPr>
            <p:cNvPr id="205" name="Google Shape;205;p39"/>
            <p:cNvCxnSpPr/>
            <p:nvPr/>
          </p:nvCxnSpPr>
          <p:spPr>
            <a:xfrm rot="10800000">
              <a:off x="7118625" y="3692950"/>
              <a:ext cx="633600" cy="648600"/>
            </a:xfrm>
            <a:prstGeom prst="straightConnector1">
              <a:avLst/>
            </a:prstGeom>
            <a:noFill/>
            <a:ln cap="flat" cmpd="sng" w="28575">
              <a:solidFill>
                <a:srgbClr val="FF0000"/>
              </a:solidFill>
              <a:prstDash val="solid"/>
              <a:round/>
              <a:headEnd len="med" w="med" type="none"/>
              <a:tailEnd len="med" w="med" type="stealth"/>
            </a:ln>
          </p:spPr>
        </p:cxnSp>
        <p:sp>
          <p:nvSpPr>
            <p:cNvPr id="206" name="Google Shape;206;p39"/>
            <p:cNvSpPr txBox="1"/>
            <p:nvPr/>
          </p:nvSpPr>
          <p:spPr>
            <a:xfrm rot="2700000">
              <a:off x="7008157" y="4105741"/>
              <a:ext cx="1134906" cy="4862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i = 1</a:t>
              </a:r>
              <a:endParaRPr sz="1800">
                <a:latin typeface="Proxima Nova"/>
                <a:ea typeface="Proxima Nova"/>
                <a:cs typeface="Proxima Nova"/>
                <a:sym typeface="Proxima Nova"/>
              </a:endParaRPr>
            </a:p>
          </p:txBody>
        </p:sp>
      </p:grpSp>
      <p:grpSp>
        <p:nvGrpSpPr>
          <p:cNvPr id="207" name="Google Shape;207;p39"/>
          <p:cNvGrpSpPr/>
          <p:nvPr/>
        </p:nvGrpSpPr>
        <p:grpSpPr>
          <a:xfrm>
            <a:off x="7529635" y="3371350"/>
            <a:ext cx="1146300" cy="1229044"/>
            <a:chOff x="7002460" y="3692950"/>
            <a:chExt cx="1146300" cy="1229044"/>
          </a:xfrm>
        </p:grpSpPr>
        <p:cxnSp>
          <p:nvCxnSpPr>
            <p:cNvPr id="208" name="Google Shape;208;p39"/>
            <p:cNvCxnSpPr/>
            <p:nvPr/>
          </p:nvCxnSpPr>
          <p:spPr>
            <a:xfrm rot="10800000">
              <a:off x="7118625" y="3692950"/>
              <a:ext cx="633600" cy="648600"/>
            </a:xfrm>
            <a:prstGeom prst="straightConnector1">
              <a:avLst/>
            </a:prstGeom>
            <a:noFill/>
            <a:ln cap="flat" cmpd="sng" w="28575">
              <a:solidFill>
                <a:srgbClr val="FF0000"/>
              </a:solidFill>
              <a:prstDash val="solid"/>
              <a:round/>
              <a:headEnd len="med" w="med" type="none"/>
              <a:tailEnd len="med" w="med" type="stealth"/>
            </a:ln>
          </p:spPr>
        </p:cxnSp>
        <p:sp>
          <p:nvSpPr>
            <p:cNvPr id="209" name="Google Shape;209;p39"/>
            <p:cNvSpPr txBox="1"/>
            <p:nvPr/>
          </p:nvSpPr>
          <p:spPr>
            <a:xfrm rot="2700000">
              <a:off x="7008157" y="4105741"/>
              <a:ext cx="1134906" cy="4862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i = 2</a:t>
              </a:r>
              <a:endParaRPr sz="1800">
                <a:latin typeface="Proxima Nova"/>
                <a:ea typeface="Proxima Nova"/>
                <a:cs typeface="Proxima Nova"/>
                <a:sym typeface="Proxima Nova"/>
              </a:endParaRPr>
            </a:p>
          </p:txBody>
        </p:sp>
      </p:grpSp>
      <p:grpSp>
        <p:nvGrpSpPr>
          <p:cNvPr id="210" name="Google Shape;210;p39"/>
          <p:cNvGrpSpPr/>
          <p:nvPr/>
        </p:nvGrpSpPr>
        <p:grpSpPr>
          <a:xfrm>
            <a:off x="7673160" y="3211000"/>
            <a:ext cx="1146300" cy="1229044"/>
            <a:chOff x="7002460" y="3692950"/>
            <a:chExt cx="1146300" cy="1229044"/>
          </a:xfrm>
        </p:grpSpPr>
        <p:cxnSp>
          <p:nvCxnSpPr>
            <p:cNvPr id="211" name="Google Shape;211;p39"/>
            <p:cNvCxnSpPr/>
            <p:nvPr/>
          </p:nvCxnSpPr>
          <p:spPr>
            <a:xfrm rot="10800000">
              <a:off x="7118625" y="3692950"/>
              <a:ext cx="633600" cy="648600"/>
            </a:xfrm>
            <a:prstGeom prst="straightConnector1">
              <a:avLst/>
            </a:prstGeom>
            <a:noFill/>
            <a:ln cap="flat" cmpd="sng" w="28575">
              <a:solidFill>
                <a:srgbClr val="FF0000"/>
              </a:solidFill>
              <a:prstDash val="solid"/>
              <a:round/>
              <a:headEnd len="med" w="med" type="none"/>
              <a:tailEnd len="med" w="med" type="stealth"/>
            </a:ln>
          </p:spPr>
        </p:cxnSp>
        <p:sp>
          <p:nvSpPr>
            <p:cNvPr id="212" name="Google Shape;212;p39"/>
            <p:cNvSpPr txBox="1"/>
            <p:nvPr/>
          </p:nvSpPr>
          <p:spPr>
            <a:xfrm rot="2700000">
              <a:off x="7008157" y="4105741"/>
              <a:ext cx="1134906" cy="4862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i = 3</a:t>
              </a:r>
              <a:endParaRPr sz="1800">
                <a:latin typeface="Proxima Nova"/>
                <a:ea typeface="Proxima Nova"/>
                <a:cs typeface="Proxima Nova"/>
                <a:sym typeface="Proxima Nova"/>
              </a:endParaRPr>
            </a:p>
          </p:txBody>
        </p:sp>
      </p:grpSp>
      <p:grpSp>
        <p:nvGrpSpPr>
          <p:cNvPr id="213" name="Google Shape;213;p39"/>
          <p:cNvGrpSpPr/>
          <p:nvPr/>
        </p:nvGrpSpPr>
        <p:grpSpPr>
          <a:xfrm>
            <a:off x="7823035" y="3062813"/>
            <a:ext cx="1146300" cy="1229044"/>
            <a:chOff x="7002460" y="3692950"/>
            <a:chExt cx="1146300" cy="1229044"/>
          </a:xfrm>
        </p:grpSpPr>
        <p:cxnSp>
          <p:nvCxnSpPr>
            <p:cNvPr id="214" name="Google Shape;214;p39"/>
            <p:cNvCxnSpPr/>
            <p:nvPr/>
          </p:nvCxnSpPr>
          <p:spPr>
            <a:xfrm rot="10800000">
              <a:off x="7118625" y="3692950"/>
              <a:ext cx="633600" cy="648600"/>
            </a:xfrm>
            <a:prstGeom prst="straightConnector1">
              <a:avLst/>
            </a:prstGeom>
            <a:noFill/>
            <a:ln cap="flat" cmpd="sng" w="28575">
              <a:solidFill>
                <a:srgbClr val="FF0000"/>
              </a:solidFill>
              <a:prstDash val="solid"/>
              <a:round/>
              <a:headEnd len="med" w="med" type="none"/>
              <a:tailEnd len="med" w="med" type="stealth"/>
            </a:ln>
          </p:spPr>
        </p:cxnSp>
        <p:sp>
          <p:nvSpPr>
            <p:cNvPr id="215" name="Google Shape;215;p39"/>
            <p:cNvSpPr txBox="1"/>
            <p:nvPr/>
          </p:nvSpPr>
          <p:spPr>
            <a:xfrm rot="2700000">
              <a:off x="7008157" y="4105741"/>
              <a:ext cx="1134906" cy="4862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i = 4</a:t>
              </a:r>
              <a:endParaRPr sz="1800">
                <a:latin typeface="Proxima Nova"/>
                <a:ea typeface="Proxima Nova"/>
                <a:cs typeface="Proxima Nova"/>
                <a:sym typeface="Proxima Nova"/>
              </a:endParaRPr>
            </a:p>
          </p:txBody>
        </p:sp>
      </p:grpSp>
      <p:sp>
        <p:nvSpPr>
          <p:cNvPr id="216" name="Google Shape;216;p39"/>
          <p:cNvSpPr/>
          <p:nvPr/>
        </p:nvSpPr>
        <p:spPr>
          <a:xfrm>
            <a:off x="3186025" y="3692938"/>
            <a:ext cx="795900" cy="397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9"/>
          <p:cNvSpPr txBox="1"/>
          <p:nvPr/>
        </p:nvSpPr>
        <p:spPr>
          <a:xfrm>
            <a:off x="842450" y="3952800"/>
            <a:ext cx="4723500" cy="119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Proxima Nova"/>
                <a:ea typeface="Proxima Nova"/>
                <a:cs typeface="Proxima Nova"/>
                <a:sym typeface="Proxima Nova"/>
              </a:rPr>
              <a:t>*Does not include i = 5!</a:t>
            </a:r>
            <a:endParaRPr sz="30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par>
                          <p:cTn fill="hold">
                            <p:stCondLst>
                              <p:cond delay="3000"/>
                            </p:stCondLst>
                            <p:childTnLst>
                              <p:par>
                                <p:cTn fill="hold" nodeType="after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par>
                          <p:cTn fill="hold">
                            <p:stCondLst>
                              <p:cond delay="4000"/>
                            </p:stCondLst>
                            <p:childTnLst>
                              <p:par>
                                <p:cTn fill="hold" nodeType="after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par>
                          <p:cTn fill="hold">
                            <p:stCondLst>
                              <p:cond delay="5000"/>
                            </p:stCondLst>
                            <p:childTnLst>
                              <p:par>
                                <p:cTn fill="hold" nodeType="after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40"/>
          <p:cNvPicPr preferRelativeResize="0"/>
          <p:nvPr/>
        </p:nvPicPr>
        <p:blipFill>
          <a:blip r:embed="rId3">
            <a:alphaModFix/>
          </a:blip>
          <a:stretch>
            <a:fillRect/>
          </a:stretch>
        </p:blipFill>
        <p:spPr>
          <a:xfrm>
            <a:off x="227375" y="2878850"/>
            <a:ext cx="5413550" cy="956530"/>
          </a:xfrm>
          <a:prstGeom prst="rect">
            <a:avLst/>
          </a:prstGeom>
          <a:noFill/>
          <a:ln cap="flat" cmpd="sng" w="38100">
            <a:solidFill>
              <a:srgbClr val="434343"/>
            </a:solidFill>
            <a:prstDash val="solid"/>
            <a:round/>
            <a:headEnd len="sm" w="sm" type="none"/>
            <a:tailEnd len="sm" w="sm" type="none"/>
          </a:ln>
        </p:spPr>
      </p:pic>
      <p:pic>
        <p:nvPicPr>
          <p:cNvPr id="223" name="Google Shape;223;p40"/>
          <p:cNvPicPr preferRelativeResize="0"/>
          <p:nvPr/>
        </p:nvPicPr>
        <p:blipFill>
          <a:blip r:embed="rId4">
            <a:alphaModFix/>
          </a:blip>
          <a:stretch>
            <a:fillRect/>
          </a:stretch>
        </p:blipFill>
        <p:spPr>
          <a:xfrm>
            <a:off x="5806275" y="2123997"/>
            <a:ext cx="3028275" cy="3005900"/>
          </a:xfrm>
          <a:prstGeom prst="rect">
            <a:avLst/>
          </a:prstGeom>
          <a:noFill/>
          <a:ln>
            <a:noFill/>
          </a:ln>
        </p:spPr>
      </p:pic>
      <p:sp>
        <p:nvSpPr>
          <p:cNvPr id="224" name="Google Shape;224;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How Can We Use the Value of i?</a:t>
            </a:r>
            <a:endParaRPr sz="4000"/>
          </a:p>
        </p:txBody>
      </p:sp>
      <p:sp>
        <p:nvSpPr>
          <p:cNvPr id="225" name="Google Shape;225;p40"/>
          <p:cNvSpPr txBox="1"/>
          <p:nvPr/>
        </p:nvSpPr>
        <p:spPr>
          <a:xfrm>
            <a:off x="383300" y="1100875"/>
            <a:ext cx="8282700" cy="11907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The value of i is starting at 20 and increasing by 20 until it reaches 81 when it stops.</a:t>
            </a:r>
            <a:endParaRPr sz="3000">
              <a:latin typeface="Proxima Nova"/>
              <a:ea typeface="Proxima Nova"/>
              <a:cs typeface="Proxima Nova"/>
              <a:sym typeface="Proxima Nova"/>
            </a:endParaRPr>
          </a:p>
        </p:txBody>
      </p:sp>
      <p:grpSp>
        <p:nvGrpSpPr>
          <p:cNvPr id="226" name="Google Shape;226;p40"/>
          <p:cNvGrpSpPr/>
          <p:nvPr/>
        </p:nvGrpSpPr>
        <p:grpSpPr>
          <a:xfrm>
            <a:off x="7377235" y="3498975"/>
            <a:ext cx="1146300" cy="1229044"/>
            <a:chOff x="7002460" y="3692950"/>
            <a:chExt cx="1146300" cy="1229044"/>
          </a:xfrm>
        </p:grpSpPr>
        <p:cxnSp>
          <p:nvCxnSpPr>
            <p:cNvPr id="227" name="Google Shape;227;p40"/>
            <p:cNvCxnSpPr/>
            <p:nvPr/>
          </p:nvCxnSpPr>
          <p:spPr>
            <a:xfrm rot="10800000">
              <a:off x="7118625" y="3692950"/>
              <a:ext cx="633600" cy="648600"/>
            </a:xfrm>
            <a:prstGeom prst="straightConnector1">
              <a:avLst/>
            </a:prstGeom>
            <a:noFill/>
            <a:ln cap="flat" cmpd="sng" w="28575">
              <a:solidFill>
                <a:srgbClr val="FF0000"/>
              </a:solidFill>
              <a:prstDash val="solid"/>
              <a:round/>
              <a:headEnd len="med" w="med" type="none"/>
              <a:tailEnd len="med" w="med" type="stealth"/>
            </a:ln>
          </p:spPr>
        </p:cxnSp>
        <p:sp>
          <p:nvSpPr>
            <p:cNvPr id="228" name="Google Shape;228;p40"/>
            <p:cNvSpPr txBox="1"/>
            <p:nvPr/>
          </p:nvSpPr>
          <p:spPr>
            <a:xfrm rot="2700000">
              <a:off x="7008157" y="4105741"/>
              <a:ext cx="1134906" cy="4862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i = 20</a:t>
              </a:r>
              <a:endParaRPr sz="1800">
                <a:latin typeface="Proxima Nova"/>
                <a:ea typeface="Proxima Nova"/>
                <a:cs typeface="Proxima Nova"/>
                <a:sym typeface="Proxima Nova"/>
              </a:endParaRPr>
            </a:p>
          </p:txBody>
        </p:sp>
      </p:grpSp>
      <p:grpSp>
        <p:nvGrpSpPr>
          <p:cNvPr id="229" name="Google Shape;229;p40"/>
          <p:cNvGrpSpPr/>
          <p:nvPr/>
        </p:nvGrpSpPr>
        <p:grpSpPr>
          <a:xfrm>
            <a:off x="7529635" y="3371350"/>
            <a:ext cx="1146300" cy="1229044"/>
            <a:chOff x="7002460" y="3692950"/>
            <a:chExt cx="1146300" cy="1229044"/>
          </a:xfrm>
        </p:grpSpPr>
        <p:cxnSp>
          <p:nvCxnSpPr>
            <p:cNvPr id="230" name="Google Shape;230;p40"/>
            <p:cNvCxnSpPr/>
            <p:nvPr/>
          </p:nvCxnSpPr>
          <p:spPr>
            <a:xfrm rot="10800000">
              <a:off x="7118625" y="3692950"/>
              <a:ext cx="633600" cy="648600"/>
            </a:xfrm>
            <a:prstGeom prst="straightConnector1">
              <a:avLst/>
            </a:prstGeom>
            <a:noFill/>
            <a:ln cap="flat" cmpd="sng" w="28575">
              <a:solidFill>
                <a:srgbClr val="FF0000"/>
              </a:solidFill>
              <a:prstDash val="solid"/>
              <a:round/>
              <a:headEnd len="med" w="med" type="none"/>
              <a:tailEnd len="med" w="med" type="stealth"/>
            </a:ln>
          </p:spPr>
        </p:cxnSp>
        <p:sp>
          <p:nvSpPr>
            <p:cNvPr id="231" name="Google Shape;231;p40"/>
            <p:cNvSpPr txBox="1"/>
            <p:nvPr/>
          </p:nvSpPr>
          <p:spPr>
            <a:xfrm rot="2700000">
              <a:off x="7008157" y="4105741"/>
              <a:ext cx="1134906" cy="4862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i = 40</a:t>
              </a:r>
              <a:endParaRPr sz="1800">
                <a:latin typeface="Proxima Nova"/>
                <a:ea typeface="Proxima Nova"/>
                <a:cs typeface="Proxima Nova"/>
                <a:sym typeface="Proxima Nova"/>
              </a:endParaRPr>
            </a:p>
          </p:txBody>
        </p:sp>
      </p:grpSp>
      <p:grpSp>
        <p:nvGrpSpPr>
          <p:cNvPr id="232" name="Google Shape;232;p40"/>
          <p:cNvGrpSpPr/>
          <p:nvPr/>
        </p:nvGrpSpPr>
        <p:grpSpPr>
          <a:xfrm>
            <a:off x="7673160" y="3211000"/>
            <a:ext cx="1146300" cy="1229044"/>
            <a:chOff x="7002460" y="3692950"/>
            <a:chExt cx="1146300" cy="1229044"/>
          </a:xfrm>
        </p:grpSpPr>
        <p:cxnSp>
          <p:nvCxnSpPr>
            <p:cNvPr id="233" name="Google Shape;233;p40"/>
            <p:cNvCxnSpPr/>
            <p:nvPr/>
          </p:nvCxnSpPr>
          <p:spPr>
            <a:xfrm rot="10800000">
              <a:off x="7118625" y="3692950"/>
              <a:ext cx="633600" cy="648600"/>
            </a:xfrm>
            <a:prstGeom prst="straightConnector1">
              <a:avLst/>
            </a:prstGeom>
            <a:noFill/>
            <a:ln cap="flat" cmpd="sng" w="28575">
              <a:solidFill>
                <a:srgbClr val="FF0000"/>
              </a:solidFill>
              <a:prstDash val="solid"/>
              <a:round/>
              <a:headEnd len="med" w="med" type="none"/>
              <a:tailEnd len="med" w="med" type="stealth"/>
            </a:ln>
          </p:spPr>
        </p:cxnSp>
        <p:sp>
          <p:nvSpPr>
            <p:cNvPr id="234" name="Google Shape;234;p40"/>
            <p:cNvSpPr txBox="1"/>
            <p:nvPr/>
          </p:nvSpPr>
          <p:spPr>
            <a:xfrm rot="2700000">
              <a:off x="7008157" y="4105741"/>
              <a:ext cx="1134906" cy="4862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i = 60</a:t>
              </a:r>
              <a:endParaRPr sz="1800">
                <a:latin typeface="Proxima Nova"/>
                <a:ea typeface="Proxima Nova"/>
                <a:cs typeface="Proxima Nova"/>
                <a:sym typeface="Proxima Nova"/>
              </a:endParaRPr>
            </a:p>
          </p:txBody>
        </p:sp>
      </p:grpSp>
      <p:grpSp>
        <p:nvGrpSpPr>
          <p:cNvPr id="235" name="Google Shape;235;p40"/>
          <p:cNvGrpSpPr/>
          <p:nvPr/>
        </p:nvGrpSpPr>
        <p:grpSpPr>
          <a:xfrm>
            <a:off x="7823035" y="3062813"/>
            <a:ext cx="1146300" cy="1229044"/>
            <a:chOff x="7002460" y="3692950"/>
            <a:chExt cx="1146300" cy="1229044"/>
          </a:xfrm>
        </p:grpSpPr>
        <p:cxnSp>
          <p:nvCxnSpPr>
            <p:cNvPr id="236" name="Google Shape;236;p40"/>
            <p:cNvCxnSpPr/>
            <p:nvPr/>
          </p:nvCxnSpPr>
          <p:spPr>
            <a:xfrm rot="10800000">
              <a:off x="7118625" y="3692950"/>
              <a:ext cx="633600" cy="648600"/>
            </a:xfrm>
            <a:prstGeom prst="straightConnector1">
              <a:avLst/>
            </a:prstGeom>
            <a:noFill/>
            <a:ln cap="flat" cmpd="sng" w="28575">
              <a:solidFill>
                <a:srgbClr val="FF0000"/>
              </a:solidFill>
              <a:prstDash val="solid"/>
              <a:round/>
              <a:headEnd len="med" w="med" type="none"/>
              <a:tailEnd len="med" w="med" type="stealth"/>
            </a:ln>
          </p:spPr>
        </p:cxnSp>
        <p:sp>
          <p:nvSpPr>
            <p:cNvPr id="237" name="Google Shape;237;p40"/>
            <p:cNvSpPr txBox="1"/>
            <p:nvPr/>
          </p:nvSpPr>
          <p:spPr>
            <a:xfrm rot="2700000">
              <a:off x="7008157" y="4105741"/>
              <a:ext cx="1134906" cy="4862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i = 80</a:t>
              </a:r>
              <a:endParaRPr sz="1800">
                <a:latin typeface="Proxima Nova"/>
                <a:ea typeface="Proxima Nova"/>
                <a:cs typeface="Proxima Nova"/>
                <a:sym typeface="Proxima Nova"/>
              </a:endParaRPr>
            </a:p>
          </p:txBody>
        </p:sp>
      </p:grpSp>
      <p:sp>
        <p:nvSpPr>
          <p:cNvPr id="238" name="Google Shape;238;p40"/>
          <p:cNvSpPr/>
          <p:nvPr/>
        </p:nvSpPr>
        <p:spPr>
          <a:xfrm>
            <a:off x="3410975" y="2973550"/>
            <a:ext cx="1852500" cy="397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par>
                          <p:cTn fill="hold">
                            <p:stCondLst>
                              <p:cond delay="3000"/>
                            </p:stCondLst>
                            <p:childTnLst>
                              <p:par>
                                <p:cTn fill="hold" nodeType="after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Example #1: Square Swirl</a:t>
            </a:r>
            <a:endParaRPr sz="3500"/>
          </a:p>
        </p:txBody>
      </p:sp>
      <p:sp>
        <p:nvSpPr>
          <p:cNvPr id="244" name="Google Shape;244;p41"/>
          <p:cNvSpPr txBox="1"/>
          <p:nvPr/>
        </p:nvSpPr>
        <p:spPr>
          <a:xfrm>
            <a:off x="701775" y="1673700"/>
            <a:ext cx="3956100" cy="29421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Write a program that has Tracy draw a square swirl where she moves 10 pixels further every time she turns left. Have Tracy move forward and turn 10 times.</a:t>
            </a:r>
            <a:endParaRPr sz="3000">
              <a:latin typeface="Proxima Nova"/>
              <a:ea typeface="Proxima Nova"/>
              <a:cs typeface="Proxima Nova"/>
              <a:sym typeface="Proxima Nova"/>
            </a:endParaRPr>
          </a:p>
        </p:txBody>
      </p:sp>
      <p:pic>
        <p:nvPicPr>
          <p:cNvPr id="245" name="Google Shape;245;p41"/>
          <p:cNvPicPr preferRelativeResize="0"/>
          <p:nvPr/>
        </p:nvPicPr>
        <p:blipFill>
          <a:blip r:embed="rId3">
            <a:alphaModFix/>
          </a:blip>
          <a:stretch>
            <a:fillRect/>
          </a:stretch>
        </p:blipFill>
        <p:spPr>
          <a:xfrm>
            <a:off x="4825025" y="1275025"/>
            <a:ext cx="3767275" cy="3739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