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8" r:id="rId5"/>
    <p:sldMasterId id="214748367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Satisfy"/>
      <p:regular r:id="rId21"/>
    </p:embeddedFont>
    <p:embeddedFont>
      <p:font typeface="Lemon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BD66437-89BC-4A54-B8B4-15A4BE0AA54E}">
  <a:tblStyle styleId="{0BD66437-89BC-4A54-B8B4-15A4BE0AA5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4.xml"/><Relationship Id="rId22" Type="http://schemas.openxmlformats.org/officeDocument/2006/relationships/font" Target="fonts/Lemon-regular.fntdata"/><Relationship Id="rId10" Type="http://schemas.openxmlformats.org/officeDocument/2006/relationships/slide" Target="slides/slide3.xml"/><Relationship Id="rId21" Type="http://schemas.openxmlformats.org/officeDocument/2006/relationships/font" Target="fonts/Satisfy-regular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italic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ProximaNova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a020c131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a020c13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Hi, in this video we’re going to learn about the value of i in For Loops and how we can use it to control our programs.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a020c131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a020c13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It’s been awhile since we learned about for loops so let’s review what a for loop is used for. A for loop allows us to repeat code a certain number of times. We’ve seen this code many times before. This loop tells Tracy to draw a square with sides of length 50.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a020c1311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a020c131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So what is actually happening when we run this loop? Well, the letter i is a variable in our code! i is starting at 0 and increasing by 1 every time the loop repeats until it hits the value of 4 and ending our loop.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So i starts at 0, </a:t>
            </a:r>
            <a:r>
              <a:rPr b="1"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(Click for green arrows)</a:t>
            </a: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 then the code indented below runs.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a020c1311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a020c131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Then our loop goes back to the top and i increases by 1, so i is now equal to 1.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b="1"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(Click for green arrows)</a:t>
            </a: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 Then our code below runs again.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a020c131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a020c131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Our loop goes back to the top and i increases by 1, so i is now equal to 2.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b="1"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(Click for green arrows)</a:t>
            </a: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 Then our code below runs again.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a020c1311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a020c131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Our loop goes back to the top again and i increases by 1, so i is now equal to 3.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b="1"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(Click for green arrows)</a:t>
            </a: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 Then our code below runs again.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a020c1311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a020c131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Our loop then goes back to the top and increases by 1, so i is now equal to 4.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b="1"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(Click for green arrows) </a:t>
            </a: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4 was the value we told our loop to stop at, so the loop is completed and the program runs the code after the loop.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Let’s take a look at a Tracy example to see how we can use the value of i in our programs.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a020c1311_0_1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a020c131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This example is asking us to draw 9 shapes from 0 points (which is actually a circle) to 9 points which is a nonagon.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a020c1311_0_1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a020c131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In this lesson, we learned how to use the value of i in our for loops to control our code. Look back at the examples we completed to help you solve the next set of Tracy challenges!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14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4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15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5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335050" y="3024525"/>
            <a:ext cx="4781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lit screen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0" y="-45525"/>
            <a:ext cx="45858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type="title"/>
          </p:nvPr>
        </p:nvSpPr>
        <p:spPr>
          <a:xfrm>
            <a:off x="307900" y="869325"/>
            <a:ext cx="4138500" cy="16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170675" y="842150"/>
            <a:ext cx="35046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/>
        </p:nvSpPr>
        <p:spPr>
          <a:xfrm>
            <a:off x="228600" y="341375"/>
            <a:ext cx="63498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 you think we do this?z</a:t>
            </a:r>
            <a:endParaRPr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slide2.png" id="68" name="Google Shape;6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7"/>
          <p:cNvSpPr/>
          <p:nvPr/>
        </p:nvSpPr>
        <p:spPr>
          <a:xfrm>
            <a:off x="0" y="0"/>
            <a:ext cx="9144000" cy="16386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498050" y="307875"/>
            <a:ext cx="82296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584850" y="1883525"/>
            <a:ext cx="7869300" cy="25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74" name="Google Shape;74;p18"/>
          <p:cNvSpPr txBox="1"/>
          <p:nvPr>
            <p:ph type="title"/>
          </p:nvPr>
        </p:nvSpPr>
        <p:spPr>
          <a:xfrm>
            <a:off x="1338025" y="238157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for loop (example)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78" name="Google Shape;78;p19"/>
          <p:cNvSpPr txBox="1"/>
          <p:nvPr/>
        </p:nvSpPr>
        <p:spPr>
          <a:xfrm>
            <a:off x="1994550" y="2109650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FOR LOOP</a:t>
            </a:r>
            <a:endParaRPr sz="3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79" name="Google Shape;79;p19"/>
          <p:cNvSpPr txBox="1"/>
          <p:nvPr/>
        </p:nvSpPr>
        <p:spPr>
          <a:xfrm>
            <a:off x="592575" y="40362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82" name="Google Shape;82;p20"/>
          <p:cNvSpPr txBox="1"/>
          <p:nvPr>
            <p:ph type="title"/>
          </p:nvPr>
        </p:nvSpPr>
        <p:spPr>
          <a:xfrm>
            <a:off x="2263875" y="1838250"/>
            <a:ext cx="4699800" cy="19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661050" y="41745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 2 exampl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1994550" y="1967388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FOR LOOP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87" name="Google Shape;87;p21"/>
          <p:cNvSpPr txBox="1"/>
          <p:nvPr/>
        </p:nvSpPr>
        <p:spPr>
          <a:xfrm>
            <a:off x="592575" y="42648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ighlighting code ">
  <p:cSld name="CUSTOM_5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90" name="Google Shape;9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2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2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22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 2">
  <p:cSld name="CUSTOM_5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96" name="Google Shape;9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23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ighlight copy">
  <p:cSld name="CUSTOM_5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101" name="Google Shape;10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4"/>
          <p:cNvSpPr/>
          <p:nvPr/>
        </p:nvSpPr>
        <p:spPr>
          <a:xfrm>
            <a:off x="0" y="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lide2.png" id="103" name="Google Shape;10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83600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4"/>
          <p:cNvSpPr/>
          <p:nvPr/>
        </p:nvSpPr>
        <p:spPr>
          <a:xfrm>
            <a:off x="0" y="483600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LLOUT">
  <p:cSld name="CUSTOM_6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/>
        </p:nvSpPr>
        <p:spPr>
          <a:xfrm>
            <a:off x="381000" y="1129457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 buildPyramid()</a:t>
            </a: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goes here */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</a:endParaRPr>
          </a:p>
        </p:txBody>
      </p:sp>
      <p:sp>
        <p:nvSpPr>
          <p:cNvPr id="107" name="Google Shape;107;p25"/>
          <p:cNvSpPr/>
          <p:nvPr/>
        </p:nvSpPr>
        <p:spPr>
          <a:xfrm>
            <a:off x="3909088" y="28558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333333"/>
              </a:solidFill>
            </a:endParaRPr>
          </a:p>
        </p:txBody>
      </p:sp>
      <p:pic>
        <p:nvPicPr>
          <p:cNvPr descr="slide2.png" id="108" name="Google Shape;10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5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5"/>
          <p:cNvSpPr txBox="1"/>
          <p:nvPr/>
        </p:nvSpPr>
        <p:spPr>
          <a:xfrm>
            <a:off x="252200" y="205975"/>
            <a:ext cx="59307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Naming is crucial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25"/>
          <p:cNvSpPr/>
          <p:nvPr/>
        </p:nvSpPr>
        <p:spPr>
          <a:xfrm>
            <a:off x="3914525" y="27796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27A9E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5"/>
          <p:cNvSpPr txBox="1"/>
          <p:nvPr/>
        </p:nvSpPr>
        <p:spPr>
          <a:xfrm>
            <a:off x="4338600" y="3198625"/>
            <a:ext cx="3573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From this name, it’s clear what the function does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uter definition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14" name="Google Shape;1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6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6"/>
          <p:cNvSpPr txBox="1"/>
          <p:nvPr>
            <p:ph type="title"/>
          </p:nvPr>
        </p:nvSpPr>
        <p:spPr>
          <a:xfrm>
            <a:off x="443725" y="244500"/>
            <a:ext cx="6384000" cy="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" type="subTitle"/>
          </p:nvPr>
        </p:nvSpPr>
        <p:spPr>
          <a:xfrm>
            <a:off x="1466975" y="2327250"/>
            <a:ext cx="36675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2" type="body"/>
          </p:nvPr>
        </p:nvSpPr>
        <p:spPr>
          <a:xfrm>
            <a:off x="5994725" y="1648100"/>
            <a:ext cx="2879700" cy="23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+ definition 1 (example)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20" name="Google Shape;1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7"/>
          <p:cNvSpPr txBox="1"/>
          <p:nvPr/>
        </p:nvSpPr>
        <p:spPr>
          <a:xfrm>
            <a:off x="396250" y="214025"/>
            <a:ext cx="5430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1407600" y="2225900"/>
            <a:ext cx="36870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7"/>
          <p:cNvSpPr txBox="1"/>
          <p:nvPr/>
        </p:nvSpPr>
        <p:spPr>
          <a:xfrm>
            <a:off x="5928675" y="2275875"/>
            <a:ext cx="27537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function:</a:t>
            </a:r>
            <a:r>
              <a:rPr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causing the action to actually happen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just code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26" name="Google Shape;1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8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8"/>
          <p:cNvSpPr txBox="1"/>
          <p:nvPr/>
        </p:nvSpPr>
        <p:spPr>
          <a:xfrm>
            <a:off x="2301750" y="1411050"/>
            <a:ext cx="454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31" name="Google Shape;1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9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9"/>
          <p:cNvSpPr txBox="1"/>
          <p:nvPr>
            <p:ph type="title"/>
          </p:nvPr>
        </p:nvSpPr>
        <p:spPr>
          <a:xfrm>
            <a:off x="371275" y="362225"/>
            <a:ext cx="70995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" type="subTitle"/>
          </p:nvPr>
        </p:nvSpPr>
        <p:spPr>
          <a:xfrm>
            <a:off x="2635150" y="2218575"/>
            <a:ext cx="3921000" cy="17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callout">
  <p:cSld name="CUSTOM_7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137" name="Google Shape;13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0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0"/>
          <p:cNvSpPr/>
          <p:nvPr/>
        </p:nvSpPr>
        <p:spPr>
          <a:xfrm>
            <a:off x="1358525" y="1577100"/>
            <a:ext cx="6355500" cy="1699800"/>
          </a:xfrm>
          <a:prstGeom prst="roundRect">
            <a:avLst>
              <a:gd fmla="val 847" name="adj"/>
            </a:avLst>
          </a:prstGeom>
          <a:noFill/>
          <a:ln cap="flat" cmpd="sng" w="381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title + body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title + body 1">
  <p:cSld name="CUSTOM_8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5" name="Google Shape;145;p32"/>
          <p:cNvSpPr/>
          <p:nvPr/>
        </p:nvSpPr>
        <p:spPr>
          <a:xfrm>
            <a:off x="1454100" y="1790025"/>
            <a:ext cx="6235800" cy="2181300"/>
          </a:xfrm>
          <a:prstGeom prst="roundRect">
            <a:avLst>
              <a:gd fmla="val 847" name="adj"/>
            </a:avLst>
          </a:prstGeom>
          <a:noFill/>
          <a:ln cap="flat" cmpd="sng" w="762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  <p:sp>
        <p:nvSpPr>
          <p:cNvPr id="146" name="Google Shape;146;p32"/>
          <p:cNvSpPr txBox="1"/>
          <p:nvPr>
            <p:ph idx="1" type="body"/>
          </p:nvPr>
        </p:nvSpPr>
        <p:spPr>
          <a:xfrm>
            <a:off x="1584700" y="1937875"/>
            <a:ext cx="59403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urier New"/>
              <a:buChar char="●"/>
              <a:defRPr b="1"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"/>
              <a:buNone/>
              <a:defRPr sz="36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555555"/>
              </a:buClr>
              <a:buSzPts val="3000"/>
              <a:buFont typeface="Proxima Nova"/>
              <a:buChar char="●"/>
              <a:defRPr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○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■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type="title"/>
          </p:nvPr>
        </p:nvSpPr>
        <p:spPr>
          <a:xfrm>
            <a:off x="41775" y="969675"/>
            <a:ext cx="6417300" cy="148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 in For Loops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For Loops Refresher</a:t>
            </a:r>
            <a:endParaRPr sz="4000"/>
          </a:p>
        </p:txBody>
      </p:sp>
      <p:sp>
        <p:nvSpPr>
          <p:cNvPr id="157" name="Google Shape;157;p34"/>
          <p:cNvSpPr txBox="1"/>
          <p:nvPr/>
        </p:nvSpPr>
        <p:spPr>
          <a:xfrm>
            <a:off x="972750" y="1409513"/>
            <a:ext cx="71985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allow us to repeat code a specific amount of times.</a:t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600" y="2778375"/>
            <a:ext cx="5016800" cy="1732775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Counting Loops</a:t>
            </a:r>
            <a:endParaRPr sz="4000"/>
          </a:p>
        </p:txBody>
      </p:sp>
      <p:sp>
        <p:nvSpPr>
          <p:cNvPr id="164" name="Google Shape;164;p35"/>
          <p:cNvSpPr txBox="1"/>
          <p:nvPr/>
        </p:nvSpPr>
        <p:spPr>
          <a:xfrm>
            <a:off x="972750" y="1409521"/>
            <a:ext cx="7198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 is changing its value on every iteration.</a:t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5" name="Google Shape;1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875" y="2678075"/>
            <a:ext cx="4473825" cy="1545225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6" name="Google Shape;166;p35"/>
          <p:cNvSpPr/>
          <p:nvPr/>
        </p:nvSpPr>
        <p:spPr>
          <a:xfrm>
            <a:off x="200350" y="2613925"/>
            <a:ext cx="1551900" cy="85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i = 0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7" name="Google Shape;16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1075" y="2164796"/>
            <a:ext cx="2571780" cy="257178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5"/>
          <p:cNvSpPr/>
          <p:nvPr/>
        </p:nvSpPr>
        <p:spPr>
          <a:xfrm>
            <a:off x="783350" y="3378525"/>
            <a:ext cx="2187600" cy="29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5"/>
          <p:cNvSpPr/>
          <p:nvPr/>
        </p:nvSpPr>
        <p:spPr>
          <a:xfrm>
            <a:off x="783350" y="3835725"/>
            <a:ext cx="2187600" cy="29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5"/>
          <p:cNvSpPr/>
          <p:nvPr/>
        </p:nvSpPr>
        <p:spPr>
          <a:xfrm>
            <a:off x="7413250" y="3133050"/>
            <a:ext cx="928500" cy="70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600" y="2164800"/>
            <a:ext cx="2571775" cy="255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6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Counting Loops</a:t>
            </a:r>
            <a:endParaRPr sz="4000"/>
          </a:p>
        </p:txBody>
      </p:sp>
      <p:sp>
        <p:nvSpPr>
          <p:cNvPr id="177" name="Google Shape;177;p36"/>
          <p:cNvSpPr txBox="1"/>
          <p:nvPr/>
        </p:nvSpPr>
        <p:spPr>
          <a:xfrm>
            <a:off x="972750" y="1409521"/>
            <a:ext cx="7198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 is changing its value on every iteration.</a:t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8" name="Google Shape;17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4875" y="2678075"/>
            <a:ext cx="4473825" cy="1545225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9" name="Google Shape;179;p36"/>
          <p:cNvSpPr/>
          <p:nvPr/>
        </p:nvSpPr>
        <p:spPr>
          <a:xfrm>
            <a:off x="200350" y="2613925"/>
            <a:ext cx="1551900" cy="85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i = 1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36"/>
          <p:cNvSpPr/>
          <p:nvPr/>
        </p:nvSpPr>
        <p:spPr>
          <a:xfrm>
            <a:off x="783350" y="3378525"/>
            <a:ext cx="2187600" cy="29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6"/>
          <p:cNvSpPr/>
          <p:nvPr/>
        </p:nvSpPr>
        <p:spPr>
          <a:xfrm>
            <a:off x="783350" y="3835725"/>
            <a:ext cx="2187600" cy="29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5600" y="2158496"/>
            <a:ext cx="2571780" cy="2571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600" y="2164800"/>
            <a:ext cx="2571775" cy="25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7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Counting Loops</a:t>
            </a:r>
            <a:endParaRPr sz="4000"/>
          </a:p>
        </p:txBody>
      </p:sp>
      <p:sp>
        <p:nvSpPr>
          <p:cNvPr id="189" name="Google Shape;189;p37"/>
          <p:cNvSpPr txBox="1"/>
          <p:nvPr/>
        </p:nvSpPr>
        <p:spPr>
          <a:xfrm>
            <a:off x="972750" y="1409521"/>
            <a:ext cx="7198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 is changing its value on every iteration.</a:t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0" name="Google Shape;19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4875" y="2678075"/>
            <a:ext cx="4473825" cy="1545225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1" name="Google Shape;191;p37"/>
          <p:cNvSpPr/>
          <p:nvPr/>
        </p:nvSpPr>
        <p:spPr>
          <a:xfrm>
            <a:off x="200350" y="2613925"/>
            <a:ext cx="1551900" cy="85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i = 2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Google Shape;192;p37"/>
          <p:cNvSpPr/>
          <p:nvPr/>
        </p:nvSpPr>
        <p:spPr>
          <a:xfrm>
            <a:off x="783350" y="3378525"/>
            <a:ext cx="2187600" cy="29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7"/>
          <p:cNvSpPr/>
          <p:nvPr/>
        </p:nvSpPr>
        <p:spPr>
          <a:xfrm>
            <a:off x="783350" y="3835725"/>
            <a:ext cx="2187600" cy="29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5600" y="2164800"/>
            <a:ext cx="2571775" cy="2559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596" y="2164821"/>
            <a:ext cx="2571775" cy="255913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8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Counting Loops</a:t>
            </a:r>
            <a:endParaRPr sz="4000"/>
          </a:p>
        </p:txBody>
      </p:sp>
      <p:sp>
        <p:nvSpPr>
          <p:cNvPr id="201" name="Google Shape;201;p38"/>
          <p:cNvSpPr txBox="1"/>
          <p:nvPr/>
        </p:nvSpPr>
        <p:spPr>
          <a:xfrm>
            <a:off x="972750" y="1409521"/>
            <a:ext cx="7198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 is changing its value on every iteration.</a:t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2" name="Google Shape;20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4875" y="2678075"/>
            <a:ext cx="4473825" cy="1545225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3" name="Google Shape;203;p38"/>
          <p:cNvSpPr/>
          <p:nvPr/>
        </p:nvSpPr>
        <p:spPr>
          <a:xfrm>
            <a:off x="200350" y="2613925"/>
            <a:ext cx="1551900" cy="85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i = 3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4" name="Google Shape;204;p38"/>
          <p:cNvSpPr/>
          <p:nvPr/>
        </p:nvSpPr>
        <p:spPr>
          <a:xfrm>
            <a:off x="783350" y="3378525"/>
            <a:ext cx="2187600" cy="29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8"/>
          <p:cNvSpPr/>
          <p:nvPr/>
        </p:nvSpPr>
        <p:spPr>
          <a:xfrm>
            <a:off x="783350" y="3835725"/>
            <a:ext cx="2187600" cy="29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5600" y="2164800"/>
            <a:ext cx="2571775" cy="25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596" y="2164821"/>
            <a:ext cx="2571775" cy="255913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9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Counting Loops</a:t>
            </a:r>
            <a:endParaRPr sz="4000"/>
          </a:p>
        </p:txBody>
      </p:sp>
      <p:sp>
        <p:nvSpPr>
          <p:cNvPr id="213" name="Google Shape;213;p39"/>
          <p:cNvSpPr txBox="1"/>
          <p:nvPr/>
        </p:nvSpPr>
        <p:spPr>
          <a:xfrm>
            <a:off x="972750" y="1409521"/>
            <a:ext cx="7198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 is changing its value on every iteration.</a:t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4" name="Google Shape;21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4875" y="2678075"/>
            <a:ext cx="4473825" cy="1545225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5" name="Google Shape;215;p39"/>
          <p:cNvSpPr/>
          <p:nvPr/>
        </p:nvSpPr>
        <p:spPr>
          <a:xfrm>
            <a:off x="200350" y="2613925"/>
            <a:ext cx="1551900" cy="85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i = 4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6" name="Google Shape;216;p39"/>
          <p:cNvSpPr/>
          <p:nvPr/>
        </p:nvSpPr>
        <p:spPr>
          <a:xfrm rot="5400000">
            <a:off x="770175" y="3593500"/>
            <a:ext cx="1363200" cy="1238100"/>
          </a:xfrm>
          <a:prstGeom prst="bentUpArrow">
            <a:avLst>
              <a:gd fmla="val 13102" name="adj1"/>
              <a:gd fmla="val 14579" name="adj2"/>
              <a:gd fmla="val 14881" name="adj3"/>
            </a:avLst>
          </a:prstGeom>
          <a:solidFill>
            <a:srgbClr val="D9EAD3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Example #1: Geometry</a:t>
            </a:r>
            <a:endParaRPr sz="3500"/>
          </a:p>
        </p:txBody>
      </p:sp>
      <p:sp>
        <p:nvSpPr>
          <p:cNvPr id="222" name="Google Shape;222;p40"/>
          <p:cNvSpPr txBox="1"/>
          <p:nvPr/>
        </p:nvSpPr>
        <p:spPr>
          <a:xfrm>
            <a:off x="701775" y="1673700"/>
            <a:ext cx="3956100" cy="29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Write a program that has Tracy draw 10 shapes, from 0 points to 9 points. Align these shapes along the x-axis.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3" name="Google Shape;2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525" y="1295003"/>
            <a:ext cx="3758950" cy="374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Commands Learned this Lesson</a:t>
            </a:r>
            <a:endParaRPr sz="4000"/>
          </a:p>
        </p:txBody>
      </p:sp>
      <p:graphicFrame>
        <p:nvGraphicFramePr>
          <p:cNvPr id="229" name="Google Shape;229;p41"/>
          <p:cNvGraphicFramePr/>
          <p:nvPr/>
        </p:nvGraphicFramePr>
        <p:xfrm>
          <a:off x="165050" y="197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{0BD66437-89BC-4A54-B8B4-15A4BE0AA54E}</a:tableStyleId>
              </a:tblPr>
              <a:tblGrid>
                <a:gridCol w="4721700"/>
                <a:gridCol w="4092200"/>
              </a:tblGrid>
              <a:tr h="55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Command</a:t>
                      </a:r>
                      <a:endParaRPr b="1"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does it do?</a:t>
                      </a:r>
                      <a:endParaRPr b="1"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7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i in range(</a:t>
                      </a:r>
                      <a:r>
                        <a:rPr b="1" i="1" lang="en" sz="2100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ending_num</a:t>
                      </a:r>
                      <a:r>
                        <a:rPr b="1" lang="en" sz="2100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):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Creates a loop where the value of i is controlling the loop iterations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