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Satisfy"/>
      <p:regular r:id="rId24"/>
    </p:embeddedFont>
    <p:embeddedFont>
      <p:font typeface="Lemo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A49BA5-919B-4885-9AF6-44E3AE4F808A}">
  <a:tblStyle styleId="{D5A49BA5-919B-4885-9AF6-44E3AE4F80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Satisfy-regular.fntdata"/><Relationship Id="rId23"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mo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c5ec9ca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c5ec9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if statements can be expanded to allow Tracy to make decisions between multiple conditions.</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9c5ec9ca6_0_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9c5ec9ca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our length value is set to 10, Tracy checks the first condition to see if length is less than 10, and finds it is false, so she moves to check the next condition.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She finds this condition false as well, so she moves to the next condition.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After checking all other conditions and finding them all false, Tracy completes the commands found beneath the else block and draws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9c5ec9ca6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9c5ec9c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syntax we use for an if statement is simple, but we need to pay close attention to indentation!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start our if else statement with if and then write the condition followed by a colon. All commands to be performed when this condition is true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write our elif conditions in a similar manner, using the word elif and the condition and then a colon. All commands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statement concludes with the word else followed by a colon. We don’t place a condition next to the word else because this is performed any time the other conditions are false. The commands to be performed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at using if-else statements in some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9c5ec9ca6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9c5ec9ca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a:t>
            </a:r>
            <a:r>
              <a:rPr lang="en" sz="1200">
                <a:solidFill>
                  <a:srgbClr val="434343"/>
                </a:solidFill>
                <a:highlight>
                  <a:schemeClr val="lt1"/>
                </a:highlight>
                <a:latin typeface="Proxima Nova"/>
                <a:ea typeface="Proxima Nova"/>
                <a:cs typeface="Proxima Nova"/>
                <a:sym typeface="Proxima Nova"/>
              </a:rPr>
              <a:t> program, we are asked to graphically represent if a number entered by a user is positive, negative, or zero by drawing a plus sign, minus sign, or zero.</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9c5ec9ca6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9c5ec9ca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if else statements to have Tracy make decisions between multiple conditions. Use if-else statements to write the next set of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c5ec9ca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c5ec9c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the last lesson, we learned that if statements can be used to have Tracy make decisions. In this scenario, we are checking if it is a weekday. If it is, the alarm will be set for 6am. But what if we wanted to set a different alarm time for weekends?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c5ec9ca6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c5ec9ca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if else statement allows Tracy to make decisions between multiple options. In this case, if it is a weekday, the alarm will go off at 6am and if it is a weekend, the alarm will be set for 10am.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9c5ec9ca6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c5ec9ca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Python syntax, we would write if followed by our condition and then indent the command we want to complete when the condition is met. But if we look closer, we notice there will never be a case where it is not a weekend AND not a weekday. Our choices here are really one or the other, which is where ‘else’ comes in.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9c5ec9ca6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9c5ec9ca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write an if/else statement, we are having Tracy choose between conditions. Unlike if statements, Tracy will be forced to make a choice between the conditions given. To force this, we use else as the final condition in our if else blocks.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c5ec9ca6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c5ec9ca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as many conditions, or choices, as we want. What if your alarm goes off for school every weekday at 6am, on Saturdays you sleep in so your alarm doesn’t go off until 10am, but on Sundays you have soccer practice, so your alarm goes off at 8:30am? Well, we can write an if else statement with multiple conditions, where we use the structure of if-elif-else. Tracy will have to make a decision between the conditions given to 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9c5ec9ca6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c5ec9ca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as many conditions as we want. If you need a different alarm time every day of the week it’s no problem! Just use if for the first condition, elif for all those in the middle, and else for the final condition.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c5ec9ca6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c5ec9ca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break down the different scenarios in this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Our length variable has been set to 5. Tracy checks the first condition, which is length is less than 10, which is true. Tracy completes the commands indented beneath. Once these commands are completed, </a:t>
            </a:r>
            <a:r>
              <a:rPr b="1" lang="en" sz="1200">
                <a:solidFill>
                  <a:srgbClr val="434343"/>
                </a:solidFill>
                <a:highlight>
                  <a:schemeClr val="lt1"/>
                </a:highlight>
                <a:latin typeface="Proxima Nova"/>
                <a:ea typeface="Proxima Nova"/>
                <a:cs typeface="Proxima Nova"/>
                <a:sym typeface="Proxima Nova"/>
              </a:rPr>
              <a:t>(Click for arrow and label) </a:t>
            </a:r>
            <a:r>
              <a:rPr lang="en" sz="1200">
                <a:solidFill>
                  <a:srgbClr val="434343"/>
                </a:solidFill>
                <a:highlight>
                  <a:schemeClr val="lt1"/>
                </a:highlight>
                <a:latin typeface="Proxima Nova"/>
                <a:ea typeface="Proxima Nova"/>
                <a:cs typeface="Proxima Nova"/>
                <a:sym typeface="Proxima Nova"/>
              </a:rPr>
              <a:t>Tracy skips the other conditions and completes the code found below the if-else statement.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9c5ec9ca6_0_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9c5ec9ca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case, our length value is set to 20. Tracy checks the first condition, length is less than 10, and determines that it is false.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She then moves to the next condition, length is greater than 10, which is true, so she completes the commands beneath it. </a:t>
            </a:r>
            <a:r>
              <a:rPr b="1" lang="en" sz="1200">
                <a:solidFill>
                  <a:srgbClr val="434343"/>
                </a:solidFill>
                <a:highlight>
                  <a:schemeClr val="lt1"/>
                </a:highlight>
                <a:latin typeface="Proxima Nova"/>
                <a:ea typeface="Proxima Nova"/>
                <a:cs typeface="Proxima Nova"/>
                <a:sym typeface="Proxima Nova"/>
              </a:rPr>
              <a:t>(Click for arrow and label)</a:t>
            </a:r>
            <a:r>
              <a:rPr lang="en" sz="1200">
                <a:solidFill>
                  <a:srgbClr val="434343"/>
                </a:solidFill>
                <a:highlight>
                  <a:schemeClr val="lt1"/>
                </a:highlight>
                <a:latin typeface="Proxima Nova"/>
                <a:ea typeface="Proxima Nova"/>
                <a:cs typeface="Proxima Nova"/>
                <a:sym typeface="Proxima Nova"/>
              </a:rPr>
              <a:t> Once these commands are completed, she moves to the code that follows.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If/Else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2"/>
          <p:cNvPicPr preferRelativeResize="0"/>
          <p:nvPr/>
        </p:nvPicPr>
        <p:blipFill>
          <a:blip r:embed="rId3">
            <a:alphaModFix/>
          </a:blip>
          <a:stretch>
            <a:fillRect/>
          </a:stretch>
        </p:blipFill>
        <p:spPr>
          <a:xfrm>
            <a:off x="4774525" y="1409675"/>
            <a:ext cx="2715051" cy="3423325"/>
          </a:xfrm>
          <a:prstGeom prst="rect">
            <a:avLst/>
          </a:prstGeom>
          <a:noFill/>
          <a:ln cap="flat" cmpd="sng" w="38100">
            <a:solidFill>
              <a:srgbClr val="434343"/>
            </a:solidFill>
            <a:prstDash val="solid"/>
            <a:round/>
            <a:headEnd len="sm" w="sm" type="none"/>
            <a:tailEnd len="sm" w="sm" type="none"/>
          </a:ln>
        </p:spPr>
      </p:pic>
      <p:sp>
        <p:nvSpPr>
          <p:cNvPr id="253" name="Google Shape;253;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54" name="Google Shape;254;p42"/>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Check next condition</a:t>
            </a:r>
            <a:endParaRPr sz="2400">
              <a:latin typeface="Proxima Nova"/>
              <a:ea typeface="Proxima Nova"/>
              <a:cs typeface="Proxima Nova"/>
              <a:sym typeface="Proxima Nova"/>
            </a:endParaRPr>
          </a:p>
        </p:txBody>
      </p:sp>
      <p:sp>
        <p:nvSpPr>
          <p:cNvPr id="255" name="Google Shape;255;p42"/>
          <p:cNvSpPr/>
          <p:nvPr/>
        </p:nvSpPr>
        <p:spPr>
          <a:xfrm>
            <a:off x="1820950" y="2705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Move to else block</a:t>
            </a:r>
            <a:endParaRPr sz="2400">
              <a:latin typeface="Proxima Nova"/>
              <a:ea typeface="Proxima Nova"/>
              <a:cs typeface="Proxima Nova"/>
              <a:sym typeface="Proxima Nova"/>
            </a:endParaRPr>
          </a:p>
        </p:txBody>
      </p:sp>
      <p:sp>
        <p:nvSpPr>
          <p:cNvPr id="256" name="Google Shape;256;p42"/>
          <p:cNvSpPr/>
          <p:nvPr/>
        </p:nvSpPr>
        <p:spPr>
          <a:xfrm>
            <a:off x="1820950" y="3848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if/else Statement</a:t>
            </a:r>
            <a:endParaRPr sz="4000"/>
          </a:p>
        </p:txBody>
      </p:sp>
      <p:sp>
        <p:nvSpPr>
          <p:cNvPr id="262" name="Google Shape;262;p43"/>
          <p:cNvSpPr txBox="1"/>
          <p:nvPr/>
        </p:nvSpPr>
        <p:spPr>
          <a:xfrm>
            <a:off x="1346400" y="1248950"/>
            <a:ext cx="6451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3000">
                <a:solidFill>
                  <a:srgbClr val="434343"/>
                </a:solidFill>
                <a:latin typeface="Courier New"/>
                <a:ea typeface="Courier New"/>
                <a:cs typeface="Courier New"/>
                <a:sym typeface="Courier New"/>
              </a:rPr>
              <a:t>elif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first condition false,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2400">
                <a:solidFill>
                  <a:srgbClr val="434343"/>
                </a:solidFill>
                <a:latin typeface="Courier New"/>
                <a:ea typeface="Courier New"/>
                <a:cs typeface="Courier New"/>
                <a:sym typeface="Courier New"/>
              </a:rPr>
              <a:t>if 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3000">
                <a:solidFill>
                  <a:srgbClr val="434343"/>
                </a:solidFill>
                <a:latin typeface="Courier New"/>
                <a:ea typeface="Courier New"/>
                <a:cs typeface="Courier New"/>
                <a:sym typeface="Courier New"/>
              </a:rPr>
              <a:t>else:</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no other conditions are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2400">
                <a:solidFill>
                  <a:srgbClr val="434343"/>
                </a:solidFill>
                <a:latin typeface="Courier New"/>
                <a:ea typeface="Courier New"/>
                <a:cs typeface="Courier New"/>
                <a:sym typeface="Courier New"/>
              </a:rPr>
              <a:t>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None/>
            </a:pPr>
            <a:r>
              <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#1: Positive, Negative, Zero</a:t>
            </a:r>
            <a:endParaRPr sz="3400"/>
          </a:p>
        </p:txBody>
      </p:sp>
      <p:sp>
        <p:nvSpPr>
          <p:cNvPr id="268" name="Google Shape;268;p44"/>
          <p:cNvSpPr txBox="1"/>
          <p:nvPr/>
        </p:nvSpPr>
        <p:spPr>
          <a:xfrm>
            <a:off x="701775" y="1673700"/>
            <a:ext cx="4476300" cy="29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Write a program that asks the user for a number and then draws:</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Plus sign if positive</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Minus sign if negative</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Zero if anything else</a:t>
            </a:r>
            <a:endParaRPr sz="3000">
              <a:latin typeface="Proxima Nova"/>
              <a:ea typeface="Proxima Nova"/>
              <a:cs typeface="Proxima Nova"/>
              <a:sym typeface="Proxima Nova"/>
            </a:endParaRPr>
          </a:p>
        </p:txBody>
      </p:sp>
      <p:pic>
        <p:nvPicPr>
          <p:cNvPr id="269" name="Google Shape;269;p44"/>
          <p:cNvPicPr preferRelativeResize="0"/>
          <p:nvPr/>
        </p:nvPicPr>
        <p:blipFill>
          <a:blip r:embed="rId3">
            <a:alphaModFix/>
          </a:blip>
          <a:stretch>
            <a:fillRect/>
          </a:stretch>
        </p:blipFill>
        <p:spPr>
          <a:xfrm>
            <a:off x="5575150" y="874600"/>
            <a:ext cx="3276000" cy="4147451"/>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75" name="Google Shape;275;p45"/>
          <p:cNvGraphicFramePr/>
          <p:nvPr/>
        </p:nvGraphicFramePr>
        <p:xfrm>
          <a:off x="165050" y="1564950"/>
          <a:ext cx="3000000" cy="3000000"/>
        </p:xfrm>
        <a:graphic>
          <a:graphicData uri="http://schemas.openxmlformats.org/drawingml/2006/table">
            <a:tbl>
              <a:tblPr>
                <a:noFill/>
                <a:tableStyleId>{D5A49BA5-919B-4885-9AF6-44E3AE4F808A}</a:tableStyleId>
              </a:tblPr>
              <a:tblGrid>
                <a:gridCol w="3264725"/>
                <a:gridCol w="55491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i</a:t>
                      </a:r>
                      <a:r>
                        <a:rPr b="1" lang="en" sz="2400">
                          <a:latin typeface="Courier New"/>
                          <a:ea typeface="Courier New"/>
                          <a:cs typeface="Courier New"/>
                          <a:sym typeface="Courier New"/>
                        </a:rPr>
                        <a:t>f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a:t>
                      </a:r>
                      <a:r>
                        <a:rPr b="1" i="1" lang="en" sz="2400">
                          <a:latin typeface="Courier New"/>
                          <a:ea typeface="Courier New"/>
                          <a:cs typeface="Courier New"/>
                          <a:sym typeface="Courier New"/>
                        </a:rPr>
                        <a:t>ommands</a:t>
                      </a:r>
                      <a:endParaRPr b="1" i="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elif </a:t>
                      </a:r>
                      <a:r>
                        <a:rPr b="1" i="1" lang="en" sz="2400">
                          <a:latin typeface="Courier New"/>
                          <a:ea typeface="Courier New"/>
                          <a:cs typeface="Courier New"/>
                          <a:sym typeface="Courier New"/>
                        </a:rPr>
                        <a:t>condition:</a:t>
                      </a:r>
                      <a:endParaRPr b="1" i="1" sz="2400">
                        <a:latin typeface="Courier New"/>
                        <a:ea typeface="Courier New"/>
                        <a:cs typeface="Courier New"/>
                        <a:sym typeface="Courier New"/>
                      </a:endParaRPr>
                    </a:p>
                    <a:p>
                      <a:pPr indent="0" lvl="0" marL="0" rtl="0" algn="l">
                        <a:spcBef>
                          <a:spcPts val="0"/>
                        </a:spcBef>
                        <a:spcAft>
                          <a:spcPts val="0"/>
                        </a:spcAft>
                        <a:buNone/>
                      </a:pPr>
                      <a:r>
                        <a:rPr b="1" i="1" lang="en" sz="2400">
                          <a:latin typeface="Courier New"/>
                          <a:ea typeface="Courier New"/>
                          <a:cs typeface="Courier New"/>
                          <a:sym typeface="Courier New"/>
                        </a:rPr>
                        <a:t>  Commands</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else: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an if else statement where Tracy will decide between multiple options.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57" name="Google Shape;157;p34"/>
          <p:cNvSpPr txBox="1"/>
          <p:nvPr/>
        </p:nvSpPr>
        <p:spPr>
          <a:xfrm>
            <a:off x="972750" y="13406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 statement allows Tracy to make decisions.</a:t>
            </a:r>
            <a:endParaRPr i="1" sz="3000">
              <a:solidFill>
                <a:srgbClr val="434343"/>
              </a:solidFill>
              <a:latin typeface="Proxima Nova"/>
              <a:ea typeface="Proxima Nova"/>
              <a:cs typeface="Proxima Nova"/>
              <a:sym typeface="Proxima Nova"/>
            </a:endParaRPr>
          </a:p>
        </p:txBody>
      </p:sp>
      <p:sp>
        <p:nvSpPr>
          <p:cNvPr id="158" name="Google Shape;158;p34"/>
          <p:cNvSpPr/>
          <p:nvPr/>
        </p:nvSpPr>
        <p:spPr>
          <a:xfrm>
            <a:off x="3174450" y="3059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pic>
        <p:nvPicPr>
          <p:cNvPr id="159" name="Google Shape;159;p34"/>
          <p:cNvPicPr preferRelativeResize="0"/>
          <p:nvPr/>
        </p:nvPicPr>
        <p:blipFill>
          <a:blip r:embed="rId3">
            <a:alphaModFix/>
          </a:blip>
          <a:stretch>
            <a:fillRect/>
          </a:stretch>
        </p:blipFill>
        <p:spPr>
          <a:xfrm>
            <a:off x="972749" y="2691387"/>
            <a:ext cx="1907634" cy="1901275"/>
          </a:xfrm>
          <a:prstGeom prst="rect">
            <a:avLst/>
          </a:prstGeom>
          <a:noFill/>
          <a:ln>
            <a:noFill/>
          </a:ln>
        </p:spPr>
      </p:pic>
      <p:sp>
        <p:nvSpPr>
          <p:cNvPr id="160" name="Google Shape;160;p34"/>
          <p:cNvSpPr txBox="1"/>
          <p:nvPr/>
        </p:nvSpPr>
        <p:spPr>
          <a:xfrm>
            <a:off x="6105775" y="3188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66" name="Google Shape;166;p35"/>
          <p:cNvSpPr txBox="1"/>
          <p:nvPr/>
        </p:nvSpPr>
        <p:spPr>
          <a:xfrm>
            <a:off x="972750" y="13406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if/else statement allows Tracy to make decisions between multiple options.</a:t>
            </a:r>
            <a:endParaRPr i="1" sz="3000">
              <a:solidFill>
                <a:srgbClr val="434343"/>
              </a:solidFill>
              <a:latin typeface="Proxima Nova"/>
              <a:ea typeface="Proxima Nova"/>
              <a:cs typeface="Proxima Nova"/>
              <a:sym typeface="Proxima Nova"/>
            </a:endParaRPr>
          </a:p>
        </p:txBody>
      </p:sp>
      <p:sp>
        <p:nvSpPr>
          <p:cNvPr id="167" name="Google Shape;167;p35"/>
          <p:cNvSpPr/>
          <p:nvPr/>
        </p:nvSpPr>
        <p:spPr>
          <a:xfrm>
            <a:off x="3174450" y="24501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pic>
        <p:nvPicPr>
          <p:cNvPr id="168" name="Google Shape;168;p35"/>
          <p:cNvPicPr preferRelativeResize="0"/>
          <p:nvPr/>
        </p:nvPicPr>
        <p:blipFill>
          <a:blip r:embed="rId3">
            <a:alphaModFix/>
          </a:blip>
          <a:stretch>
            <a:fillRect/>
          </a:stretch>
        </p:blipFill>
        <p:spPr>
          <a:xfrm>
            <a:off x="972749" y="2843787"/>
            <a:ext cx="1907634" cy="1901275"/>
          </a:xfrm>
          <a:prstGeom prst="rect">
            <a:avLst/>
          </a:prstGeom>
          <a:noFill/>
          <a:ln>
            <a:noFill/>
          </a:ln>
        </p:spPr>
      </p:pic>
      <p:sp>
        <p:nvSpPr>
          <p:cNvPr id="169" name="Google Shape;169;p35"/>
          <p:cNvSpPr/>
          <p:nvPr/>
        </p:nvSpPr>
        <p:spPr>
          <a:xfrm>
            <a:off x="3174450" y="37509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70" name="Google Shape;170;p35"/>
          <p:cNvSpPr txBox="1"/>
          <p:nvPr/>
        </p:nvSpPr>
        <p:spPr>
          <a:xfrm>
            <a:off x="6105775" y="25791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71" name="Google Shape;171;p35"/>
          <p:cNvSpPr txBox="1"/>
          <p:nvPr/>
        </p:nvSpPr>
        <p:spPr>
          <a:xfrm>
            <a:off x="6105775" y="38799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77" name="Google Shape;177;p36"/>
          <p:cNvSpPr/>
          <p:nvPr/>
        </p:nvSpPr>
        <p:spPr>
          <a:xfrm>
            <a:off x="278850" y="1535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178" name="Google Shape;178;p36"/>
          <p:cNvSpPr/>
          <p:nvPr/>
        </p:nvSpPr>
        <p:spPr>
          <a:xfrm>
            <a:off x="278850" y="3293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79" name="Google Shape;179;p36"/>
          <p:cNvSpPr txBox="1"/>
          <p:nvPr/>
        </p:nvSpPr>
        <p:spPr>
          <a:xfrm>
            <a:off x="3057775" y="1664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80" name="Google Shape;180;p36"/>
          <p:cNvSpPr txBox="1"/>
          <p:nvPr/>
        </p:nvSpPr>
        <p:spPr>
          <a:xfrm>
            <a:off x="3057775" y="3422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181" name="Google Shape;181;p36"/>
          <p:cNvSpPr txBox="1"/>
          <p:nvPr/>
        </p:nvSpPr>
        <p:spPr>
          <a:xfrm>
            <a:off x="5851975" y="166472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182" name="Google Shape;182;p36"/>
          <p:cNvSpPr txBox="1"/>
          <p:nvPr/>
        </p:nvSpPr>
        <p:spPr>
          <a:xfrm>
            <a:off x="5851975" y="342277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weekend</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88" name="Google Shape;188;p37"/>
          <p:cNvSpPr/>
          <p:nvPr/>
        </p:nvSpPr>
        <p:spPr>
          <a:xfrm>
            <a:off x="278850" y="1535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189" name="Google Shape;189;p37"/>
          <p:cNvSpPr/>
          <p:nvPr/>
        </p:nvSpPr>
        <p:spPr>
          <a:xfrm>
            <a:off x="278850" y="3293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90" name="Google Shape;190;p37"/>
          <p:cNvSpPr txBox="1"/>
          <p:nvPr/>
        </p:nvSpPr>
        <p:spPr>
          <a:xfrm>
            <a:off x="3057775" y="1664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91" name="Google Shape;191;p37"/>
          <p:cNvSpPr txBox="1"/>
          <p:nvPr/>
        </p:nvSpPr>
        <p:spPr>
          <a:xfrm>
            <a:off x="3057775" y="3422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192" name="Google Shape;192;p37"/>
          <p:cNvSpPr txBox="1"/>
          <p:nvPr/>
        </p:nvSpPr>
        <p:spPr>
          <a:xfrm>
            <a:off x="5851975" y="166472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193" name="Google Shape;193;p37"/>
          <p:cNvSpPr txBox="1"/>
          <p:nvPr/>
        </p:nvSpPr>
        <p:spPr>
          <a:xfrm>
            <a:off x="5851975" y="342277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strike="sngStrike">
                <a:solidFill>
                  <a:srgbClr val="434343"/>
                </a:solidFill>
                <a:latin typeface="Courier New"/>
                <a:ea typeface="Courier New"/>
                <a:cs typeface="Courier New"/>
                <a:sym typeface="Courier New"/>
              </a:rPr>
              <a:t>if </a:t>
            </a:r>
            <a:r>
              <a:rPr b="1" i="1" lang="en" sz="3000" strike="sngStrike">
                <a:solidFill>
                  <a:srgbClr val="434343"/>
                </a:solidFill>
                <a:latin typeface="Courier New"/>
                <a:ea typeface="Courier New"/>
                <a:cs typeface="Courier New"/>
                <a:sym typeface="Courier New"/>
              </a:rPr>
              <a:t>weekend</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
        <p:nvSpPr>
          <p:cNvPr id="194" name="Google Shape;194;p37"/>
          <p:cNvSpPr txBox="1"/>
          <p:nvPr/>
        </p:nvSpPr>
        <p:spPr>
          <a:xfrm>
            <a:off x="5851975" y="3041775"/>
            <a:ext cx="1882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else</a:t>
            </a:r>
            <a:endParaRPr b="1" i="1" sz="2400">
              <a:solidFill>
                <a:srgbClr val="FF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elif</a:t>
            </a:r>
            <a:endParaRPr sz="4000"/>
          </a:p>
        </p:txBody>
      </p:sp>
      <p:sp>
        <p:nvSpPr>
          <p:cNvPr id="200" name="Google Shape;200;p38"/>
          <p:cNvSpPr/>
          <p:nvPr/>
        </p:nvSpPr>
        <p:spPr>
          <a:xfrm>
            <a:off x="278850" y="12309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201" name="Google Shape;201;p38"/>
          <p:cNvSpPr/>
          <p:nvPr/>
        </p:nvSpPr>
        <p:spPr>
          <a:xfrm>
            <a:off x="278850" y="2531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Saturday,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202" name="Google Shape;202;p38"/>
          <p:cNvSpPr txBox="1"/>
          <p:nvPr/>
        </p:nvSpPr>
        <p:spPr>
          <a:xfrm>
            <a:off x="3210175" y="13599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203" name="Google Shape;203;p38"/>
          <p:cNvSpPr txBox="1"/>
          <p:nvPr/>
        </p:nvSpPr>
        <p:spPr>
          <a:xfrm>
            <a:off x="3210175" y="2660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204" name="Google Shape;204;p38"/>
          <p:cNvSpPr txBox="1"/>
          <p:nvPr/>
        </p:nvSpPr>
        <p:spPr>
          <a:xfrm>
            <a:off x="5851975" y="139422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205" name="Google Shape;205;p38"/>
          <p:cNvSpPr/>
          <p:nvPr/>
        </p:nvSpPr>
        <p:spPr>
          <a:xfrm>
            <a:off x="278850" y="3827175"/>
            <a:ext cx="30006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Sunday,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8:30am</a:t>
            </a:r>
            <a:endParaRPr sz="2000">
              <a:latin typeface="Proxima Nova"/>
              <a:ea typeface="Proxima Nova"/>
              <a:cs typeface="Proxima Nova"/>
              <a:sym typeface="Proxima Nova"/>
            </a:endParaRPr>
          </a:p>
        </p:txBody>
      </p:sp>
      <p:sp>
        <p:nvSpPr>
          <p:cNvPr id="206" name="Google Shape;206;p38"/>
          <p:cNvSpPr txBox="1"/>
          <p:nvPr/>
        </p:nvSpPr>
        <p:spPr>
          <a:xfrm>
            <a:off x="3210175" y="3950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8</a:t>
            </a:r>
            <a:r>
              <a:rPr lang="en" sz="4800">
                <a:solidFill>
                  <a:srgbClr val="999999"/>
                </a:solidFill>
                <a:latin typeface="Courier New"/>
                <a:ea typeface="Courier New"/>
                <a:cs typeface="Courier New"/>
                <a:sym typeface="Courier New"/>
              </a:rPr>
              <a:t>:30am</a:t>
            </a:r>
            <a:endParaRPr sz="4800">
              <a:solidFill>
                <a:srgbClr val="999999"/>
              </a:solidFill>
              <a:latin typeface="Courier New"/>
              <a:ea typeface="Courier New"/>
              <a:cs typeface="Courier New"/>
              <a:sym typeface="Courier New"/>
            </a:endParaRPr>
          </a:p>
        </p:txBody>
      </p:sp>
      <p:sp>
        <p:nvSpPr>
          <p:cNvPr id="207" name="Google Shape;207;p38"/>
          <p:cNvSpPr txBox="1"/>
          <p:nvPr/>
        </p:nvSpPr>
        <p:spPr>
          <a:xfrm>
            <a:off x="5851975" y="259627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a:t>
            </a:r>
            <a:r>
              <a:rPr b="1" lang="en" sz="3000">
                <a:solidFill>
                  <a:srgbClr val="FF0000"/>
                </a:solidFill>
                <a:latin typeface="Courier New"/>
                <a:ea typeface="Courier New"/>
                <a:cs typeface="Courier New"/>
                <a:sym typeface="Courier New"/>
              </a:rPr>
              <a:t>if</a:t>
            </a:r>
            <a:r>
              <a:rPr b="1" lang="en" sz="3000">
                <a:solidFill>
                  <a:srgbClr val="434343"/>
                </a:solidFill>
                <a:latin typeface="Courier New"/>
                <a:ea typeface="Courier New"/>
                <a:cs typeface="Courier New"/>
                <a:sym typeface="Courier New"/>
              </a:rPr>
              <a:t> </a:t>
            </a:r>
            <a:r>
              <a:rPr b="1" i="1" lang="en" sz="3000">
                <a:solidFill>
                  <a:srgbClr val="434343"/>
                </a:solidFill>
                <a:latin typeface="Courier New"/>
                <a:ea typeface="Courier New"/>
                <a:cs typeface="Courier New"/>
                <a:sym typeface="Courier New"/>
              </a:rPr>
              <a:t>Saturday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
        <p:nvSpPr>
          <p:cNvPr id="208" name="Google Shape;208;p38"/>
          <p:cNvSpPr txBox="1"/>
          <p:nvPr/>
        </p:nvSpPr>
        <p:spPr>
          <a:xfrm>
            <a:off x="5775775" y="388622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else</a:t>
            </a:r>
            <a:r>
              <a:rPr b="1" lang="en" sz="3000">
                <a:solidFill>
                  <a:srgbClr val="FF0000"/>
                </a:solidFill>
                <a:latin typeface="Courier New"/>
                <a:ea typeface="Courier New"/>
                <a:cs typeface="Courier New"/>
                <a:sym typeface="Courier New"/>
              </a:rPr>
              <a:t>:</a:t>
            </a:r>
            <a:endParaRPr b="1" sz="3000">
              <a:solidFill>
                <a:srgbClr val="FF0000"/>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8:30am</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elif</a:t>
            </a:r>
            <a:endParaRPr sz="4000"/>
          </a:p>
        </p:txBody>
      </p:sp>
      <p:sp>
        <p:nvSpPr>
          <p:cNvPr id="214" name="Google Shape;214;p39"/>
          <p:cNvSpPr/>
          <p:nvPr/>
        </p:nvSpPr>
        <p:spPr>
          <a:xfrm>
            <a:off x="278850" y="12309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Monday, alarm at 6am</a:t>
            </a:r>
            <a:endParaRPr sz="2000">
              <a:latin typeface="Proxima Nova"/>
              <a:ea typeface="Proxima Nova"/>
              <a:cs typeface="Proxima Nova"/>
              <a:sym typeface="Proxima Nova"/>
            </a:endParaRPr>
          </a:p>
        </p:txBody>
      </p:sp>
      <p:sp>
        <p:nvSpPr>
          <p:cNvPr id="215" name="Google Shape;215;p39"/>
          <p:cNvSpPr txBox="1"/>
          <p:nvPr/>
        </p:nvSpPr>
        <p:spPr>
          <a:xfrm>
            <a:off x="4204075" y="11547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6:00am</a:t>
            </a:r>
            <a:endParaRPr sz="2400">
              <a:solidFill>
                <a:srgbClr val="999999"/>
              </a:solidFill>
              <a:latin typeface="Courier New"/>
              <a:ea typeface="Courier New"/>
              <a:cs typeface="Courier New"/>
              <a:sym typeface="Courier New"/>
            </a:endParaRPr>
          </a:p>
        </p:txBody>
      </p:sp>
      <p:sp>
        <p:nvSpPr>
          <p:cNvPr id="216" name="Google Shape;216;p39"/>
          <p:cNvSpPr txBox="1"/>
          <p:nvPr/>
        </p:nvSpPr>
        <p:spPr>
          <a:xfrm>
            <a:off x="5747750" y="1091725"/>
            <a:ext cx="3210300" cy="3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if </a:t>
            </a:r>
            <a:r>
              <a:rPr b="1" i="1" lang="en" sz="1800">
                <a:solidFill>
                  <a:srgbClr val="434343"/>
                </a:solidFill>
                <a:latin typeface="Courier New"/>
                <a:ea typeface="Courier New"/>
                <a:cs typeface="Courier New"/>
                <a:sym typeface="Courier New"/>
              </a:rPr>
              <a:t>Mond</a:t>
            </a:r>
            <a:r>
              <a:rPr b="1" i="1" lang="en" sz="1800">
                <a:solidFill>
                  <a:srgbClr val="434343"/>
                </a:solidFill>
                <a:latin typeface="Courier New"/>
                <a:ea typeface="Courier New"/>
                <a:cs typeface="Courier New"/>
                <a:sym typeface="Courier New"/>
              </a:rPr>
              <a:t>ay</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1800">
                <a:solidFill>
                  <a:srgbClr val="434343"/>
                </a:solidFill>
                <a:latin typeface="Courier New"/>
                <a:ea typeface="Courier New"/>
                <a:cs typeface="Courier New"/>
                <a:sym typeface="Courier New"/>
              </a:rPr>
              <a:t>Alarm at 6am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Tuesday: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6:30am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Wednesday: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7am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Thursday</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1800">
                <a:solidFill>
                  <a:srgbClr val="434343"/>
                </a:solidFill>
                <a:latin typeface="Courier New"/>
                <a:ea typeface="Courier New"/>
                <a:cs typeface="Courier New"/>
                <a:sym typeface="Courier New"/>
              </a:rPr>
              <a:t>Alarm at 8am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Friday: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6:15am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Saturday: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10am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else:</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8:30am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434343"/>
              </a:solidFill>
              <a:latin typeface="Courier New"/>
              <a:ea typeface="Courier New"/>
              <a:cs typeface="Courier New"/>
              <a:sym typeface="Courier New"/>
            </a:endParaRPr>
          </a:p>
        </p:txBody>
      </p:sp>
      <p:sp>
        <p:nvSpPr>
          <p:cNvPr id="217" name="Google Shape;217;p39"/>
          <p:cNvSpPr/>
          <p:nvPr/>
        </p:nvSpPr>
        <p:spPr>
          <a:xfrm>
            <a:off x="278850" y="1764325"/>
            <a:ext cx="39252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Tuesday, alarm at 6:30am</a:t>
            </a:r>
            <a:endParaRPr sz="2000">
              <a:latin typeface="Proxima Nova"/>
              <a:ea typeface="Proxima Nova"/>
              <a:cs typeface="Proxima Nova"/>
              <a:sym typeface="Proxima Nova"/>
            </a:endParaRPr>
          </a:p>
        </p:txBody>
      </p:sp>
      <p:sp>
        <p:nvSpPr>
          <p:cNvPr id="218" name="Google Shape;218;p39"/>
          <p:cNvSpPr/>
          <p:nvPr/>
        </p:nvSpPr>
        <p:spPr>
          <a:xfrm>
            <a:off x="278850" y="2297725"/>
            <a:ext cx="39252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Wednesday, alarm at 7am</a:t>
            </a:r>
            <a:endParaRPr sz="2000">
              <a:latin typeface="Proxima Nova"/>
              <a:ea typeface="Proxima Nova"/>
              <a:cs typeface="Proxima Nova"/>
              <a:sym typeface="Proxima Nova"/>
            </a:endParaRPr>
          </a:p>
        </p:txBody>
      </p:sp>
      <p:sp>
        <p:nvSpPr>
          <p:cNvPr id="219" name="Google Shape;219;p39"/>
          <p:cNvSpPr/>
          <p:nvPr/>
        </p:nvSpPr>
        <p:spPr>
          <a:xfrm>
            <a:off x="278850" y="28311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Thursday, alarm at 8am</a:t>
            </a:r>
            <a:endParaRPr sz="2000">
              <a:latin typeface="Proxima Nova"/>
              <a:ea typeface="Proxima Nova"/>
              <a:cs typeface="Proxima Nova"/>
              <a:sym typeface="Proxima Nova"/>
            </a:endParaRPr>
          </a:p>
        </p:txBody>
      </p:sp>
      <p:sp>
        <p:nvSpPr>
          <p:cNvPr id="220" name="Google Shape;220;p39"/>
          <p:cNvSpPr/>
          <p:nvPr/>
        </p:nvSpPr>
        <p:spPr>
          <a:xfrm>
            <a:off x="278850" y="33645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Friday, alarm at 6:15am</a:t>
            </a:r>
            <a:endParaRPr sz="2000">
              <a:latin typeface="Proxima Nova"/>
              <a:ea typeface="Proxima Nova"/>
              <a:cs typeface="Proxima Nova"/>
              <a:sym typeface="Proxima Nova"/>
            </a:endParaRPr>
          </a:p>
        </p:txBody>
      </p:sp>
      <p:sp>
        <p:nvSpPr>
          <p:cNvPr id="221" name="Google Shape;221;p39"/>
          <p:cNvSpPr/>
          <p:nvPr/>
        </p:nvSpPr>
        <p:spPr>
          <a:xfrm>
            <a:off x="278850" y="38979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Saturday, alarm at 10am</a:t>
            </a:r>
            <a:endParaRPr sz="2000">
              <a:latin typeface="Proxima Nova"/>
              <a:ea typeface="Proxima Nova"/>
              <a:cs typeface="Proxima Nova"/>
              <a:sym typeface="Proxima Nova"/>
            </a:endParaRPr>
          </a:p>
        </p:txBody>
      </p:sp>
      <p:sp>
        <p:nvSpPr>
          <p:cNvPr id="222" name="Google Shape;222;p39"/>
          <p:cNvSpPr/>
          <p:nvPr/>
        </p:nvSpPr>
        <p:spPr>
          <a:xfrm>
            <a:off x="278850" y="44313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Sunday, alarm at 8:30am</a:t>
            </a:r>
            <a:endParaRPr sz="2000">
              <a:latin typeface="Proxima Nova"/>
              <a:ea typeface="Proxima Nova"/>
              <a:cs typeface="Proxima Nova"/>
              <a:sym typeface="Proxima Nova"/>
            </a:endParaRPr>
          </a:p>
        </p:txBody>
      </p:sp>
      <p:sp>
        <p:nvSpPr>
          <p:cNvPr id="223" name="Google Shape;223;p39"/>
          <p:cNvSpPr txBox="1"/>
          <p:nvPr/>
        </p:nvSpPr>
        <p:spPr>
          <a:xfrm>
            <a:off x="4204075" y="16881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6:30am</a:t>
            </a:r>
            <a:endParaRPr sz="2400">
              <a:solidFill>
                <a:srgbClr val="999999"/>
              </a:solidFill>
              <a:latin typeface="Courier New"/>
              <a:ea typeface="Courier New"/>
              <a:cs typeface="Courier New"/>
              <a:sym typeface="Courier New"/>
            </a:endParaRPr>
          </a:p>
        </p:txBody>
      </p:sp>
      <p:sp>
        <p:nvSpPr>
          <p:cNvPr id="224" name="Google Shape;224;p39"/>
          <p:cNvSpPr txBox="1"/>
          <p:nvPr/>
        </p:nvSpPr>
        <p:spPr>
          <a:xfrm>
            <a:off x="4204075" y="22215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7:0</a:t>
            </a:r>
            <a:r>
              <a:rPr lang="en" sz="2400">
                <a:solidFill>
                  <a:srgbClr val="999999"/>
                </a:solidFill>
                <a:latin typeface="Courier New"/>
                <a:ea typeface="Courier New"/>
                <a:cs typeface="Courier New"/>
                <a:sym typeface="Courier New"/>
              </a:rPr>
              <a:t>0am</a:t>
            </a:r>
            <a:endParaRPr sz="2400">
              <a:solidFill>
                <a:srgbClr val="999999"/>
              </a:solidFill>
              <a:latin typeface="Courier New"/>
              <a:ea typeface="Courier New"/>
              <a:cs typeface="Courier New"/>
              <a:sym typeface="Courier New"/>
            </a:endParaRPr>
          </a:p>
        </p:txBody>
      </p:sp>
      <p:sp>
        <p:nvSpPr>
          <p:cNvPr id="225" name="Google Shape;225;p39"/>
          <p:cNvSpPr txBox="1"/>
          <p:nvPr/>
        </p:nvSpPr>
        <p:spPr>
          <a:xfrm>
            <a:off x="4204075" y="27549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8:0</a:t>
            </a:r>
            <a:r>
              <a:rPr lang="en" sz="2400">
                <a:solidFill>
                  <a:srgbClr val="999999"/>
                </a:solidFill>
                <a:latin typeface="Courier New"/>
                <a:ea typeface="Courier New"/>
                <a:cs typeface="Courier New"/>
                <a:sym typeface="Courier New"/>
              </a:rPr>
              <a:t>0am</a:t>
            </a:r>
            <a:endParaRPr sz="2400">
              <a:solidFill>
                <a:srgbClr val="999999"/>
              </a:solidFill>
              <a:latin typeface="Courier New"/>
              <a:ea typeface="Courier New"/>
              <a:cs typeface="Courier New"/>
              <a:sym typeface="Courier New"/>
            </a:endParaRPr>
          </a:p>
        </p:txBody>
      </p:sp>
      <p:sp>
        <p:nvSpPr>
          <p:cNvPr id="226" name="Google Shape;226;p39"/>
          <p:cNvSpPr txBox="1"/>
          <p:nvPr/>
        </p:nvSpPr>
        <p:spPr>
          <a:xfrm>
            <a:off x="4204075" y="32883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6:15</a:t>
            </a:r>
            <a:r>
              <a:rPr lang="en" sz="2400">
                <a:solidFill>
                  <a:srgbClr val="999999"/>
                </a:solidFill>
                <a:latin typeface="Courier New"/>
                <a:ea typeface="Courier New"/>
                <a:cs typeface="Courier New"/>
                <a:sym typeface="Courier New"/>
              </a:rPr>
              <a:t>am</a:t>
            </a:r>
            <a:endParaRPr sz="2400">
              <a:solidFill>
                <a:srgbClr val="999999"/>
              </a:solidFill>
              <a:latin typeface="Courier New"/>
              <a:ea typeface="Courier New"/>
              <a:cs typeface="Courier New"/>
              <a:sym typeface="Courier New"/>
            </a:endParaRPr>
          </a:p>
        </p:txBody>
      </p:sp>
      <p:sp>
        <p:nvSpPr>
          <p:cNvPr id="227" name="Google Shape;227;p39"/>
          <p:cNvSpPr txBox="1"/>
          <p:nvPr/>
        </p:nvSpPr>
        <p:spPr>
          <a:xfrm>
            <a:off x="4204075" y="38217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10:00</a:t>
            </a:r>
            <a:r>
              <a:rPr lang="en" sz="2400">
                <a:solidFill>
                  <a:srgbClr val="999999"/>
                </a:solidFill>
                <a:latin typeface="Courier New"/>
                <a:ea typeface="Courier New"/>
                <a:cs typeface="Courier New"/>
                <a:sym typeface="Courier New"/>
              </a:rPr>
              <a:t>am</a:t>
            </a:r>
            <a:endParaRPr sz="2400">
              <a:solidFill>
                <a:srgbClr val="999999"/>
              </a:solidFill>
              <a:latin typeface="Courier New"/>
              <a:ea typeface="Courier New"/>
              <a:cs typeface="Courier New"/>
              <a:sym typeface="Courier New"/>
            </a:endParaRPr>
          </a:p>
        </p:txBody>
      </p:sp>
      <p:sp>
        <p:nvSpPr>
          <p:cNvPr id="228" name="Google Shape;228;p39"/>
          <p:cNvSpPr txBox="1"/>
          <p:nvPr/>
        </p:nvSpPr>
        <p:spPr>
          <a:xfrm>
            <a:off x="4204075" y="43551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8</a:t>
            </a:r>
            <a:r>
              <a:rPr lang="en" sz="2400">
                <a:solidFill>
                  <a:srgbClr val="999999"/>
                </a:solidFill>
                <a:latin typeface="Courier New"/>
                <a:ea typeface="Courier New"/>
                <a:cs typeface="Courier New"/>
                <a:sym typeface="Courier New"/>
              </a:rPr>
              <a:t>:30am</a:t>
            </a:r>
            <a:endParaRPr sz="2400">
              <a:solidFill>
                <a:srgbClr val="999999"/>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4774525" y="1409675"/>
            <a:ext cx="2674010" cy="3423325"/>
          </a:xfrm>
          <a:prstGeom prst="rect">
            <a:avLst/>
          </a:prstGeom>
          <a:noFill/>
          <a:ln cap="flat" cmpd="sng" w="38100">
            <a:solidFill>
              <a:srgbClr val="434343"/>
            </a:solidFill>
            <a:prstDash val="solid"/>
            <a:round/>
            <a:headEnd len="sm" w="sm" type="none"/>
            <a:tailEnd len="sm" w="sm" type="none"/>
          </a:ln>
        </p:spPr>
      </p:pic>
      <p:sp>
        <p:nvSpPr>
          <p:cNvPr id="234" name="Google Shape;234;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35" name="Google Shape;235;p40"/>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True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
        <p:nvSpPr>
          <p:cNvPr id="236" name="Google Shape;236;p40"/>
          <p:cNvSpPr/>
          <p:nvPr/>
        </p:nvSpPr>
        <p:spPr>
          <a:xfrm rot="5400000">
            <a:off x="2464050" y="3216200"/>
            <a:ext cx="2036700" cy="1613700"/>
          </a:xfrm>
          <a:prstGeom prst="bentUpArrow">
            <a:avLst>
              <a:gd fmla="val 13899" name="adj1"/>
              <a:gd fmla="val 13303" name="adj2"/>
              <a:gd fmla="val 19265"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nvSpPr>
        <p:spPr>
          <a:xfrm>
            <a:off x="160375" y="2898350"/>
            <a:ext cx="2622000" cy="22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Skip following conditions and move to code below.</a:t>
            </a:r>
            <a:endParaRPr sz="30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43" name="Google Shape;243;p41"/>
          <p:cNvSpPr txBox="1"/>
          <p:nvPr/>
        </p:nvSpPr>
        <p:spPr>
          <a:xfrm>
            <a:off x="160375" y="3833975"/>
            <a:ext cx="2622000" cy="11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Skip following conditions</a:t>
            </a:r>
            <a:endParaRPr sz="3000">
              <a:solidFill>
                <a:srgbClr val="434343"/>
              </a:solidFill>
              <a:latin typeface="Proxima Nova"/>
              <a:ea typeface="Proxima Nova"/>
              <a:cs typeface="Proxima Nova"/>
              <a:sym typeface="Proxima Nova"/>
            </a:endParaRPr>
          </a:p>
        </p:txBody>
      </p:sp>
      <p:pic>
        <p:nvPicPr>
          <p:cNvPr id="244" name="Google Shape;244;p41"/>
          <p:cNvPicPr preferRelativeResize="0"/>
          <p:nvPr/>
        </p:nvPicPr>
        <p:blipFill>
          <a:blip r:embed="rId3">
            <a:alphaModFix/>
          </a:blip>
          <a:stretch>
            <a:fillRect/>
          </a:stretch>
        </p:blipFill>
        <p:spPr>
          <a:xfrm>
            <a:off x="4774525" y="1409675"/>
            <a:ext cx="2622125" cy="3423325"/>
          </a:xfrm>
          <a:prstGeom prst="rect">
            <a:avLst/>
          </a:prstGeom>
          <a:noFill/>
          <a:ln cap="flat" cmpd="sng" w="38100">
            <a:solidFill>
              <a:srgbClr val="434343"/>
            </a:solidFill>
            <a:prstDash val="solid"/>
            <a:round/>
            <a:headEnd len="sm" w="sm" type="none"/>
            <a:tailEnd len="sm" w="sm" type="none"/>
          </a:ln>
        </p:spPr>
      </p:pic>
      <p:sp>
        <p:nvSpPr>
          <p:cNvPr id="245" name="Google Shape;245;p41"/>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Check next condition</a:t>
            </a:r>
            <a:endParaRPr sz="2400">
              <a:latin typeface="Proxima Nova"/>
              <a:ea typeface="Proxima Nova"/>
              <a:cs typeface="Proxima Nova"/>
              <a:sym typeface="Proxima Nova"/>
            </a:endParaRPr>
          </a:p>
        </p:txBody>
      </p:sp>
      <p:sp>
        <p:nvSpPr>
          <p:cNvPr id="246" name="Google Shape;246;p41"/>
          <p:cNvSpPr/>
          <p:nvPr/>
        </p:nvSpPr>
        <p:spPr>
          <a:xfrm>
            <a:off x="1820950" y="2705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True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
        <p:nvSpPr>
          <p:cNvPr id="247" name="Google Shape;247;p41"/>
          <p:cNvSpPr/>
          <p:nvPr/>
        </p:nvSpPr>
        <p:spPr>
          <a:xfrm rot="5400000">
            <a:off x="2960250" y="3712475"/>
            <a:ext cx="1044300" cy="1613700"/>
          </a:xfrm>
          <a:prstGeom prst="bentUpArrow">
            <a:avLst>
              <a:gd fmla="val 21478" name="adj1"/>
              <a:gd fmla="val 18597" name="adj2"/>
              <a:gd fmla="val 19265"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4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