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Satisfy"/>
      <p:regular r:id="rId27"/>
    </p:embeddedFont>
    <p:embeddedFont>
      <p:font typeface="Lemon"/>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2AB2A93-5805-4BD0-9B3C-1585DA0B694D}">
  <a:tblStyle styleId="{62AB2A93-5805-4BD0-9B3C-1585DA0B69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Lemon-regular.fntdata"/><Relationship Id="rId27" Type="http://schemas.openxmlformats.org/officeDocument/2006/relationships/font" Target="fonts/Satisf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In this lesson, we’re going to look at how we can create graphics using Python. Let’s get started!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ce877a820_0_1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ce877a82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instead used a height and width of 200, we would see a smaller canvas area.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ce877a820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ce877a82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also change the background color of this canvas, because we obviously want to use colors other than gray! We can use one of the two attributes to change color, either using the word ‘background’ or simply the letters ‘bg’. We place color names inside quotation marks. Now let’s see how we can draw on our canvas.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ce877a820_0_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ce877a820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We can draw a line from one point to another by giving the coordinates of the starting and ending points and using ‘screen.create_line()’.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ed13fbb0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ed13fbb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beginning point of our line is located at 50,50...</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ed13fbb0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ed13fbb0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 ending point is at 200,100.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ce877a820_0_2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ce877a820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can actually note as many points as we want inside our ‘create_line()’ function, and the points will just be drawn one after another. Here we’ve added the point 50, 100...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ed13fbb0f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ed13fbb0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if we wanted to close the shape, we would simply add the first point to the end of our list. Here we’ve added 50, 50 to close our triangle.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3a1d9771c7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a1d9771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14f18b83c4_1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f18b83c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create graphics in Python, we need to use an interface called Tkinter. Though there are other ways we can create graphics in Python, Tkinter is the standard Python interface to the TK GUI toolkit and the one we’re going to focus on in this course.</a:t>
            </a:r>
            <a:endParaRPr/>
          </a:p>
          <a:p>
            <a:pPr indent="0" lvl="0" marL="0" rtl="0" algn="l">
              <a:spcBef>
                <a:spcPts val="0"/>
              </a:spcBef>
              <a:spcAft>
                <a:spcPts val="0"/>
              </a:spcAft>
              <a:buNone/>
            </a:pPr>
            <a:r>
              <a:rPr lang="en"/>
              <a:t>We’re going to be using Tkinter to draw shapes on the canvas, such as the snowman shown here, but there are many other things that can be created using this interface, such as buttons, text inputs, and other widgets. You can find more information about Tkinter in the link in the DOCs tab.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ce877a820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ce877a82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use Tkinter, we need to import the library at the beginning of our program. To do this, we simply type ‘from tkinter import *’. The star tells the computer to import all of the items found inside the tkinter library. We then write master = Tk() and add our commands underneath. At the end of our program, we type mainloop() to run all of our commands. This template will be provided for you as a starter code for any graphics programs we write so you don’t have to memorize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14f19e75e9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f19e75e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begin writing programs, let’s take a look at the coordinate system we’ll be using with Python Graphics. As you can see, the 0,0 point is located in the top left-hand corner. The x values increase as we move right and the y values increase as we move down.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ce877a820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ce877a82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For example, this point would be located at 200 in the x direction and 0 in the y direction.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ce877a82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ce877a82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And this point would be located at 100 in the x direction and 150 in the y direction.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ce877a820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ce877a82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From these values, we can see that our canvas is 400 pixels wide and 200 pixels tall.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ce877a820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ce877a82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begin our programs, we can actually choose the size of the canvas we’re going to be drawing on. We do this by using the commands here, where we note the width and height values.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ce877a820_0_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ce877a82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run this program, we’ll see a canvas, which will default to a gray color, on our screen with the noted dimensions.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5"/>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5"/>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5"/>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5"/>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5"/>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5"/>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5"/>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5"/>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41775" y="684900"/>
            <a:ext cx="64881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a:p>
          <a:p>
            <a:pPr indent="0" lvl="0" marL="0" rtl="0" algn="r">
              <a:spcBef>
                <a:spcPts val="0"/>
              </a:spcBef>
              <a:spcAft>
                <a:spcPts val="0"/>
              </a:spcAft>
              <a:buNone/>
            </a:pPr>
            <a:r>
              <a:rPr lang="en"/>
              <a:t>Creating the Canvas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The Canvas</a:t>
            </a:r>
            <a:endParaRPr sz="4000"/>
          </a:p>
        </p:txBody>
      </p:sp>
      <p:pic>
        <p:nvPicPr>
          <p:cNvPr id="212" name="Google Shape;212;p30"/>
          <p:cNvPicPr preferRelativeResize="0"/>
          <p:nvPr/>
        </p:nvPicPr>
        <p:blipFill rotWithShape="1">
          <a:blip r:embed="rId3">
            <a:alphaModFix/>
          </a:blip>
          <a:srcRect b="0" l="0" r="3883" t="0"/>
          <a:stretch/>
        </p:blipFill>
        <p:spPr>
          <a:xfrm>
            <a:off x="359950" y="2207650"/>
            <a:ext cx="4174575" cy="1943100"/>
          </a:xfrm>
          <a:prstGeom prst="rect">
            <a:avLst/>
          </a:prstGeom>
          <a:noFill/>
          <a:ln>
            <a:noFill/>
          </a:ln>
        </p:spPr>
      </p:pic>
      <p:sp>
        <p:nvSpPr>
          <p:cNvPr id="213" name="Google Shape;213;p30"/>
          <p:cNvSpPr/>
          <p:nvPr/>
        </p:nvSpPr>
        <p:spPr>
          <a:xfrm>
            <a:off x="673393" y="2209843"/>
            <a:ext cx="4079100" cy="1872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6306B"/>
                </a:solidFill>
                <a:latin typeface="Consolas"/>
                <a:ea typeface="Consolas"/>
                <a:cs typeface="Consolas"/>
                <a:sym typeface="Consolas"/>
              </a:rPr>
              <a:t>from</a:t>
            </a:r>
            <a:r>
              <a:rPr lang="en" sz="1200">
                <a:latin typeface="Consolas"/>
                <a:ea typeface="Consolas"/>
                <a:cs typeface="Consolas"/>
                <a:sym typeface="Consolas"/>
              </a:rPr>
              <a:t> tkinter </a:t>
            </a:r>
            <a:r>
              <a:rPr lang="en" sz="1200">
                <a:solidFill>
                  <a:srgbClr val="96306B"/>
                </a:solidFill>
                <a:latin typeface="Consolas"/>
                <a:ea typeface="Consolas"/>
                <a:cs typeface="Consolas"/>
                <a:sym typeface="Consolas"/>
              </a:rPr>
              <a:t>import</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root = Tk()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solidFill>
                  <a:srgbClr val="448F23"/>
                </a:solidFill>
                <a:latin typeface="Consolas"/>
                <a:ea typeface="Consolas"/>
                <a:cs typeface="Consolas"/>
                <a:sym typeface="Consolas"/>
              </a:rPr>
              <a:t># Create canvas</a:t>
            </a:r>
            <a:endParaRPr sz="1200">
              <a:solidFill>
                <a:srgbClr val="448F23"/>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 = Canvas(root, width=</a:t>
            </a:r>
            <a:r>
              <a:rPr lang="en" sz="1200">
                <a:solidFill>
                  <a:srgbClr val="0000D0"/>
                </a:solidFill>
                <a:latin typeface="Consolas"/>
                <a:ea typeface="Consolas"/>
                <a:cs typeface="Consolas"/>
                <a:sym typeface="Consolas"/>
              </a:rPr>
              <a:t>2</a:t>
            </a:r>
            <a:r>
              <a:rPr lang="en" sz="1200">
                <a:solidFill>
                  <a:srgbClr val="0000D0"/>
                </a:solidFill>
                <a:latin typeface="Consolas"/>
                <a:ea typeface="Consolas"/>
                <a:cs typeface="Consolas"/>
                <a:sym typeface="Consolas"/>
              </a:rPr>
              <a:t>00</a:t>
            </a:r>
            <a:r>
              <a:rPr lang="en" sz="1200">
                <a:latin typeface="Consolas"/>
                <a:ea typeface="Consolas"/>
                <a:cs typeface="Consolas"/>
                <a:sym typeface="Consolas"/>
              </a:rPr>
              <a:t>, height=</a:t>
            </a:r>
            <a:r>
              <a:rPr lang="en" sz="1200">
                <a:solidFill>
                  <a:srgbClr val="0000D0"/>
                </a:solidFill>
                <a:latin typeface="Consolas"/>
                <a:ea typeface="Consolas"/>
                <a:cs typeface="Consolas"/>
                <a:sym typeface="Consolas"/>
              </a:rPr>
              <a:t>2</a:t>
            </a:r>
            <a:r>
              <a:rPr lang="en" sz="1200">
                <a:solidFill>
                  <a:srgbClr val="0000D0"/>
                </a:solidFill>
                <a:latin typeface="Consolas"/>
                <a:ea typeface="Consolas"/>
                <a:cs typeface="Consolas"/>
                <a:sym typeface="Consolas"/>
              </a:rPr>
              <a:t>00</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screen.pack()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mainloop()</a:t>
            </a:r>
            <a:endParaRPr sz="1200">
              <a:latin typeface="Consolas"/>
              <a:ea typeface="Consolas"/>
              <a:cs typeface="Consolas"/>
              <a:sym typeface="Consolas"/>
            </a:endParaRPr>
          </a:p>
        </p:txBody>
      </p:sp>
      <p:sp>
        <p:nvSpPr>
          <p:cNvPr id="214" name="Google Shape;214;p30"/>
          <p:cNvSpPr/>
          <p:nvPr/>
        </p:nvSpPr>
        <p:spPr>
          <a:xfrm>
            <a:off x="2554700" y="3123075"/>
            <a:ext cx="1979700" cy="342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5" name="Google Shape;215;p30"/>
          <p:cNvPicPr preferRelativeResize="0"/>
          <p:nvPr/>
        </p:nvPicPr>
        <p:blipFill>
          <a:blip r:embed="rId4">
            <a:alphaModFix/>
          </a:blip>
          <a:stretch>
            <a:fillRect/>
          </a:stretch>
        </p:blipFill>
        <p:spPr>
          <a:xfrm>
            <a:off x="4895868" y="1701566"/>
            <a:ext cx="4086706" cy="29552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The Canvas</a:t>
            </a:r>
            <a:endParaRPr sz="4000"/>
          </a:p>
        </p:txBody>
      </p:sp>
      <p:pic>
        <p:nvPicPr>
          <p:cNvPr id="221" name="Google Shape;221;p31"/>
          <p:cNvPicPr preferRelativeResize="0"/>
          <p:nvPr/>
        </p:nvPicPr>
        <p:blipFill>
          <a:blip r:embed="rId3">
            <a:alphaModFix/>
          </a:blip>
          <a:stretch>
            <a:fillRect/>
          </a:stretch>
        </p:blipFill>
        <p:spPr>
          <a:xfrm>
            <a:off x="94250" y="1510413"/>
            <a:ext cx="5062475" cy="1642100"/>
          </a:xfrm>
          <a:prstGeom prst="rect">
            <a:avLst/>
          </a:prstGeom>
          <a:noFill/>
          <a:ln>
            <a:noFill/>
          </a:ln>
        </p:spPr>
      </p:pic>
      <p:sp>
        <p:nvSpPr>
          <p:cNvPr id="222" name="Google Shape;222;p31"/>
          <p:cNvSpPr/>
          <p:nvPr/>
        </p:nvSpPr>
        <p:spPr>
          <a:xfrm>
            <a:off x="3753850" y="2284875"/>
            <a:ext cx="1402800" cy="269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p:cNvSpPr txBox="1"/>
          <p:nvPr>
            <p:ph idx="1" type="body"/>
          </p:nvPr>
        </p:nvSpPr>
        <p:spPr>
          <a:xfrm>
            <a:off x="564038" y="3276500"/>
            <a:ext cx="4122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Two ways to change color:</a:t>
            </a:r>
            <a:endParaRPr b="1" sz="1800"/>
          </a:p>
          <a:p>
            <a:pPr indent="0" lvl="0" marL="0" rtl="0" algn="l">
              <a:spcBef>
                <a:spcPts val="600"/>
              </a:spcBef>
              <a:spcAft>
                <a:spcPts val="0"/>
              </a:spcAft>
              <a:buNone/>
            </a:pPr>
            <a:r>
              <a:rPr lang="en" sz="1800">
                <a:latin typeface="Consolas"/>
                <a:ea typeface="Consolas"/>
                <a:cs typeface="Consolas"/>
                <a:sym typeface="Consolas"/>
              </a:rPr>
              <a:t>b</a:t>
            </a:r>
            <a:r>
              <a:rPr lang="en" sz="1800">
                <a:latin typeface="Consolas"/>
                <a:ea typeface="Consolas"/>
                <a:cs typeface="Consolas"/>
                <a:sym typeface="Consolas"/>
              </a:rPr>
              <a:t>ackground = “</a:t>
            </a:r>
            <a:r>
              <a:rPr i="1" lang="en" sz="1800">
                <a:latin typeface="Consolas"/>
                <a:ea typeface="Consolas"/>
                <a:cs typeface="Consolas"/>
                <a:sym typeface="Consolas"/>
              </a:rPr>
              <a:t>color name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b</a:t>
            </a:r>
            <a:r>
              <a:rPr lang="en" sz="1800">
                <a:latin typeface="Consolas"/>
                <a:ea typeface="Consolas"/>
                <a:cs typeface="Consolas"/>
                <a:sym typeface="Consolas"/>
              </a:rPr>
              <a:t>g = “</a:t>
            </a:r>
            <a:r>
              <a:rPr i="1" lang="en" sz="1800">
                <a:latin typeface="Consolas"/>
                <a:ea typeface="Consolas"/>
                <a:cs typeface="Consolas"/>
                <a:sym typeface="Consolas"/>
              </a:rPr>
              <a:t>color name</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24" name="Google Shape;224;p31"/>
          <p:cNvSpPr/>
          <p:nvPr/>
        </p:nvSpPr>
        <p:spPr>
          <a:xfrm>
            <a:off x="368526" y="1468064"/>
            <a:ext cx="4826100" cy="1872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6306B"/>
                </a:solidFill>
                <a:latin typeface="Consolas"/>
                <a:ea typeface="Consolas"/>
                <a:cs typeface="Consolas"/>
                <a:sym typeface="Consolas"/>
              </a:rPr>
              <a:t>from</a:t>
            </a:r>
            <a:r>
              <a:rPr lang="en" sz="1000">
                <a:latin typeface="Consolas"/>
                <a:ea typeface="Consolas"/>
                <a:cs typeface="Consolas"/>
                <a:sym typeface="Consolas"/>
              </a:rPr>
              <a:t> tkinter </a:t>
            </a:r>
            <a:r>
              <a:rPr lang="en" sz="1000">
                <a:solidFill>
                  <a:srgbClr val="96306B"/>
                </a:solidFill>
                <a:latin typeface="Consolas"/>
                <a:ea typeface="Consolas"/>
                <a:cs typeface="Consolas"/>
                <a:sym typeface="Consolas"/>
              </a:rPr>
              <a:t>import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root = Tk()</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 sz="1000">
                <a:solidFill>
                  <a:srgbClr val="448F23"/>
                </a:solidFill>
                <a:latin typeface="Consolas"/>
                <a:ea typeface="Consolas"/>
                <a:cs typeface="Consolas"/>
                <a:sym typeface="Consolas"/>
              </a:rPr>
              <a:t># Create canvas</a:t>
            </a:r>
            <a:endParaRPr sz="1000">
              <a:solidFill>
                <a:srgbClr val="448F23"/>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screen = Canvas(root, width=</a:t>
            </a:r>
            <a:r>
              <a:rPr lang="en" sz="1000">
                <a:solidFill>
                  <a:srgbClr val="0000D0"/>
                </a:solidFill>
                <a:latin typeface="Consolas"/>
                <a:ea typeface="Consolas"/>
                <a:cs typeface="Consolas"/>
                <a:sym typeface="Consolas"/>
              </a:rPr>
              <a:t>2</a:t>
            </a:r>
            <a:r>
              <a:rPr lang="en" sz="1000">
                <a:solidFill>
                  <a:srgbClr val="0000D0"/>
                </a:solidFill>
                <a:latin typeface="Consolas"/>
                <a:ea typeface="Consolas"/>
                <a:cs typeface="Consolas"/>
                <a:sym typeface="Consolas"/>
              </a:rPr>
              <a:t>00</a:t>
            </a:r>
            <a:r>
              <a:rPr lang="en" sz="1000">
                <a:latin typeface="Consolas"/>
                <a:ea typeface="Consolas"/>
                <a:cs typeface="Consolas"/>
                <a:sym typeface="Consolas"/>
              </a:rPr>
              <a:t>, height=</a:t>
            </a:r>
            <a:r>
              <a:rPr lang="en" sz="1000">
                <a:solidFill>
                  <a:srgbClr val="0000D0"/>
                </a:solidFill>
                <a:latin typeface="Consolas"/>
                <a:ea typeface="Consolas"/>
                <a:cs typeface="Consolas"/>
                <a:sym typeface="Consolas"/>
              </a:rPr>
              <a:t>2</a:t>
            </a:r>
            <a:r>
              <a:rPr lang="en" sz="1000">
                <a:solidFill>
                  <a:srgbClr val="0000D0"/>
                </a:solidFill>
                <a:latin typeface="Consolas"/>
                <a:ea typeface="Consolas"/>
                <a:cs typeface="Consolas"/>
                <a:sym typeface="Consolas"/>
              </a:rPr>
              <a:t>00</a:t>
            </a:r>
            <a:r>
              <a:rPr lang="en" sz="1000">
                <a:latin typeface="Consolas"/>
                <a:ea typeface="Consolas"/>
                <a:cs typeface="Consolas"/>
                <a:sym typeface="Consolas"/>
              </a:rPr>
              <a:t>, background=</a:t>
            </a:r>
            <a:r>
              <a:rPr lang="en" sz="1000">
                <a:solidFill>
                  <a:srgbClr val="0000D0"/>
                </a:solidFill>
                <a:latin typeface="Consolas"/>
                <a:ea typeface="Consolas"/>
                <a:cs typeface="Consolas"/>
                <a:sym typeface="Consolas"/>
              </a:rPr>
              <a:t>"blue"</a:t>
            </a:r>
            <a:r>
              <a:rPr lang="en"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screen.pack()</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mainloop()</a:t>
            </a:r>
            <a:endParaRPr sz="1000">
              <a:latin typeface="Consolas"/>
              <a:ea typeface="Consolas"/>
              <a:cs typeface="Consolas"/>
              <a:sym typeface="Consolas"/>
            </a:endParaRPr>
          </a:p>
        </p:txBody>
      </p:sp>
      <p:sp>
        <p:nvSpPr>
          <p:cNvPr id="225" name="Google Shape;225;p31"/>
          <p:cNvSpPr/>
          <p:nvPr/>
        </p:nvSpPr>
        <p:spPr>
          <a:xfrm>
            <a:off x="3546300" y="2275850"/>
            <a:ext cx="1349700" cy="269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31"/>
          <p:cNvPicPr preferRelativeResize="0"/>
          <p:nvPr/>
        </p:nvPicPr>
        <p:blipFill>
          <a:blip r:embed="rId4">
            <a:alphaModFix/>
          </a:blip>
          <a:stretch>
            <a:fillRect/>
          </a:stretch>
        </p:blipFill>
        <p:spPr>
          <a:xfrm>
            <a:off x="4924902" y="1753302"/>
            <a:ext cx="4055650" cy="292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Creating Lines</a:t>
            </a:r>
            <a:endParaRPr sz="4000"/>
          </a:p>
        </p:txBody>
      </p:sp>
      <p:pic>
        <p:nvPicPr>
          <p:cNvPr id="232" name="Google Shape;232;p32"/>
          <p:cNvPicPr preferRelativeResize="0"/>
          <p:nvPr/>
        </p:nvPicPr>
        <p:blipFill>
          <a:blip r:embed="rId3">
            <a:alphaModFix/>
          </a:blip>
          <a:stretch>
            <a:fillRect/>
          </a:stretch>
        </p:blipFill>
        <p:spPr>
          <a:xfrm>
            <a:off x="176849" y="2187225"/>
            <a:ext cx="5860101" cy="2562100"/>
          </a:xfrm>
          <a:prstGeom prst="rect">
            <a:avLst/>
          </a:prstGeom>
          <a:noFill/>
          <a:ln>
            <a:noFill/>
          </a:ln>
        </p:spPr>
      </p:pic>
      <p:sp>
        <p:nvSpPr>
          <p:cNvPr id="233" name="Google Shape;233;p32"/>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 line:</a:t>
            </a:r>
            <a:endParaRPr b="1" sz="1800"/>
          </a:p>
          <a:p>
            <a:pPr indent="0" lvl="0" marL="0" rtl="0" algn="ctr">
              <a:spcBef>
                <a:spcPts val="600"/>
              </a:spcBef>
              <a:spcAft>
                <a:spcPts val="0"/>
              </a:spcAft>
              <a:buNone/>
            </a:pPr>
            <a:r>
              <a:rPr lang="en" sz="1800">
                <a:latin typeface="Consolas"/>
                <a:ea typeface="Consolas"/>
                <a:cs typeface="Consolas"/>
                <a:sym typeface="Consolas"/>
              </a:rPr>
              <a:t>screen.create_line(</a:t>
            </a:r>
            <a:r>
              <a:rPr i="1" lang="en" sz="1800">
                <a:latin typeface="Arial"/>
                <a:ea typeface="Arial"/>
                <a:cs typeface="Arial"/>
                <a:sym typeface="Arial"/>
              </a:rPr>
              <a:t>x1, y1, x2, y2</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34" name="Google Shape;234;p32"/>
          <p:cNvSpPr/>
          <p:nvPr/>
        </p:nvSpPr>
        <p:spPr>
          <a:xfrm>
            <a:off x="438150" y="2187232"/>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96306B"/>
                </a:solidFill>
                <a:latin typeface="Consolas"/>
                <a:ea typeface="Consolas"/>
                <a:cs typeface="Consolas"/>
                <a:sym typeface="Consolas"/>
              </a:rPr>
              <a:t>from</a:t>
            </a:r>
            <a:r>
              <a:rPr lang="en" sz="1300">
                <a:latin typeface="Consolas"/>
                <a:ea typeface="Consolas"/>
                <a:cs typeface="Consolas"/>
                <a:sym typeface="Consolas"/>
              </a:rPr>
              <a:t> tkinter </a:t>
            </a:r>
            <a:r>
              <a:rPr lang="en" sz="1300">
                <a:solidFill>
                  <a:srgbClr val="96306B"/>
                </a:solidFill>
                <a:latin typeface="Consolas"/>
                <a:ea typeface="Consolas"/>
                <a:cs typeface="Consolas"/>
                <a:sym typeface="Consolas"/>
              </a:rPr>
              <a:t>import</a:t>
            </a:r>
            <a:r>
              <a:rPr lang="en" sz="1300">
                <a:latin typeface="Consolas"/>
                <a:ea typeface="Consolas"/>
                <a:cs typeface="Consolas"/>
                <a:sym typeface="Consolas"/>
              </a:rPr>
              <a:t> *</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root = Tk()</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solidFill>
                  <a:srgbClr val="448F23"/>
                </a:solidFill>
                <a:latin typeface="Consolas"/>
                <a:ea typeface="Consolas"/>
                <a:cs typeface="Consolas"/>
                <a:sym typeface="Consolas"/>
              </a:rPr>
              <a:t># Create canvas</a:t>
            </a:r>
            <a:endParaRPr sz="1300">
              <a:solidFill>
                <a:srgbClr val="448F23"/>
              </a:solidFill>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screen = Canvas(root, width=</a:t>
            </a:r>
            <a:r>
              <a:rPr lang="en" sz="1300">
                <a:solidFill>
                  <a:srgbClr val="0000D0"/>
                </a:solidFill>
                <a:latin typeface="Consolas"/>
                <a:ea typeface="Consolas"/>
                <a:cs typeface="Consolas"/>
                <a:sym typeface="Consolas"/>
              </a:rPr>
              <a:t>400</a:t>
            </a:r>
            <a:r>
              <a:rPr lang="en" sz="1300">
                <a:latin typeface="Consolas"/>
                <a:ea typeface="Consolas"/>
                <a:cs typeface="Consolas"/>
                <a:sym typeface="Consolas"/>
              </a:rPr>
              <a:t>, height=</a:t>
            </a:r>
            <a:r>
              <a:rPr lang="en" sz="1300">
                <a:solidFill>
                  <a:srgbClr val="0000D0"/>
                </a:solidFill>
                <a:latin typeface="Consolas"/>
                <a:ea typeface="Consolas"/>
                <a:cs typeface="Consolas"/>
                <a:sym typeface="Consolas"/>
              </a:rPr>
              <a:t>2</a:t>
            </a:r>
            <a:r>
              <a:rPr lang="en" sz="1300">
                <a:solidFill>
                  <a:srgbClr val="0000D0"/>
                </a:solidFill>
                <a:latin typeface="Consolas"/>
                <a:ea typeface="Consolas"/>
                <a:cs typeface="Consolas"/>
                <a:sym typeface="Consolas"/>
              </a:rPr>
              <a:t>00, </a:t>
            </a:r>
            <a:r>
              <a:rPr lang="en" sz="1300">
                <a:solidFill>
                  <a:schemeClr val="dk1"/>
                </a:solidFill>
                <a:latin typeface="Consolas"/>
                <a:ea typeface="Consolas"/>
                <a:cs typeface="Consolas"/>
                <a:sym typeface="Consolas"/>
              </a:rPr>
              <a:t>bg=</a:t>
            </a:r>
            <a:r>
              <a:rPr lang="en" sz="1300">
                <a:solidFill>
                  <a:srgbClr val="0000D0"/>
                </a:solidFill>
                <a:latin typeface="Consolas"/>
                <a:ea typeface="Consolas"/>
                <a:cs typeface="Consolas"/>
                <a:sym typeface="Consolas"/>
              </a:rPr>
              <a:t>"blue"</a:t>
            </a:r>
            <a:r>
              <a:rPr lang="en"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screen.pack()</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screen.create_line(</a:t>
            </a:r>
            <a:r>
              <a:rPr lang="en" sz="1300">
                <a:solidFill>
                  <a:srgbClr val="0000D0"/>
                </a:solidFill>
                <a:latin typeface="Consolas"/>
                <a:ea typeface="Consolas"/>
                <a:cs typeface="Consolas"/>
                <a:sym typeface="Consolas"/>
              </a:rPr>
              <a:t>50</a:t>
            </a:r>
            <a:r>
              <a:rPr lang="en" sz="1300">
                <a:latin typeface="Consolas"/>
                <a:ea typeface="Consolas"/>
                <a:cs typeface="Consolas"/>
                <a:sym typeface="Consolas"/>
              </a:rPr>
              <a:t>, </a:t>
            </a:r>
            <a:r>
              <a:rPr lang="en" sz="1300">
                <a:solidFill>
                  <a:srgbClr val="0000D0"/>
                </a:solidFill>
                <a:latin typeface="Consolas"/>
                <a:ea typeface="Consolas"/>
                <a:cs typeface="Consolas"/>
                <a:sym typeface="Consolas"/>
              </a:rPr>
              <a:t>50</a:t>
            </a:r>
            <a:r>
              <a:rPr lang="en" sz="1300">
                <a:latin typeface="Consolas"/>
                <a:ea typeface="Consolas"/>
                <a:cs typeface="Consolas"/>
                <a:sym typeface="Consolas"/>
              </a:rPr>
              <a:t>, </a:t>
            </a:r>
            <a:r>
              <a:rPr lang="en" sz="1300">
                <a:solidFill>
                  <a:srgbClr val="0000D0"/>
                </a:solidFill>
                <a:latin typeface="Consolas"/>
                <a:ea typeface="Consolas"/>
                <a:cs typeface="Consolas"/>
                <a:sym typeface="Consolas"/>
              </a:rPr>
              <a:t>20</a:t>
            </a:r>
            <a:r>
              <a:rPr lang="en" sz="1300">
                <a:solidFill>
                  <a:srgbClr val="0000D0"/>
                </a:solidFill>
                <a:latin typeface="Consolas"/>
                <a:ea typeface="Consolas"/>
                <a:cs typeface="Consolas"/>
                <a:sym typeface="Consolas"/>
              </a:rPr>
              <a:t>0</a:t>
            </a:r>
            <a:r>
              <a:rPr lang="en" sz="1300">
                <a:latin typeface="Consolas"/>
                <a:ea typeface="Consolas"/>
                <a:cs typeface="Consolas"/>
                <a:sym typeface="Consolas"/>
              </a:rPr>
              <a:t>, </a:t>
            </a:r>
            <a:r>
              <a:rPr lang="en" sz="1300">
                <a:solidFill>
                  <a:srgbClr val="0000D0"/>
                </a:solidFill>
                <a:latin typeface="Consolas"/>
                <a:ea typeface="Consolas"/>
                <a:cs typeface="Consolas"/>
                <a:sym typeface="Consolas"/>
              </a:rPr>
              <a:t>10</a:t>
            </a:r>
            <a:r>
              <a:rPr lang="en" sz="1300">
                <a:solidFill>
                  <a:srgbClr val="0000D0"/>
                </a:solidFill>
                <a:latin typeface="Consolas"/>
                <a:ea typeface="Consolas"/>
                <a:cs typeface="Consolas"/>
                <a:sym typeface="Consolas"/>
              </a:rPr>
              <a:t>0</a:t>
            </a:r>
            <a:r>
              <a:rPr lang="en"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mainloop()</a:t>
            </a:r>
            <a:endParaRPr sz="1300">
              <a:latin typeface="Consolas"/>
              <a:ea typeface="Consolas"/>
              <a:cs typeface="Consolas"/>
              <a:sym typeface="Consolas"/>
            </a:endParaRPr>
          </a:p>
        </p:txBody>
      </p:sp>
      <p:sp>
        <p:nvSpPr>
          <p:cNvPr id="235" name="Google Shape;235;p32"/>
          <p:cNvSpPr/>
          <p:nvPr/>
        </p:nvSpPr>
        <p:spPr>
          <a:xfrm>
            <a:off x="474250" y="3844975"/>
            <a:ext cx="3369900" cy="269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6" name="Google Shape;236;p32"/>
          <p:cNvPicPr preferRelativeResize="0"/>
          <p:nvPr/>
        </p:nvPicPr>
        <p:blipFill>
          <a:blip r:embed="rId4">
            <a:alphaModFix/>
          </a:blip>
          <a:stretch>
            <a:fillRect/>
          </a:stretch>
        </p:blipFill>
        <p:spPr>
          <a:xfrm>
            <a:off x="5560437" y="2276600"/>
            <a:ext cx="3560512" cy="2562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Creating Lines</a:t>
            </a:r>
            <a:endParaRPr sz="4000"/>
          </a:p>
        </p:txBody>
      </p:sp>
      <p:pic>
        <p:nvPicPr>
          <p:cNvPr id="242" name="Google Shape;242;p33"/>
          <p:cNvPicPr preferRelativeResize="0"/>
          <p:nvPr/>
        </p:nvPicPr>
        <p:blipFill>
          <a:blip r:embed="rId3">
            <a:alphaModFix/>
          </a:blip>
          <a:stretch>
            <a:fillRect/>
          </a:stretch>
        </p:blipFill>
        <p:spPr>
          <a:xfrm>
            <a:off x="176849" y="2187225"/>
            <a:ext cx="5860101" cy="2562100"/>
          </a:xfrm>
          <a:prstGeom prst="rect">
            <a:avLst/>
          </a:prstGeom>
          <a:noFill/>
          <a:ln>
            <a:noFill/>
          </a:ln>
        </p:spPr>
      </p:pic>
      <p:sp>
        <p:nvSpPr>
          <p:cNvPr id="243" name="Google Shape;243;p33"/>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 line:</a:t>
            </a:r>
            <a:endParaRPr b="1" sz="1800"/>
          </a:p>
          <a:p>
            <a:pPr indent="0" lvl="0" marL="0" rtl="0" algn="ctr">
              <a:spcBef>
                <a:spcPts val="600"/>
              </a:spcBef>
              <a:spcAft>
                <a:spcPts val="0"/>
              </a:spcAft>
              <a:buNone/>
            </a:pPr>
            <a:r>
              <a:rPr lang="en" sz="1800">
                <a:latin typeface="Consolas"/>
                <a:ea typeface="Consolas"/>
                <a:cs typeface="Consolas"/>
                <a:sym typeface="Consolas"/>
              </a:rPr>
              <a:t>screen.create_line(</a:t>
            </a:r>
            <a:r>
              <a:rPr i="1" lang="en" sz="1800">
                <a:latin typeface="Arial"/>
                <a:ea typeface="Arial"/>
                <a:cs typeface="Arial"/>
                <a:sym typeface="Arial"/>
              </a:rPr>
              <a:t>x1, y1, x2, y2</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44" name="Google Shape;244;p33"/>
          <p:cNvSpPr/>
          <p:nvPr/>
        </p:nvSpPr>
        <p:spPr>
          <a:xfrm>
            <a:off x="438150" y="2187232"/>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96306B"/>
                </a:solidFill>
                <a:latin typeface="Consolas"/>
                <a:ea typeface="Consolas"/>
                <a:cs typeface="Consolas"/>
                <a:sym typeface="Consolas"/>
              </a:rPr>
              <a:t>from</a:t>
            </a:r>
            <a:r>
              <a:rPr lang="en" sz="1300">
                <a:latin typeface="Consolas"/>
                <a:ea typeface="Consolas"/>
                <a:cs typeface="Consolas"/>
                <a:sym typeface="Consolas"/>
              </a:rPr>
              <a:t> tkinter </a:t>
            </a:r>
            <a:r>
              <a:rPr lang="en" sz="1300">
                <a:solidFill>
                  <a:srgbClr val="96306B"/>
                </a:solidFill>
                <a:latin typeface="Consolas"/>
                <a:ea typeface="Consolas"/>
                <a:cs typeface="Consolas"/>
                <a:sym typeface="Consolas"/>
              </a:rPr>
              <a:t>import</a:t>
            </a:r>
            <a:r>
              <a:rPr lang="en" sz="1300">
                <a:latin typeface="Consolas"/>
                <a:ea typeface="Consolas"/>
                <a:cs typeface="Consolas"/>
                <a:sym typeface="Consolas"/>
              </a:rPr>
              <a:t> *</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root = Tk()</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solidFill>
                  <a:srgbClr val="448F23"/>
                </a:solidFill>
                <a:latin typeface="Consolas"/>
                <a:ea typeface="Consolas"/>
                <a:cs typeface="Consolas"/>
                <a:sym typeface="Consolas"/>
              </a:rPr>
              <a:t># Create canvas</a:t>
            </a:r>
            <a:endParaRPr sz="1300">
              <a:solidFill>
                <a:srgbClr val="448F23"/>
              </a:solidFill>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screen = Canvas(root, width=</a:t>
            </a:r>
            <a:r>
              <a:rPr lang="en" sz="1300">
                <a:solidFill>
                  <a:srgbClr val="0000D0"/>
                </a:solidFill>
                <a:latin typeface="Consolas"/>
                <a:ea typeface="Consolas"/>
                <a:cs typeface="Consolas"/>
                <a:sym typeface="Consolas"/>
              </a:rPr>
              <a:t>400</a:t>
            </a:r>
            <a:r>
              <a:rPr lang="en" sz="1300">
                <a:latin typeface="Consolas"/>
                <a:ea typeface="Consolas"/>
                <a:cs typeface="Consolas"/>
                <a:sym typeface="Consolas"/>
              </a:rPr>
              <a:t>, height=</a:t>
            </a:r>
            <a:r>
              <a:rPr lang="en" sz="1300">
                <a:solidFill>
                  <a:srgbClr val="0000D0"/>
                </a:solidFill>
                <a:latin typeface="Consolas"/>
                <a:ea typeface="Consolas"/>
                <a:cs typeface="Consolas"/>
                <a:sym typeface="Consolas"/>
              </a:rPr>
              <a:t>2</a:t>
            </a:r>
            <a:r>
              <a:rPr lang="en" sz="1300">
                <a:solidFill>
                  <a:srgbClr val="0000D0"/>
                </a:solidFill>
                <a:latin typeface="Consolas"/>
                <a:ea typeface="Consolas"/>
                <a:cs typeface="Consolas"/>
                <a:sym typeface="Consolas"/>
              </a:rPr>
              <a:t>00, </a:t>
            </a:r>
            <a:r>
              <a:rPr lang="en" sz="1300">
                <a:solidFill>
                  <a:schemeClr val="dk1"/>
                </a:solidFill>
                <a:latin typeface="Consolas"/>
                <a:ea typeface="Consolas"/>
                <a:cs typeface="Consolas"/>
                <a:sym typeface="Consolas"/>
              </a:rPr>
              <a:t>bg=</a:t>
            </a:r>
            <a:r>
              <a:rPr lang="en" sz="1300">
                <a:solidFill>
                  <a:srgbClr val="0000D0"/>
                </a:solidFill>
                <a:latin typeface="Consolas"/>
                <a:ea typeface="Consolas"/>
                <a:cs typeface="Consolas"/>
                <a:sym typeface="Consolas"/>
              </a:rPr>
              <a:t>"blue"</a:t>
            </a:r>
            <a:r>
              <a:rPr lang="en"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screen.pack()</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screen.create_line(</a:t>
            </a:r>
            <a:r>
              <a:rPr lang="en" sz="1300">
                <a:solidFill>
                  <a:srgbClr val="0000D0"/>
                </a:solidFill>
                <a:latin typeface="Consolas"/>
                <a:ea typeface="Consolas"/>
                <a:cs typeface="Consolas"/>
                <a:sym typeface="Consolas"/>
              </a:rPr>
              <a:t>50</a:t>
            </a:r>
            <a:r>
              <a:rPr lang="en" sz="1300">
                <a:latin typeface="Consolas"/>
                <a:ea typeface="Consolas"/>
                <a:cs typeface="Consolas"/>
                <a:sym typeface="Consolas"/>
              </a:rPr>
              <a:t>, </a:t>
            </a:r>
            <a:r>
              <a:rPr lang="en" sz="1300">
                <a:solidFill>
                  <a:srgbClr val="0000D0"/>
                </a:solidFill>
                <a:latin typeface="Consolas"/>
                <a:ea typeface="Consolas"/>
                <a:cs typeface="Consolas"/>
                <a:sym typeface="Consolas"/>
              </a:rPr>
              <a:t>50</a:t>
            </a:r>
            <a:r>
              <a:rPr lang="en" sz="1300">
                <a:latin typeface="Consolas"/>
                <a:ea typeface="Consolas"/>
                <a:cs typeface="Consolas"/>
                <a:sym typeface="Consolas"/>
              </a:rPr>
              <a:t>, </a:t>
            </a:r>
            <a:r>
              <a:rPr lang="en" sz="1300">
                <a:solidFill>
                  <a:srgbClr val="0000D0"/>
                </a:solidFill>
                <a:latin typeface="Consolas"/>
                <a:ea typeface="Consolas"/>
                <a:cs typeface="Consolas"/>
                <a:sym typeface="Consolas"/>
              </a:rPr>
              <a:t>20</a:t>
            </a:r>
            <a:r>
              <a:rPr lang="en" sz="1300">
                <a:solidFill>
                  <a:srgbClr val="0000D0"/>
                </a:solidFill>
                <a:latin typeface="Consolas"/>
                <a:ea typeface="Consolas"/>
                <a:cs typeface="Consolas"/>
                <a:sym typeface="Consolas"/>
              </a:rPr>
              <a:t>0</a:t>
            </a:r>
            <a:r>
              <a:rPr lang="en" sz="1300">
                <a:latin typeface="Consolas"/>
                <a:ea typeface="Consolas"/>
                <a:cs typeface="Consolas"/>
                <a:sym typeface="Consolas"/>
              </a:rPr>
              <a:t>, </a:t>
            </a:r>
            <a:r>
              <a:rPr lang="en" sz="1300">
                <a:solidFill>
                  <a:srgbClr val="0000D0"/>
                </a:solidFill>
                <a:latin typeface="Consolas"/>
                <a:ea typeface="Consolas"/>
                <a:cs typeface="Consolas"/>
                <a:sym typeface="Consolas"/>
              </a:rPr>
              <a:t>10</a:t>
            </a:r>
            <a:r>
              <a:rPr lang="en" sz="1300">
                <a:solidFill>
                  <a:srgbClr val="0000D0"/>
                </a:solidFill>
                <a:latin typeface="Consolas"/>
                <a:ea typeface="Consolas"/>
                <a:cs typeface="Consolas"/>
                <a:sym typeface="Consolas"/>
              </a:rPr>
              <a:t>0</a:t>
            </a:r>
            <a:r>
              <a:rPr lang="en"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mainloop()</a:t>
            </a:r>
            <a:endParaRPr sz="1300">
              <a:latin typeface="Consolas"/>
              <a:ea typeface="Consolas"/>
              <a:cs typeface="Consolas"/>
              <a:sym typeface="Consolas"/>
            </a:endParaRPr>
          </a:p>
        </p:txBody>
      </p:sp>
      <p:sp>
        <p:nvSpPr>
          <p:cNvPr id="245" name="Google Shape;245;p33"/>
          <p:cNvSpPr/>
          <p:nvPr/>
        </p:nvSpPr>
        <p:spPr>
          <a:xfrm>
            <a:off x="2154655" y="3835950"/>
            <a:ext cx="747000" cy="269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6" name="Google Shape;246;p33"/>
          <p:cNvPicPr preferRelativeResize="0"/>
          <p:nvPr/>
        </p:nvPicPr>
        <p:blipFill>
          <a:blip r:embed="rId4">
            <a:alphaModFix/>
          </a:blip>
          <a:stretch>
            <a:fillRect/>
          </a:stretch>
        </p:blipFill>
        <p:spPr>
          <a:xfrm>
            <a:off x="5560437" y="2276600"/>
            <a:ext cx="3560512" cy="2562100"/>
          </a:xfrm>
          <a:prstGeom prst="rect">
            <a:avLst/>
          </a:prstGeom>
          <a:noFill/>
          <a:ln>
            <a:noFill/>
          </a:ln>
        </p:spPr>
      </p:pic>
      <p:sp>
        <p:nvSpPr>
          <p:cNvPr id="247" name="Google Shape;247;p33"/>
          <p:cNvSpPr txBox="1"/>
          <p:nvPr/>
        </p:nvSpPr>
        <p:spPr>
          <a:xfrm>
            <a:off x="6098454" y="2644549"/>
            <a:ext cx="14625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(50, 50)</a:t>
            </a:r>
            <a:endParaRPr b="1" sz="1600">
              <a:solidFill>
                <a:srgbClr val="FF0000"/>
              </a:solidFill>
            </a:endParaRPr>
          </a:p>
        </p:txBody>
      </p:sp>
      <p:sp>
        <p:nvSpPr>
          <p:cNvPr id="248" name="Google Shape;248;p33"/>
          <p:cNvSpPr/>
          <p:nvPr/>
        </p:nvSpPr>
        <p:spPr>
          <a:xfrm>
            <a:off x="5927554" y="2939549"/>
            <a:ext cx="125700" cy="13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Creating Lines</a:t>
            </a:r>
            <a:endParaRPr sz="4000"/>
          </a:p>
        </p:txBody>
      </p:sp>
      <p:pic>
        <p:nvPicPr>
          <p:cNvPr id="254" name="Google Shape;254;p34"/>
          <p:cNvPicPr preferRelativeResize="0"/>
          <p:nvPr/>
        </p:nvPicPr>
        <p:blipFill>
          <a:blip r:embed="rId3">
            <a:alphaModFix/>
          </a:blip>
          <a:stretch>
            <a:fillRect/>
          </a:stretch>
        </p:blipFill>
        <p:spPr>
          <a:xfrm>
            <a:off x="176849" y="2187225"/>
            <a:ext cx="5860101" cy="2562100"/>
          </a:xfrm>
          <a:prstGeom prst="rect">
            <a:avLst/>
          </a:prstGeom>
          <a:noFill/>
          <a:ln>
            <a:noFill/>
          </a:ln>
        </p:spPr>
      </p:pic>
      <p:sp>
        <p:nvSpPr>
          <p:cNvPr id="255" name="Google Shape;255;p34"/>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 line:</a:t>
            </a:r>
            <a:endParaRPr b="1" sz="1800"/>
          </a:p>
          <a:p>
            <a:pPr indent="0" lvl="0" marL="0" rtl="0" algn="ctr">
              <a:spcBef>
                <a:spcPts val="600"/>
              </a:spcBef>
              <a:spcAft>
                <a:spcPts val="0"/>
              </a:spcAft>
              <a:buNone/>
            </a:pPr>
            <a:r>
              <a:rPr lang="en" sz="1800">
                <a:latin typeface="Consolas"/>
                <a:ea typeface="Consolas"/>
                <a:cs typeface="Consolas"/>
                <a:sym typeface="Consolas"/>
              </a:rPr>
              <a:t>screen.create_line(</a:t>
            </a:r>
            <a:r>
              <a:rPr i="1" lang="en" sz="1800">
                <a:latin typeface="Arial"/>
                <a:ea typeface="Arial"/>
                <a:cs typeface="Arial"/>
                <a:sym typeface="Arial"/>
              </a:rPr>
              <a:t>x1, y1, x2, y2</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56" name="Google Shape;256;p34"/>
          <p:cNvSpPr/>
          <p:nvPr/>
        </p:nvSpPr>
        <p:spPr>
          <a:xfrm>
            <a:off x="438150" y="2187232"/>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96306B"/>
                </a:solidFill>
                <a:latin typeface="Consolas"/>
                <a:ea typeface="Consolas"/>
                <a:cs typeface="Consolas"/>
                <a:sym typeface="Consolas"/>
              </a:rPr>
              <a:t>from</a:t>
            </a:r>
            <a:r>
              <a:rPr lang="en" sz="1300">
                <a:latin typeface="Consolas"/>
                <a:ea typeface="Consolas"/>
                <a:cs typeface="Consolas"/>
                <a:sym typeface="Consolas"/>
              </a:rPr>
              <a:t> tkinter </a:t>
            </a:r>
            <a:r>
              <a:rPr lang="en" sz="1300">
                <a:solidFill>
                  <a:srgbClr val="96306B"/>
                </a:solidFill>
                <a:latin typeface="Consolas"/>
                <a:ea typeface="Consolas"/>
                <a:cs typeface="Consolas"/>
                <a:sym typeface="Consolas"/>
              </a:rPr>
              <a:t>import</a:t>
            </a:r>
            <a:r>
              <a:rPr lang="en" sz="1300">
                <a:latin typeface="Consolas"/>
                <a:ea typeface="Consolas"/>
                <a:cs typeface="Consolas"/>
                <a:sym typeface="Consolas"/>
              </a:rPr>
              <a:t> *</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root = Tk()</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solidFill>
                  <a:srgbClr val="448F23"/>
                </a:solidFill>
                <a:latin typeface="Consolas"/>
                <a:ea typeface="Consolas"/>
                <a:cs typeface="Consolas"/>
                <a:sym typeface="Consolas"/>
              </a:rPr>
              <a:t># Create canvas</a:t>
            </a:r>
            <a:endParaRPr sz="1300">
              <a:solidFill>
                <a:srgbClr val="448F23"/>
              </a:solidFill>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screen = Canvas(root, width=</a:t>
            </a:r>
            <a:r>
              <a:rPr lang="en" sz="1300">
                <a:solidFill>
                  <a:srgbClr val="0000D0"/>
                </a:solidFill>
                <a:latin typeface="Consolas"/>
                <a:ea typeface="Consolas"/>
                <a:cs typeface="Consolas"/>
                <a:sym typeface="Consolas"/>
              </a:rPr>
              <a:t>400</a:t>
            </a:r>
            <a:r>
              <a:rPr lang="en" sz="1300">
                <a:latin typeface="Consolas"/>
                <a:ea typeface="Consolas"/>
                <a:cs typeface="Consolas"/>
                <a:sym typeface="Consolas"/>
              </a:rPr>
              <a:t>, height=</a:t>
            </a:r>
            <a:r>
              <a:rPr lang="en" sz="1300">
                <a:solidFill>
                  <a:srgbClr val="0000D0"/>
                </a:solidFill>
                <a:latin typeface="Consolas"/>
                <a:ea typeface="Consolas"/>
                <a:cs typeface="Consolas"/>
                <a:sym typeface="Consolas"/>
              </a:rPr>
              <a:t>2</a:t>
            </a:r>
            <a:r>
              <a:rPr lang="en" sz="1300">
                <a:solidFill>
                  <a:srgbClr val="0000D0"/>
                </a:solidFill>
                <a:latin typeface="Consolas"/>
                <a:ea typeface="Consolas"/>
                <a:cs typeface="Consolas"/>
                <a:sym typeface="Consolas"/>
              </a:rPr>
              <a:t>00, </a:t>
            </a:r>
            <a:r>
              <a:rPr lang="en" sz="1300">
                <a:solidFill>
                  <a:schemeClr val="dk1"/>
                </a:solidFill>
                <a:latin typeface="Consolas"/>
                <a:ea typeface="Consolas"/>
                <a:cs typeface="Consolas"/>
                <a:sym typeface="Consolas"/>
              </a:rPr>
              <a:t>bg=</a:t>
            </a:r>
            <a:r>
              <a:rPr lang="en" sz="1300">
                <a:solidFill>
                  <a:srgbClr val="0000D0"/>
                </a:solidFill>
                <a:latin typeface="Consolas"/>
                <a:ea typeface="Consolas"/>
                <a:cs typeface="Consolas"/>
                <a:sym typeface="Consolas"/>
              </a:rPr>
              <a:t>"blue"</a:t>
            </a:r>
            <a:r>
              <a:rPr lang="en"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screen.pack()</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screen.create_line(</a:t>
            </a:r>
            <a:r>
              <a:rPr lang="en" sz="1300">
                <a:solidFill>
                  <a:srgbClr val="0000D0"/>
                </a:solidFill>
                <a:latin typeface="Consolas"/>
                <a:ea typeface="Consolas"/>
                <a:cs typeface="Consolas"/>
                <a:sym typeface="Consolas"/>
              </a:rPr>
              <a:t>50</a:t>
            </a:r>
            <a:r>
              <a:rPr lang="en" sz="1300">
                <a:latin typeface="Consolas"/>
                <a:ea typeface="Consolas"/>
                <a:cs typeface="Consolas"/>
                <a:sym typeface="Consolas"/>
              </a:rPr>
              <a:t>, </a:t>
            </a:r>
            <a:r>
              <a:rPr lang="en" sz="1300">
                <a:solidFill>
                  <a:srgbClr val="0000D0"/>
                </a:solidFill>
                <a:latin typeface="Consolas"/>
                <a:ea typeface="Consolas"/>
                <a:cs typeface="Consolas"/>
                <a:sym typeface="Consolas"/>
              </a:rPr>
              <a:t>50</a:t>
            </a:r>
            <a:r>
              <a:rPr lang="en" sz="1300">
                <a:latin typeface="Consolas"/>
                <a:ea typeface="Consolas"/>
                <a:cs typeface="Consolas"/>
                <a:sym typeface="Consolas"/>
              </a:rPr>
              <a:t>, </a:t>
            </a:r>
            <a:r>
              <a:rPr lang="en" sz="1300">
                <a:solidFill>
                  <a:srgbClr val="0000D0"/>
                </a:solidFill>
                <a:latin typeface="Consolas"/>
                <a:ea typeface="Consolas"/>
                <a:cs typeface="Consolas"/>
                <a:sym typeface="Consolas"/>
              </a:rPr>
              <a:t>2</a:t>
            </a:r>
            <a:r>
              <a:rPr lang="en" sz="1300">
                <a:solidFill>
                  <a:srgbClr val="0000D0"/>
                </a:solidFill>
                <a:latin typeface="Consolas"/>
                <a:ea typeface="Consolas"/>
                <a:cs typeface="Consolas"/>
                <a:sym typeface="Consolas"/>
              </a:rPr>
              <a:t>00</a:t>
            </a:r>
            <a:r>
              <a:rPr lang="en" sz="1300">
                <a:latin typeface="Consolas"/>
                <a:ea typeface="Consolas"/>
                <a:cs typeface="Consolas"/>
                <a:sym typeface="Consolas"/>
              </a:rPr>
              <a:t>, </a:t>
            </a:r>
            <a:r>
              <a:rPr lang="en" sz="1300">
                <a:solidFill>
                  <a:srgbClr val="0000D0"/>
                </a:solidFill>
                <a:latin typeface="Consolas"/>
                <a:ea typeface="Consolas"/>
                <a:cs typeface="Consolas"/>
                <a:sym typeface="Consolas"/>
              </a:rPr>
              <a:t>1</a:t>
            </a:r>
            <a:r>
              <a:rPr lang="en" sz="1300">
                <a:solidFill>
                  <a:srgbClr val="0000D0"/>
                </a:solidFill>
                <a:latin typeface="Consolas"/>
                <a:ea typeface="Consolas"/>
                <a:cs typeface="Consolas"/>
                <a:sym typeface="Consolas"/>
              </a:rPr>
              <a:t>00</a:t>
            </a:r>
            <a:r>
              <a:rPr lang="en"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mainloop()</a:t>
            </a:r>
            <a:endParaRPr sz="1300">
              <a:latin typeface="Consolas"/>
              <a:ea typeface="Consolas"/>
              <a:cs typeface="Consolas"/>
              <a:sym typeface="Consolas"/>
            </a:endParaRPr>
          </a:p>
        </p:txBody>
      </p:sp>
      <p:sp>
        <p:nvSpPr>
          <p:cNvPr id="257" name="Google Shape;257;p34"/>
          <p:cNvSpPr/>
          <p:nvPr/>
        </p:nvSpPr>
        <p:spPr>
          <a:xfrm>
            <a:off x="2925674" y="3835950"/>
            <a:ext cx="905400" cy="269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8" name="Google Shape;258;p34"/>
          <p:cNvPicPr preferRelativeResize="0"/>
          <p:nvPr/>
        </p:nvPicPr>
        <p:blipFill>
          <a:blip r:embed="rId4">
            <a:alphaModFix/>
          </a:blip>
          <a:stretch>
            <a:fillRect/>
          </a:stretch>
        </p:blipFill>
        <p:spPr>
          <a:xfrm>
            <a:off x="5560437" y="2276600"/>
            <a:ext cx="3560512" cy="2562100"/>
          </a:xfrm>
          <a:prstGeom prst="rect">
            <a:avLst/>
          </a:prstGeom>
          <a:noFill/>
          <a:ln>
            <a:noFill/>
          </a:ln>
        </p:spPr>
      </p:pic>
      <p:sp>
        <p:nvSpPr>
          <p:cNvPr id="259" name="Google Shape;259;p34"/>
          <p:cNvSpPr txBox="1"/>
          <p:nvPr/>
        </p:nvSpPr>
        <p:spPr>
          <a:xfrm>
            <a:off x="6098454" y="2644549"/>
            <a:ext cx="14625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(50, 50)</a:t>
            </a:r>
            <a:endParaRPr b="1" sz="1600">
              <a:solidFill>
                <a:srgbClr val="FF0000"/>
              </a:solidFill>
            </a:endParaRPr>
          </a:p>
        </p:txBody>
      </p:sp>
      <p:sp>
        <p:nvSpPr>
          <p:cNvPr id="260" name="Google Shape;260;p34"/>
          <p:cNvSpPr/>
          <p:nvPr/>
        </p:nvSpPr>
        <p:spPr>
          <a:xfrm>
            <a:off x="5927554" y="2939549"/>
            <a:ext cx="125700" cy="13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
          <p:cNvSpPr txBox="1"/>
          <p:nvPr/>
        </p:nvSpPr>
        <p:spPr>
          <a:xfrm>
            <a:off x="7009792" y="3401272"/>
            <a:ext cx="14625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(200, 100)</a:t>
            </a:r>
            <a:endParaRPr b="1" sz="1600">
              <a:solidFill>
                <a:srgbClr val="FF0000"/>
              </a:solidFill>
            </a:endParaRPr>
          </a:p>
        </p:txBody>
      </p:sp>
      <p:sp>
        <p:nvSpPr>
          <p:cNvPr id="262" name="Google Shape;262;p34"/>
          <p:cNvSpPr/>
          <p:nvPr/>
        </p:nvSpPr>
        <p:spPr>
          <a:xfrm>
            <a:off x="7057541" y="3333749"/>
            <a:ext cx="125700" cy="13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Creating Lines</a:t>
            </a:r>
            <a:endParaRPr sz="4000"/>
          </a:p>
        </p:txBody>
      </p:sp>
      <p:pic>
        <p:nvPicPr>
          <p:cNvPr id="268" name="Google Shape;268;p35"/>
          <p:cNvPicPr preferRelativeResize="0"/>
          <p:nvPr/>
        </p:nvPicPr>
        <p:blipFill>
          <a:blip r:embed="rId3">
            <a:alphaModFix/>
          </a:blip>
          <a:stretch>
            <a:fillRect/>
          </a:stretch>
        </p:blipFill>
        <p:spPr>
          <a:xfrm>
            <a:off x="176849" y="2187225"/>
            <a:ext cx="5860101" cy="2562100"/>
          </a:xfrm>
          <a:prstGeom prst="rect">
            <a:avLst/>
          </a:prstGeom>
          <a:noFill/>
          <a:ln>
            <a:noFill/>
          </a:ln>
        </p:spPr>
      </p:pic>
      <p:sp>
        <p:nvSpPr>
          <p:cNvPr id="269" name="Google Shape;269;p35"/>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 line:</a:t>
            </a:r>
            <a:endParaRPr b="1" sz="1800"/>
          </a:p>
          <a:p>
            <a:pPr indent="0" lvl="0" marL="0" rtl="0" algn="ctr">
              <a:spcBef>
                <a:spcPts val="600"/>
              </a:spcBef>
              <a:spcAft>
                <a:spcPts val="0"/>
              </a:spcAft>
              <a:buNone/>
            </a:pPr>
            <a:r>
              <a:rPr lang="en" sz="1800">
                <a:latin typeface="Consolas"/>
                <a:ea typeface="Consolas"/>
                <a:cs typeface="Consolas"/>
                <a:sym typeface="Consolas"/>
              </a:rPr>
              <a:t>screen.create_line(</a:t>
            </a:r>
            <a:r>
              <a:rPr i="1" lang="en" sz="1800">
                <a:latin typeface="Arial"/>
                <a:ea typeface="Arial"/>
                <a:cs typeface="Arial"/>
                <a:sym typeface="Arial"/>
              </a:rPr>
              <a:t>x1, y1, x2, y2, x3, y3, ...</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70" name="Google Shape;270;p35"/>
          <p:cNvSpPr/>
          <p:nvPr/>
        </p:nvSpPr>
        <p:spPr>
          <a:xfrm>
            <a:off x="438150" y="2187232"/>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96306B"/>
                </a:solidFill>
                <a:latin typeface="Consolas"/>
                <a:ea typeface="Consolas"/>
                <a:cs typeface="Consolas"/>
                <a:sym typeface="Consolas"/>
              </a:rPr>
              <a:t>from</a:t>
            </a:r>
            <a:r>
              <a:rPr lang="en" sz="1300">
                <a:latin typeface="Consolas"/>
                <a:ea typeface="Consolas"/>
                <a:cs typeface="Consolas"/>
                <a:sym typeface="Consolas"/>
              </a:rPr>
              <a:t> tkinter </a:t>
            </a:r>
            <a:r>
              <a:rPr lang="en" sz="1300">
                <a:solidFill>
                  <a:srgbClr val="96306B"/>
                </a:solidFill>
                <a:latin typeface="Consolas"/>
                <a:ea typeface="Consolas"/>
                <a:cs typeface="Consolas"/>
                <a:sym typeface="Consolas"/>
              </a:rPr>
              <a:t>import</a:t>
            </a:r>
            <a:r>
              <a:rPr lang="en" sz="1300">
                <a:latin typeface="Consolas"/>
                <a:ea typeface="Consolas"/>
                <a:cs typeface="Consolas"/>
                <a:sym typeface="Consolas"/>
              </a:rPr>
              <a:t> *</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root = Tk()</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solidFill>
                  <a:srgbClr val="448F23"/>
                </a:solidFill>
                <a:latin typeface="Consolas"/>
                <a:ea typeface="Consolas"/>
                <a:cs typeface="Consolas"/>
                <a:sym typeface="Consolas"/>
              </a:rPr>
              <a:t># Create canvas</a:t>
            </a:r>
            <a:endParaRPr sz="1300">
              <a:solidFill>
                <a:srgbClr val="448F23"/>
              </a:solidFill>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screen = Canvas(root, width=</a:t>
            </a:r>
            <a:r>
              <a:rPr lang="en" sz="1300">
                <a:solidFill>
                  <a:srgbClr val="0000D0"/>
                </a:solidFill>
                <a:latin typeface="Consolas"/>
                <a:ea typeface="Consolas"/>
                <a:cs typeface="Consolas"/>
                <a:sym typeface="Consolas"/>
              </a:rPr>
              <a:t>400</a:t>
            </a:r>
            <a:r>
              <a:rPr lang="en" sz="1300">
                <a:latin typeface="Consolas"/>
                <a:ea typeface="Consolas"/>
                <a:cs typeface="Consolas"/>
                <a:sym typeface="Consolas"/>
              </a:rPr>
              <a:t>, height=</a:t>
            </a:r>
            <a:r>
              <a:rPr lang="en" sz="1300">
                <a:solidFill>
                  <a:srgbClr val="0000D0"/>
                </a:solidFill>
                <a:latin typeface="Consolas"/>
                <a:ea typeface="Consolas"/>
                <a:cs typeface="Consolas"/>
                <a:sym typeface="Consolas"/>
              </a:rPr>
              <a:t>2</a:t>
            </a:r>
            <a:r>
              <a:rPr lang="en" sz="1300">
                <a:solidFill>
                  <a:srgbClr val="0000D0"/>
                </a:solidFill>
                <a:latin typeface="Consolas"/>
                <a:ea typeface="Consolas"/>
                <a:cs typeface="Consolas"/>
                <a:sym typeface="Consolas"/>
              </a:rPr>
              <a:t>00, </a:t>
            </a:r>
            <a:r>
              <a:rPr lang="en" sz="1300">
                <a:solidFill>
                  <a:schemeClr val="dk1"/>
                </a:solidFill>
                <a:latin typeface="Consolas"/>
                <a:ea typeface="Consolas"/>
                <a:cs typeface="Consolas"/>
                <a:sym typeface="Consolas"/>
              </a:rPr>
              <a:t>bg=</a:t>
            </a:r>
            <a:r>
              <a:rPr lang="en" sz="1300">
                <a:solidFill>
                  <a:srgbClr val="0000D0"/>
                </a:solidFill>
                <a:latin typeface="Consolas"/>
                <a:ea typeface="Consolas"/>
                <a:cs typeface="Consolas"/>
                <a:sym typeface="Consolas"/>
              </a:rPr>
              <a:t>"blue"</a:t>
            </a:r>
            <a:r>
              <a:rPr lang="en"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screen.pack()</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screen.create_line(</a:t>
            </a:r>
            <a:r>
              <a:rPr lang="en" sz="1300">
                <a:solidFill>
                  <a:srgbClr val="0000D0"/>
                </a:solidFill>
                <a:latin typeface="Consolas"/>
                <a:ea typeface="Consolas"/>
                <a:cs typeface="Consolas"/>
                <a:sym typeface="Consolas"/>
              </a:rPr>
              <a:t>50</a:t>
            </a:r>
            <a:r>
              <a:rPr lang="en" sz="1300">
                <a:latin typeface="Consolas"/>
                <a:ea typeface="Consolas"/>
                <a:cs typeface="Consolas"/>
                <a:sym typeface="Consolas"/>
              </a:rPr>
              <a:t>, </a:t>
            </a:r>
            <a:r>
              <a:rPr lang="en" sz="1300">
                <a:solidFill>
                  <a:srgbClr val="0000D0"/>
                </a:solidFill>
                <a:latin typeface="Consolas"/>
                <a:ea typeface="Consolas"/>
                <a:cs typeface="Consolas"/>
                <a:sym typeface="Consolas"/>
              </a:rPr>
              <a:t>50</a:t>
            </a:r>
            <a:r>
              <a:rPr lang="en" sz="1300">
                <a:latin typeface="Consolas"/>
                <a:ea typeface="Consolas"/>
                <a:cs typeface="Consolas"/>
                <a:sym typeface="Consolas"/>
              </a:rPr>
              <a:t>, </a:t>
            </a:r>
            <a:r>
              <a:rPr lang="en" sz="1300">
                <a:solidFill>
                  <a:srgbClr val="0000D0"/>
                </a:solidFill>
                <a:latin typeface="Consolas"/>
                <a:ea typeface="Consolas"/>
                <a:cs typeface="Consolas"/>
                <a:sym typeface="Consolas"/>
              </a:rPr>
              <a:t>2</a:t>
            </a:r>
            <a:r>
              <a:rPr lang="en" sz="1300">
                <a:solidFill>
                  <a:srgbClr val="0000D0"/>
                </a:solidFill>
                <a:latin typeface="Consolas"/>
                <a:ea typeface="Consolas"/>
                <a:cs typeface="Consolas"/>
                <a:sym typeface="Consolas"/>
              </a:rPr>
              <a:t>00</a:t>
            </a:r>
            <a:r>
              <a:rPr lang="en" sz="1300">
                <a:latin typeface="Consolas"/>
                <a:ea typeface="Consolas"/>
                <a:cs typeface="Consolas"/>
                <a:sym typeface="Consolas"/>
              </a:rPr>
              <a:t>, </a:t>
            </a:r>
            <a:r>
              <a:rPr lang="en" sz="1300">
                <a:solidFill>
                  <a:srgbClr val="0000D0"/>
                </a:solidFill>
                <a:latin typeface="Consolas"/>
                <a:ea typeface="Consolas"/>
                <a:cs typeface="Consolas"/>
                <a:sym typeface="Consolas"/>
              </a:rPr>
              <a:t>1</a:t>
            </a:r>
            <a:r>
              <a:rPr lang="en" sz="1300">
                <a:solidFill>
                  <a:srgbClr val="0000D0"/>
                </a:solidFill>
                <a:latin typeface="Consolas"/>
                <a:ea typeface="Consolas"/>
                <a:cs typeface="Consolas"/>
                <a:sym typeface="Consolas"/>
              </a:rPr>
              <a:t>00</a:t>
            </a:r>
            <a:r>
              <a:rPr lang="en" sz="1300">
                <a:solidFill>
                  <a:schemeClr val="dk1"/>
                </a:solidFill>
                <a:latin typeface="Consolas"/>
                <a:ea typeface="Consolas"/>
                <a:cs typeface="Consolas"/>
                <a:sym typeface="Consolas"/>
              </a:rPr>
              <a:t>, </a:t>
            </a:r>
            <a:r>
              <a:rPr lang="en" sz="1300">
                <a:solidFill>
                  <a:srgbClr val="0000D0"/>
                </a:solidFill>
                <a:latin typeface="Consolas"/>
                <a:ea typeface="Consolas"/>
                <a:cs typeface="Consolas"/>
                <a:sym typeface="Consolas"/>
              </a:rPr>
              <a:t>50</a:t>
            </a:r>
            <a:r>
              <a:rPr lang="en" sz="1300">
                <a:solidFill>
                  <a:schemeClr val="dk1"/>
                </a:solidFill>
                <a:latin typeface="Consolas"/>
                <a:ea typeface="Consolas"/>
                <a:cs typeface="Consolas"/>
                <a:sym typeface="Consolas"/>
              </a:rPr>
              <a:t>, </a:t>
            </a:r>
            <a:r>
              <a:rPr lang="en" sz="1300">
                <a:solidFill>
                  <a:srgbClr val="0000D0"/>
                </a:solidFill>
                <a:latin typeface="Consolas"/>
                <a:ea typeface="Consolas"/>
                <a:cs typeface="Consolas"/>
                <a:sym typeface="Consolas"/>
              </a:rPr>
              <a:t>100</a:t>
            </a:r>
            <a:r>
              <a:rPr lang="en"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mainloop()</a:t>
            </a:r>
            <a:endParaRPr sz="1300">
              <a:latin typeface="Consolas"/>
              <a:ea typeface="Consolas"/>
              <a:cs typeface="Consolas"/>
              <a:sym typeface="Consolas"/>
            </a:endParaRPr>
          </a:p>
        </p:txBody>
      </p:sp>
      <p:sp>
        <p:nvSpPr>
          <p:cNvPr id="271" name="Google Shape;271;p35"/>
          <p:cNvSpPr/>
          <p:nvPr/>
        </p:nvSpPr>
        <p:spPr>
          <a:xfrm>
            <a:off x="3822026" y="3835950"/>
            <a:ext cx="803100" cy="269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2" name="Google Shape;272;p35"/>
          <p:cNvPicPr preferRelativeResize="0"/>
          <p:nvPr/>
        </p:nvPicPr>
        <p:blipFill>
          <a:blip r:embed="rId4">
            <a:alphaModFix/>
          </a:blip>
          <a:stretch>
            <a:fillRect/>
          </a:stretch>
        </p:blipFill>
        <p:spPr>
          <a:xfrm>
            <a:off x="5560425" y="2263938"/>
            <a:ext cx="3560525" cy="2574762"/>
          </a:xfrm>
          <a:prstGeom prst="rect">
            <a:avLst/>
          </a:prstGeom>
          <a:noFill/>
          <a:ln>
            <a:noFill/>
          </a:ln>
        </p:spPr>
      </p:pic>
      <p:sp>
        <p:nvSpPr>
          <p:cNvPr id="273" name="Google Shape;273;p35"/>
          <p:cNvSpPr txBox="1"/>
          <p:nvPr/>
        </p:nvSpPr>
        <p:spPr>
          <a:xfrm>
            <a:off x="6098454" y="2644549"/>
            <a:ext cx="14625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(50, 50)</a:t>
            </a:r>
            <a:endParaRPr b="1" sz="1600">
              <a:solidFill>
                <a:srgbClr val="FF0000"/>
              </a:solidFill>
            </a:endParaRPr>
          </a:p>
        </p:txBody>
      </p:sp>
      <p:sp>
        <p:nvSpPr>
          <p:cNvPr id="274" name="Google Shape;274;p35"/>
          <p:cNvSpPr/>
          <p:nvPr/>
        </p:nvSpPr>
        <p:spPr>
          <a:xfrm>
            <a:off x="5927554" y="2939549"/>
            <a:ext cx="125700" cy="13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7009792" y="3401272"/>
            <a:ext cx="14625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(200, 100)</a:t>
            </a:r>
            <a:endParaRPr b="1" sz="1600">
              <a:solidFill>
                <a:srgbClr val="FF0000"/>
              </a:solidFill>
            </a:endParaRPr>
          </a:p>
        </p:txBody>
      </p:sp>
      <p:sp>
        <p:nvSpPr>
          <p:cNvPr id="276" name="Google Shape;276;p35"/>
          <p:cNvSpPr/>
          <p:nvPr/>
        </p:nvSpPr>
        <p:spPr>
          <a:xfrm>
            <a:off x="7057541" y="3333749"/>
            <a:ext cx="125700" cy="13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5888850" y="3383225"/>
            <a:ext cx="11211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(50, 100)</a:t>
            </a:r>
            <a:endParaRPr b="1" sz="1600">
              <a:solidFill>
                <a:srgbClr val="FF0000"/>
              </a:solidFill>
            </a:endParaRPr>
          </a:p>
        </p:txBody>
      </p:sp>
      <p:sp>
        <p:nvSpPr>
          <p:cNvPr id="278" name="Google Shape;278;p35"/>
          <p:cNvSpPr/>
          <p:nvPr/>
        </p:nvSpPr>
        <p:spPr>
          <a:xfrm>
            <a:off x="5927575" y="3324725"/>
            <a:ext cx="125700" cy="13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Creating Lines</a:t>
            </a:r>
            <a:endParaRPr sz="4000"/>
          </a:p>
        </p:txBody>
      </p:sp>
      <p:pic>
        <p:nvPicPr>
          <p:cNvPr id="284" name="Google Shape;284;p36"/>
          <p:cNvPicPr preferRelativeResize="0"/>
          <p:nvPr/>
        </p:nvPicPr>
        <p:blipFill>
          <a:blip r:embed="rId3">
            <a:alphaModFix/>
          </a:blip>
          <a:stretch>
            <a:fillRect/>
          </a:stretch>
        </p:blipFill>
        <p:spPr>
          <a:xfrm>
            <a:off x="176849" y="2187225"/>
            <a:ext cx="5860101" cy="2562100"/>
          </a:xfrm>
          <a:prstGeom prst="rect">
            <a:avLst/>
          </a:prstGeom>
          <a:noFill/>
          <a:ln>
            <a:noFill/>
          </a:ln>
        </p:spPr>
      </p:pic>
      <p:sp>
        <p:nvSpPr>
          <p:cNvPr id="285" name="Google Shape;285;p36"/>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 line:</a:t>
            </a:r>
            <a:endParaRPr b="1" sz="1800"/>
          </a:p>
          <a:p>
            <a:pPr indent="0" lvl="0" marL="0" rtl="0" algn="ctr">
              <a:spcBef>
                <a:spcPts val="600"/>
              </a:spcBef>
              <a:spcAft>
                <a:spcPts val="0"/>
              </a:spcAft>
              <a:buNone/>
            </a:pPr>
            <a:r>
              <a:rPr lang="en" sz="1800">
                <a:latin typeface="Consolas"/>
                <a:ea typeface="Consolas"/>
                <a:cs typeface="Consolas"/>
                <a:sym typeface="Consolas"/>
              </a:rPr>
              <a:t>screen.create_line(</a:t>
            </a:r>
            <a:r>
              <a:rPr i="1" lang="en" sz="1800">
                <a:latin typeface="Arial"/>
                <a:ea typeface="Arial"/>
                <a:cs typeface="Arial"/>
                <a:sym typeface="Arial"/>
              </a:rPr>
              <a:t>x1, y1, x2, y2, x3, y3, ...</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86" name="Google Shape;286;p36"/>
          <p:cNvSpPr/>
          <p:nvPr/>
        </p:nvSpPr>
        <p:spPr>
          <a:xfrm>
            <a:off x="438150" y="2187232"/>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96306B"/>
                </a:solidFill>
                <a:latin typeface="Consolas"/>
                <a:ea typeface="Consolas"/>
                <a:cs typeface="Consolas"/>
                <a:sym typeface="Consolas"/>
              </a:rPr>
              <a:t>from</a:t>
            </a:r>
            <a:r>
              <a:rPr lang="en" sz="1300">
                <a:latin typeface="Consolas"/>
                <a:ea typeface="Consolas"/>
                <a:cs typeface="Consolas"/>
                <a:sym typeface="Consolas"/>
              </a:rPr>
              <a:t> tkinter </a:t>
            </a:r>
            <a:r>
              <a:rPr lang="en" sz="1300">
                <a:solidFill>
                  <a:srgbClr val="96306B"/>
                </a:solidFill>
                <a:latin typeface="Consolas"/>
                <a:ea typeface="Consolas"/>
                <a:cs typeface="Consolas"/>
                <a:sym typeface="Consolas"/>
              </a:rPr>
              <a:t>import</a:t>
            </a:r>
            <a:r>
              <a:rPr lang="en" sz="1300">
                <a:latin typeface="Consolas"/>
                <a:ea typeface="Consolas"/>
                <a:cs typeface="Consolas"/>
                <a:sym typeface="Consolas"/>
              </a:rPr>
              <a:t> *</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root = Tk()</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solidFill>
                  <a:srgbClr val="448F23"/>
                </a:solidFill>
                <a:latin typeface="Consolas"/>
                <a:ea typeface="Consolas"/>
                <a:cs typeface="Consolas"/>
                <a:sym typeface="Consolas"/>
              </a:rPr>
              <a:t># Create canvas</a:t>
            </a:r>
            <a:endParaRPr sz="1300">
              <a:solidFill>
                <a:srgbClr val="448F23"/>
              </a:solidFill>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screen = Canvas(root, width=</a:t>
            </a:r>
            <a:r>
              <a:rPr lang="en" sz="1300">
                <a:solidFill>
                  <a:srgbClr val="0000D0"/>
                </a:solidFill>
                <a:latin typeface="Consolas"/>
                <a:ea typeface="Consolas"/>
                <a:cs typeface="Consolas"/>
                <a:sym typeface="Consolas"/>
              </a:rPr>
              <a:t>400</a:t>
            </a:r>
            <a:r>
              <a:rPr lang="en" sz="1300">
                <a:latin typeface="Consolas"/>
                <a:ea typeface="Consolas"/>
                <a:cs typeface="Consolas"/>
                <a:sym typeface="Consolas"/>
              </a:rPr>
              <a:t>, height=</a:t>
            </a:r>
            <a:r>
              <a:rPr lang="en" sz="1300">
                <a:solidFill>
                  <a:srgbClr val="0000D0"/>
                </a:solidFill>
                <a:latin typeface="Consolas"/>
                <a:ea typeface="Consolas"/>
                <a:cs typeface="Consolas"/>
                <a:sym typeface="Consolas"/>
              </a:rPr>
              <a:t>200, </a:t>
            </a:r>
            <a:r>
              <a:rPr lang="en" sz="1300">
                <a:solidFill>
                  <a:schemeClr val="dk1"/>
                </a:solidFill>
                <a:latin typeface="Consolas"/>
                <a:ea typeface="Consolas"/>
                <a:cs typeface="Consolas"/>
                <a:sym typeface="Consolas"/>
              </a:rPr>
              <a:t>bg=</a:t>
            </a:r>
            <a:r>
              <a:rPr lang="en" sz="1300">
                <a:solidFill>
                  <a:srgbClr val="0000D0"/>
                </a:solidFill>
                <a:latin typeface="Consolas"/>
                <a:ea typeface="Consolas"/>
                <a:cs typeface="Consolas"/>
                <a:sym typeface="Consolas"/>
              </a:rPr>
              <a:t>"blue"</a:t>
            </a:r>
            <a:r>
              <a:rPr lang="en"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screen.pack()</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screen.create_line(</a:t>
            </a:r>
            <a:r>
              <a:rPr lang="en" sz="1300">
                <a:solidFill>
                  <a:srgbClr val="0000D0"/>
                </a:solidFill>
                <a:latin typeface="Consolas"/>
                <a:ea typeface="Consolas"/>
                <a:cs typeface="Consolas"/>
                <a:sym typeface="Consolas"/>
              </a:rPr>
              <a:t>50</a:t>
            </a:r>
            <a:r>
              <a:rPr lang="en" sz="1300">
                <a:latin typeface="Consolas"/>
                <a:ea typeface="Consolas"/>
                <a:cs typeface="Consolas"/>
                <a:sym typeface="Consolas"/>
              </a:rPr>
              <a:t>, </a:t>
            </a:r>
            <a:r>
              <a:rPr lang="en" sz="1300">
                <a:solidFill>
                  <a:srgbClr val="0000D0"/>
                </a:solidFill>
                <a:latin typeface="Consolas"/>
                <a:ea typeface="Consolas"/>
                <a:cs typeface="Consolas"/>
                <a:sym typeface="Consolas"/>
              </a:rPr>
              <a:t>50</a:t>
            </a:r>
            <a:r>
              <a:rPr lang="en" sz="1300">
                <a:latin typeface="Consolas"/>
                <a:ea typeface="Consolas"/>
                <a:cs typeface="Consolas"/>
                <a:sym typeface="Consolas"/>
              </a:rPr>
              <a:t>, </a:t>
            </a:r>
            <a:r>
              <a:rPr lang="en" sz="1300">
                <a:solidFill>
                  <a:srgbClr val="0000D0"/>
                </a:solidFill>
                <a:latin typeface="Consolas"/>
                <a:ea typeface="Consolas"/>
                <a:cs typeface="Consolas"/>
                <a:sym typeface="Consolas"/>
              </a:rPr>
              <a:t>200</a:t>
            </a:r>
            <a:r>
              <a:rPr lang="en" sz="1300">
                <a:latin typeface="Consolas"/>
                <a:ea typeface="Consolas"/>
                <a:cs typeface="Consolas"/>
                <a:sym typeface="Consolas"/>
              </a:rPr>
              <a:t>, </a:t>
            </a:r>
            <a:r>
              <a:rPr lang="en" sz="1300">
                <a:solidFill>
                  <a:srgbClr val="0000D0"/>
                </a:solidFill>
                <a:latin typeface="Consolas"/>
                <a:ea typeface="Consolas"/>
                <a:cs typeface="Consolas"/>
                <a:sym typeface="Consolas"/>
              </a:rPr>
              <a:t>100</a:t>
            </a:r>
            <a:r>
              <a:rPr lang="en" sz="1300">
                <a:solidFill>
                  <a:schemeClr val="dk1"/>
                </a:solidFill>
                <a:latin typeface="Consolas"/>
                <a:ea typeface="Consolas"/>
                <a:cs typeface="Consolas"/>
                <a:sym typeface="Consolas"/>
              </a:rPr>
              <a:t>, </a:t>
            </a:r>
            <a:r>
              <a:rPr lang="en" sz="1300">
                <a:solidFill>
                  <a:srgbClr val="0000D0"/>
                </a:solidFill>
                <a:latin typeface="Consolas"/>
                <a:ea typeface="Consolas"/>
                <a:cs typeface="Consolas"/>
                <a:sym typeface="Consolas"/>
              </a:rPr>
              <a:t>50</a:t>
            </a:r>
            <a:r>
              <a:rPr lang="en" sz="1300">
                <a:solidFill>
                  <a:schemeClr val="dk1"/>
                </a:solidFill>
                <a:latin typeface="Consolas"/>
                <a:ea typeface="Consolas"/>
                <a:cs typeface="Consolas"/>
                <a:sym typeface="Consolas"/>
              </a:rPr>
              <a:t>, </a:t>
            </a:r>
            <a:r>
              <a:rPr lang="en" sz="1300">
                <a:solidFill>
                  <a:srgbClr val="0000D0"/>
                </a:solidFill>
                <a:latin typeface="Consolas"/>
                <a:ea typeface="Consolas"/>
                <a:cs typeface="Consolas"/>
                <a:sym typeface="Consolas"/>
              </a:rPr>
              <a:t>100, 50, 50</a:t>
            </a:r>
            <a:r>
              <a:rPr lang="en"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mainloop()</a:t>
            </a:r>
            <a:endParaRPr sz="1300">
              <a:latin typeface="Consolas"/>
              <a:ea typeface="Consolas"/>
              <a:cs typeface="Consolas"/>
              <a:sym typeface="Consolas"/>
            </a:endParaRPr>
          </a:p>
        </p:txBody>
      </p:sp>
      <p:sp>
        <p:nvSpPr>
          <p:cNvPr id="287" name="Google Shape;287;p36"/>
          <p:cNvSpPr/>
          <p:nvPr/>
        </p:nvSpPr>
        <p:spPr>
          <a:xfrm>
            <a:off x="4629150" y="3835950"/>
            <a:ext cx="749100" cy="269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8" name="Google Shape;288;p36"/>
          <p:cNvPicPr preferRelativeResize="0"/>
          <p:nvPr/>
        </p:nvPicPr>
        <p:blipFill>
          <a:blip r:embed="rId4">
            <a:alphaModFix/>
          </a:blip>
          <a:stretch>
            <a:fillRect/>
          </a:stretch>
        </p:blipFill>
        <p:spPr>
          <a:xfrm>
            <a:off x="5560426" y="2273370"/>
            <a:ext cx="3560525" cy="2565330"/>
          </a:xfrm>
          <a:prstGeom prst="rect">
            <a:avLst/>
          </a:prstGeom>
          <a:noFill/>
          <a:ln>
            <a:noFill/>
          </a:ln>
        </p:spPr>
      </p:pic>
      <p:sp>
        <p:nvSpPr>
          <p:cNvPr id="289" name="Google Shape;289;p36"/>
          <p:cNvSpPr txBox="1"/>
          <p:nvPr/>
        </p:nvSpPr>
        <p:spPr>
          <a:xfrm>
            <a:off x="6098454" y="2644549"/>
            <a:ext cx="14625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(50, 50)</a:t>
            </a:r>
            <a:endParaRPr b="1" sz="1600">
              <a:solidFill>
                <a:srgbClr val="FF0000"/>
              </a:solidFill>
            </a:endParaRPr>
          </a:p>
        </p:txBody>
      </p:sp>
      <p:sp>
        <p:nvSpPr>
          <p:cNvPr id="290" name="Google Shape;290;p36"/>
          <p:cNvSpPr/>
          <p:nvPr/>
        </p:nvSpPr>
        <p:spPr>
          <a:xfrm>
            <a:off x="5927554" y="2939549"/>
            <a:ext cx="125700" cy="13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6"/>
          <p:cNvSpPr txBox="1"/>
          <p:nvPr/>
        </p:nvSpPr>
        <p:spPr>
          <a:xfrm>
            <a:off x="7009792" y="3401272"/>
            <a:ext cx="14625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(200, 100)</a:t>
            </a:r>
            <a:endParaRPr b="1" sz="1600">
              <a:solidFill>
                <a:srgbClr val="FF0000"/>
              </a:solidFill>
            </a:endParaRPr>
          </a:p>
        </p:txBody>
      </p:sp>
      <p:sp>
        <p:nvSpPr>
          <p:cNvPr id="292" name="Google Shape;292;p36"/>
          <p:cNvSpPr/>
          <p:nvPr/>
        </p:nvSpPr>
        <p:spPr>
          <a:xfrm>
            <a:off x="7057541" y="3333749"/>
            <a:ext cx="125700" cy="13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6"/>
          <p:cNvSpPr txBox="1"/>
          <p:nvPr/>
        </p:nvSpPr>
        <p:spPr>
          <a:xfrm>
            <a:off x="5888850" y="3383225"/>
            <a:ext cx="11211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(50, 100)</a:t>
            </a:r>
            <a:endParaRPr b="1" sz="1600">
              <a:solidFill>
                <a:srgbClr val="FF0000"/>
              </a:solidFill>
            </a:endParaRPr>
          </a:p>
        </p:txBody>
      </p:sp>
      <p:sp>
        <p:nvSpPr>
          <p:cNvPr id="294" name="Google Shape;294;p36"/>
          <p:cNvSpPr/>
          <p:nvPr/>
        </p:nvSpPr>
        <p:spPr>
          <a:xfrm>
            <a:off x="5927575" y="3324725"/>
            <a:ext cx="125700" cy="13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graphicFrame>
        <p:nvGraphicFramePr>
          <p:cNvPr id="299" name="Google Shape;299;p37"/>
          <p:cNvGraphicFramePr/>
          <p:nvPr/>
        </p:nvGraphicFramePr>
        <p:xfrm>
          <a:off x="165050" y="1517725"/>
          <a:ext cx="3000000" cy="3000000"/>
        </p:xfrm>
        <a:graphic>
          <a:graphicData uri="http://schemas.openxmlformats.org/drawingml/2006/table">
            <a:tbl>
              <a:tblPr>
                <a:noFill/>
                <a:tableStyleId>{62AB2A93-5805-4BD0-9B3C-1585DA0B694D}</a:tableStyleId>
              </a:tblPr>
              <a:tblGrid>
                <a:gridCol w="5187975"/>
                <a:gridCol w="362592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a:latin typeface="Consolas"/>
                          <a:ea typeface="Consolas"/>
                          <a:cs typeface="Consolas"/>
                          <a:sym typeface="Consolas"/>
                        </a:rPr>
                        <a:t>s</a:t>
                      </a:r>
                      <a:r>
                        <a:rPr b="1" lang="en">
                          <a:latin typeface="Consolas"/>
                          <a:ea typeface="Consolas"/>
                          <a:cs typeface="Consolas"/>
                          <a:sym typeface="Consolas"/>
                        </a:rPr>
                        <a:t>creen = Canvas(root, width=</a:t>
                      </a:r>
                      <a:r>
                        <a:rPr i="1" lang="en"/>
                        <a:t>number</a:t>
                      </a:r>
                      <a:r>
                        <a:rPr b="1" lang="en">
                          <a:latin typeface="Consolas"/>
                          <a:ea typeface="Consolas"/>
                          <a:cs typeface="Consolas"/>
                          <a:sym typeface="Consolas"/>
                        </a:rPr>
                        <a:t>, height=</a:t>
                      </a:r>
                      <a:r>
                        <a:rPr i="1" lang="en"/>
                        <a:t>number</a:t>
                      </a:r>
                      <a:r>
                        <a:rPr b="1" lang="en">
                          <a:latin typeface="Consolas"/>
                          <a:ea typeface="Consolas"/>
                          <a:cs typeface="Consolas"/>
                          <a:sym typeface="Consolas"/>
                        </a:rPr>
                        <a:t>)</a:t>
                      </a:r>
                      <a:endParaRPr b="1">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Creates a canvas with the given dimensions</a:t>
                      </a:r>
                      <a:endParaRPr sz="1800">
                        <a:latin typeface="Proxima Nova"/>
                        <a:ea typeface="Proxima Nova"/>
                        <a:cs typeface="Proxima Nova"/>
                        <a:sym typeface="Proxima Nova"/>
                      </a:endParaRPr>
                    </a:p>
                  </a:txBody>
                  <a:tcPr marT="91425" marB="91425" marR="91425" marL="91425"/>
                </a:tc>
              </a:tr>
              <a:tr h="570200">
                <a:tc>
                  <a:txBody>
                    <a:bodyPr/>
                    <a:lstStyle/>
                    <a:p>
                      <a:pPr indent="0" lvl="0" marL="0" rtl="0" algn="l">
                        <a:spcBef>
                          <a:spcPts val="0"/>
                        </a:spcBef>
                        <a:spcAft>
                          <a:spcPts val="0"/>
                        </a:spcAft>
                        <a:buNone/>
                      </a:pPr>
                      <a:r>
                        <a:rPr b="1" lang="en">
                          <a:latin typeface="Consolas"/>
                          <a:ea typeface="Consolas"/>
                          <a:cs typeface="Consolas"/>
                          <a:sym typeface="Consolas"/>
                        </a:rPr>
                        <a:t>background= “</a:t>
                      </a:r>
                      <a:r>
                        <a:rPr b="1" i="1" lang="en">
                          <a:latin typeface="Consolas"/>
                          <a:ea typeface="Consolas"/>
                          <a:cs typeface="Consolas"/>
                          <a:sym typeface="Consolas"/>
                        </a:rPr>
                        <a:t>color name</a:t>
                      </a:r>
                      <a:r>
                        <a:rPr b="1" lang="en">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lang="en">
                          <a:latin typeface="Proxima Nova"/>
                          <a:ea typeface="Proxima Nova"/>
                          <a:cs typeface="Proxima Nova"/>
                          <a:sym typeface="Proxima Nova"/>
                        </a:rPr>
                        <a:t>      OR</a:t>
                      </a:r>
                      <a:endParaRPr>
                        <a:latin typeface="Proxima Nova"/>
                        <a:ea typeface="Proxima Nova"/>
                        <a:cs typeface="Proxima Nova"/>
                        <a:sym typeface="Proxima Nova"/>
                      </a:endParaRPr>
                    </a:p>
                    <a:p>
                      <a:pPr indent="0" lvl="0" marL="0" rtl="0" algn="l">
                        <a:spcBef>
                          <a:spcPts val="0"/>
                        </a:spcBef>
                        <a:spcAft>
                          <a:spcPts val="0"/>
                        </a:spcAft>
                        <a:buNone/>
                      </a:pPr>
                      <a:r>
                        <a:rPr b="1" lang="en">
                          <a:latin typeface="Consolas"/>
                          <a:ea typeface="Consolas"/>
                          <a:cs typeface="Consolas"/>
                          <a:sym typeface="Consolas"/>
                        </a:rPr>
                        <a:t>bg= “</a:t>
                      </a:r>
                      <a:r>
                        <a:rPr b="1" i="1" lang="en">
                          <a:latin typeface="Consolas"/>
                          <a:ea typeface="Consolas"/>
                          <a:cs typeface="Consolas"/>
                          <a:sym typeface="Consolas"/>
                        </a:rPr>
                        <a:t>color name</a:t>
                      </a:r>
                      <a:r>
                        <a:rPr b="1" lang="en">
                          <a:latin typeface="Consolas"/>
                          <a:ea typeface="Consolas"/>
                          <a:cs typeface="Consolas"/>
                          <a:sym typeface="Consolas"/>
                        </a:rPr>
                        <a:t>”</a:t>
                      </a:r>
                      <a:endParaRPr b="1">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Attribute that colors the background of the canvas</a:t>
                      </a:r>
                      <a:endParaRPr sz="1800">
                        <a:latin typeface="Proxima Nova"/>
                        <a:ea typeface="Proxima Nova"/>
                        <a:cs typeface="Proxima Nova"/>
                        <a:sym typeface="Proxima Nova"/>
                      </a:endParaRPr>
                    </a:p>
                  </a:txBody>
                  <a:tcPr marT="91425" marB="91425" marR="91425" marL="91425"/>
                </a:tc>
              </a:tr>
              <a:tr h="570200">
                <a:tc>
                  <a:txBody>
                    <a:bodyPr/>
                    <a:lstStyle/>
                    <a:p>
                      <a:pPr indent="0" lvl="0" marL="0" rtl="0" algn="l">
                        <a:spcBef>
                          <a:spcPts val="60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screen.create_line(</a:t>
                      </a:r>
                      <a:r>
                        <a:rPr i="1" lang="en" sz="1800">
                          <a:solidFill>
                            <a:schemeClr val="dk1"/>
                          </a:solidFill>
                        </a:rPr>
                        <a:t>x1, y1, x2, y2</a:t>
                      </a:r>
                      <a:r>
                        <a:rPr b="1" lang="en" sz="1800">
                          <a:solidFill>
                            <a:schemeClr val="dk1"/>
                          </a:solidFill>
                          <a:latin typeface="Consolas"/>
                          <a:ea typeface="Consolas"/>
                          <a:cs typeface="Consolas"/>
                          <a:sym typeface="Consolas"/>
                        </a:rPr>
                        <a:t>)</a:t>
                      </a:r>
                      <a:endParaRPr b="1" sz="1600">
                        <a:solidFill>
                          <a:schemeClr val="dk1"/>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Creates a line</a:t>
                      </a:r>
                      <a:endParaRPr sz="1800">
                        <a:latin typeface="Proxima Nova"/>
                        <a:ea typeface="Proxima Nova"/>
                        <a:cs typeface="Proxima Nova"/>
                        <a:sym typeface="Proxima Nova"/>
                      </a:endParaRPr>
                    </a:p>
                  </a:txBody>
                  <a:tcPr marT="91425" marB="91425" marR="91425" marL="91425"/>
                </a:tc>
              </a:tr>
              <a:tr h="570200">
                <a:tc>
                  <a:txBody>
                    <a:bodyPr/>
                    <a:lstStyle/>
                    <a:p>
                      <a:pPr indent="0" lvl="0" marL="0" rtl="0" algn="l">
                        <a:spcBef>
                          <a:spcPts val="600"/>
                        </a:spcBef>
                        <a:spcAft>
                          <a:spcPts val="0"/>
                        </a:spcAft>
                        <a:buClr>
                          <a:schemeClr val="dk1"/>
                        </a:buClr>
                        <a:buSzPts val="1100"/>
                        <a:buFont typeface="Arial"/>
                        <a:buNone/>
                      </a:pPr>
                      <a:r>
                        <a:rPr b="1" lang="en" sz="1600">
                          <a:solidFill>
                            <a:schemeClr val="dk1"/>
                          </a:solidFill>
                          <a:latin typeface="Consolas"/>
                          <a:ea typeface="Consolas"/>
                          <a:cs typeface="Consolas"/>
                          <a:sym typeface="Consolas"/>
                        </a:rPr>
                        <a:t>screen.create_line(</a:t>
                      </a:r>
                      <a:r>
                        <a:rPr i="1" lang="en" sz="1600">
                          <a:solidFill>
                            <a:schemeClr val="dk1"/>
                          </a:solidFill>
                        </a:rPr>
                        <a:t>x1, y1, x2, y2, x3, y3, ...</a:t>
                      </a:r>
                      <a:r>
                        <a:rPr b="1" lang="en" sz="1600">
                          <a:solidFill>
                            <a:schemeClr val="dk1"/>
                          </a:solidFill>
                          <a:latin typeface="Consolas"/>
                          <a:ea typeface="Consolas"/>
                          <a:cs typeface="Consolas"/>
                          <a:sym typeface="Consolas"/>
                        </a:rPr>
                        <a:t>)</a:t>
                      </a:r>
                      <a:endParaRPr b="1">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Creates a line to all given points</a:t>
                      </a:r>
                      <a:endParaRPr sz="1800">
                        <a:latin typeface="Proxima Nova"/>
                        <a:ea typeface="Proxima Nova"/>
                        <a:cs typeface="Proxima Nova"/>
                        <a:sym typeface="Proxima Nova"/>
                      </a:endParaRPr>
                    </a:p>
                  </a:txBody>
                  <a:tcPr marT="91425" marB="91425" marR="91425" marL="91425"/>
                </a:tc>
              </a:tr>
            </a:tbl>
          </a:graphicData>
        </a:graphic>
      </p:graphicFrame>
      <p:sp>
        <p:nvSpPr>
          <p:cNvPr id="300" name="Google Shape;300;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How do we create graphics?</a:t>
            </a:r>
            <a:endParaRPr sz="4000"/>
          </a:p>
        </p:txBody>
      </p:sp>
      <p:sp>
        <p:nvSpPr>
          <p:cNvPr id="112" name="Google Shape;112;p22"/>
          <p:cNvSpPr txBox="1"/>
          <p:nvPr>
            <p:ph idx="1" type="body"/>
          </p:nvPr>
        </p:nvSpPr>
        <p:spPr>
          <a:xfrm>
            <a:off x="708725" y="1912325"/>
            <a:ext cx="5335200" cy="27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t>We can use tkinter to draw graphics in Python.</a:t>
            </a:r>
            <a:endParaRPr sz="2600"/>
          </a:p>
          <a:p>
            <a:pPr indent="-355600" lvl="0" marL="457200" rtl="0" algn="l">
              <a:spcBef>
                <a:spcPts val="600"/>
              </a:spcBef>
              <a:spcAft>
                <a:spcPts val="0"/>
              </a:spcAft>
              <a:buSzPts val="2000"/>
              <a:buChar char="●"/>
            </a:pPr>
            <a:r>
              <a:rPr lang="en" sz="2000">
                <a:highlight>
                  <a:srgbClr val="FFFFFF"/>
                </a:highlight>
              </a:rPr>
              <a:t>Tkinter is the standard Python interface to the Tk GUI toolkit.</a:t>
            </a:r>
            <a:endParaRPr sz="2000">
              <a:highlight>
                <a:srgbClr val="FFFFFF"/>
              </a:highlight>
            </a:endParaRPr>
          </a:p>
          <a:p>
            <a:pPr indent="-355600" lvl="0" marL="457200" rtl="0" algn="l">
              <a:spcBef>
                <a:spcPts val="0"/>
              </a:spcBef>
              <a:spcAft>
                <a:spcPts val="0"/>
              </a:spcAft>
              <a:buSzPts val="2000"/>
              <a:buChar char="●"/>
            </a:pPr>
            <a:r>
              <a:rPr lang="en" sz="2000">
                <a:highlight>
                  <a:srgbClr val="FFFFFF"/>
                </a:highlight>
              </a:rPr>
              <a:t>Many more uses!</a:t>
            </a:r>
            <a:endParaRPr sz="2000">
              <a:highlight>
                <a:srgbClr val="FFFFFF"/>
              </a:highlight>
            </a:endParaRPr>
          </a:p>
        </p:txBody>
      </p:sp>
      <p:pic>
        <p:nvPicPr>
          <p:cNvPr id="113" name="Google Shape;113;p22"/>
          <p:cNvPicPr preferRelativeResize="0"/>
          <p:nvPr/>
        </p:nvPicPr>
        <p:blipFill>
          <a:blip r:embed="rId3">
            <a:alphaModFix/>
          </a:blip>
          <a:stretch>
            <a:fillRect/>
          </a:stretch>
        </p:blipFill>
        <p:spPr>
          <a:xfrm>
            <a:off x="6397800" y="1373650"/>
            <a:ext cx="2139625" cy="3593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How do we create graphics?</a:t>
            </a:r>
            <a:endParaRPr sz="4000"/>
          </a:p>
        </p:txBody>
      </p:sp>
      <p:sp>
        <p:nvSpPr>
          <p:cNvPr id="119" name="Google Shape;119;p23"/>
          <p:cNvSpPr txBox="1"/>
          <p:nvPr>
            <p:ph idx="1" type="body"/>
          </p:nvPr>
        </p:nvSpPr>
        <p:spPr>
          <a:xfrm>
            <a:off x="708725" y="1300300"/>
            <a:ext cx="7827600" cy="27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t>T</a:t>
            </a:r>
            <a:r>
              <a:rPr lang="en" sz="2600"/>
              <a:t>his is the template we will use to create our graphics programs.</a:t>
            </a:r>
            <a:endParaRPr sz="2000">
              <a:highlight>
                <a:srgbClr val="FFFFFF"/>
              </a:highlight>
            </a:endParaRPr>
          </a:p>
        </p:txBody>
      </p:sp>
      <p:pic>
        <p:nvPicPr>
          <p:cNvPr id="120" name="Google Shape;120;p23"/>
          <p:cNvPicPr preferRelativeResize="0"/>
          <p:nvPr/>
        </p:nvPicPr>
        <p:blipFill rotWithShape="1">
          <a:blip r:embed="rId3">
            <a:alphaModFix/>
          </a:blip>
          <a:srcRect b="0" l="0" r="92674" t="0"/>
          <a:stretch/>
        </p:blipFill>
        <p:spPr>
          <a:xfrm>
            <a:off x="1152500" y="2731300"/>
            <a:ext cx="313975" cy="1800225"/>
          </a:xfrm>
          <a:prstGeom prst="rect">
            <a:avLst/>
          </a:prstGeom>
          <a:noFill/>
          <a:ln>
            <a:noFill/>
          </a:ln>
        </p:spPr>
      </p:pic>
      <p:sp>
        <p:nvSpPr>
          <p:cNvPr id="121" name="Google Shape;121;p23"/>
          <p:cNvSpPr txBox="1"/>
          <p:nvPr>
            <p:ph idx="1" type="body"/>
          </p:nvPr>
        </p:nvSpPr>
        <p:spPr>
          <a:xfrm>
            <a:off x="5025375" y="3264775"/>
            <a:ext cx="3714000" cy="157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t>We will write commands here to create shapes.</a:t>
            </a:r>
            <a:endParaRPr sz="2000">
              <a:highlight>
                <a:srgbClr val="FFFFFF"/>
              </a:highlight>
            </a:endParaRPr>
          </a:p>
        </p:txBody>
      </p:sp>
      <p:sp>
        <p:nvSpPr>
          <p:cNvPr id="122" name="Google Shape;122;p23"/>
          <p:cNvSpPr/>
          <p:nvPr/>
        </p:nvSpPr>
        <p:spPr>
          <a:xfrm>
            <a:off x="1466475" y="2698125"/>
            <a:ext cx="3406500" cy="1872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6306B"/>
                </a:solidFill>
                <a:latin typeface="Consolas"/>
                <a:ea typeface="Consolas"/>
                <a:cs typeface="Consolas"/>
                <a:sym typeface="Consolas"/>
              </a:rPr>
              <a:t>f</a:t>
            </a:r>
            <a:r>
              <a:rPr lang="en">
                <a:solidFill>
                  <a:srgbClr val="96306B"/>
                </a:solidFill>
                <a:latin typeface="Consolas"/>
                <a:ea typeface="Consolas"/>
                <a:cs typeface="Consolas"/>
                <a:sym typeface="Consolas"/>
              </a:rPr>
              <a:t>rom</a:t>
            </a:r>
            <a:r>
              <a:rPr lang="en">
                <a:latin typeface="Consolas"/>
                <a:ea typeface="Consolas"/>
                <a:cs typeface="Consolas"/>
                <a:sym typeface="Consolas"/>
              </a:rPr>
              <a:t> tkinter </a:t>
            </a:r>
            <a:r>
              <a:rPr lang="en">
                <a:solidFill>
                  <a:srgbClr val="96306B"/>
                </a:solidFill>
                <a:latin typeface="Consolas"/>
                <a:ea typeface="Consolas"/>
                <a:cs typeface="Consolas"/>
                <a:sym typeface="Consolas"/>
              </a:rPr>
              <a:t>import</a:t>
            </a: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r</a:t>
            </a:r>
            <a:r>
              <a:rPr lang="en">
                <a:latin typeface="Consolas"/>
                <a:ea typeface="Consolas"/>
                <a:cs typeface="Consolas"/>
                <a:sym typeface="Consolas"/>
              </a:rPr>
              <a:t>oot = Tk()</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mainloop()</a:t>
            </a:r>
            <a:endParaRPr>
              <a:latin typeface="Consolas"/>
              <a:ea typeface="Consolas"/>
              <a:cs typeface="Consolas"/>
              <a:sym typeface="Consolas"/>
            </a:endParaRPr>
          </a:p>
        </p:txBody>
      </p:sp>
      <p:sp>
        <p:nvSpPr>
          <p:cNvPr id="123" name="Google Shape;123;p23"/>
          <p:cNvSpPr/>
          <p:nvPr/>
        </p:nvSpPr>
        <p:spPr>
          <a:xfrm>
            <a:off x="2609850" y="3568225"/>
            <a:ext cx="2427300" cy="514200"/>
          </a:xfrm>
          <a:prstGeom prst="leftArrow">
            <a:avLst>
              <a:gd fmla="val 50000" name="adj1"/>
              <a:gd fmla="val 50000" name="adj2"/>
            </a:avLst>
          </a:prstGeom>
          <a:solidFill>
            <a:srgbClr val="27A9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Coordinate System</a:t>
            </a:r>
            <a:endParaRPr sz="4000"/>
          </a:p>
        </p:txBody>
      </p:sp>
      <p:sp>
        <p:nvSpPr>
          <p:cNvPr id="129" name="Google Shape;129;p24"/>
          <p:cNvSpPr/>
          <p:nvPr/>
        </p:nvSpPr>
        <p:spPr>
          <a:xfrm>
            <a:off x="3238485" y="1975373"/>
            <a:ext cx="3538800" cy="2773800"/>
          </a:xfrm>
          <a:prstGeom prst="rect">
            <a:avLst/>
          </a:prstGeom>
          <a:solidFill>
            <a:srgbClr val="FFFFFF"/>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txBox="1"/>
          <p:nvPr/>
        </p:nvSpPr>
        <p:spPr>
          <a:xfrm>
            <a:off x="2366713" y="1407425"/>
            <a:ext cx="8025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(0,0)</a:t>
            </a:r>
            <a:endParaRPr b="1" sz="2000"/>
          </a:p>
        </p:txBody>
      </p:sp>
      <p:sp>
        <p:nvSpPr>
          <p:cNvPr id="131" name="Google Shape;131;p24"/>
          <p:cNvSpPr/>
          <p:nvPr/>
        </p:nvSpPr>
        <p:spPr>
          <a:xfrm>
            <a:off x="3307013" y="1505775"/>
            <a:ext cx="2056200" cy="300900"/>
          </a:xfrm>
          <a:prstGeom prst="rightArrow">
            <a:avLst>
              <a:gd fmla="val 50000" name="adj1"/>
              <a:gd fmla="val 50000" name="adj2"/>
            </a:avLst>
          </a:prstGeom>
          <a:solidFill>
            <a:srgbClr val="CCCCCC"/>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p:nvPr/>
        </p:nvSpPr>
        <p:spPr>
          <a:xfrm>
            <a:off x="2516188" y="2158700"/>
            <a:ext cx="313500" cy="1780200"/>
          </a:xfrm>
          <a:prstGeom prst="downArrow">
            <a:avLst>
              <a:gd fmla="val 50000" name="adj1"/>
              <a:gd fmla="val 50000" name="adj2"/>
            </a:avLst>
          </a:prstGeom>
          <a:solidFill>
            <a:srgbClr val="CCCCCC"/>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txBox="1"/>
          <p:nvPr/>
        </p:nvSpPr>
        <p:spPr>
          <a:xfrm>
            <a:off x="5576313" y="1368825"/>
            <a:ext cx="9279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x</a:t>
            </a:r>
            <a:endParaRPr b="1" sz="2500"/>
          </a:p>
        </p:txBody>
      </p:sp>
      <p:sp>
        <p:nvSpPr>
          <p:cNvPr id="134" name="Google Shape;134;p24"/>
          <p:cNvSpPr txBox="1"/>
          <p:nvPr/>
        </p:nvSpPr>
        <p:spPr>
          <a:xfrm>
            <a:off x="2447788" y="4091400"/>
            <a:ext cx="9279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y</a:t>
            </a:r>
            <a:endParaRPr b="1"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Coordinate System</a:t>
            </a:r>
            <a:endParaRPr sz="4000"/>
          </a:p>
        </p:txBody>
      </p:sp>
      <p:sp>
        <p:nvSpPr>
          <p:cNvPr id="140" name="Google Shape;140;p25"/>
          <p:cNvSpPr/>
          <p:nvPr/>
        </p:nvSpPr>
        <p:spPr>
          <a:xfrm>
            <a:off x="3238485" y="1975373"/>
            <a:ext cx="3538800" cy="2773800"/>
          </a:xfrm>
          <a:prstGeom prst="rect">
            <a:avLst/>
          </a:prstGeom>
          <a:solidFill>
            <a:srgbClr val="FFFFFF"/>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txBox="1"/>
          <p:nvPr/>
        </p:nvSpPr>
        <p:spPr>
          <a:xfrm>
            <a:off x="2366713" y="1407425"/>
            <a:ext cx="8025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(0,0)</a:t>
            </a:r>
            <a:endParaRPr b="1" sz="2000"/>
          </a:p>
        </p:txBody>
      </p:sp>
      <p:sp>
        <p:nvSpPr>
          <p:cNvPr id="142" name="Google Shape;142;p25"/>
          <p:cNvSpPr/>
          <p:nvPr/>
        </p:nvSpPr>
        <p:spPr>
          <a:xfrm>
            <a:off x="3307013" y="1505775"/>
            <a:ext cx="2056200" cy="300900"/>
          </a:xfrm>
          <a:prstGeom prst="rightArrow">
            <a:avLst>
              <a:gd fmla="val 50000" name="adj1"/>
              <a:gd fmla="val 50000" name="adj2"/>
            </a:avLst>
          </a:prstGeom>
          <a:solidFill>
            <a:srgbClr val="CCCCCC"/>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p:nvPr/>
        </p:nvSpPr>
        <p:spPr>
          <a:xfrm>
            <a:off x="2516188" y="2158700"/>
            <a:ext cx="313500" cy="1780200"/>
          </a:xfrm>
          <a:prstGeom prst="downArrow">
            <a:avLst>
              <a:gd fmla="val 50000" name="adj1"/>
              <a:gd fmla="val 50000" name="adj2"/>
            </a:avLst>
          </a:prstGeom>
          <a:solidFill>
            <a:srgbClr val="CCCCCC"/>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txBox="1"/>
          <p:nvPr/>
        </p:nvSpPr>
        <p:spPr>
          <a:xfrm>
            <a:off x="5576313" y="1368825"/>
            <a:ext cx="9279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x</a:t>
            </a:r>
            <a:endParaRPr b="1" sz="2500"/>
          </a:p>
        </p:txBody>
      </p:sp>
      <p:sp>
        <p:nvSpPr>
          <p:cNvPr id="145" name="Google Shape;145;p25"/>
          <p:cNvSpPr txBox="1"/>
          <p:nvPr/>
        </p:nvSpPr>
        <p:spPr>
          <a:xfrm>
            <a:off x="2447788" y="4091400"/>
            <a:ext cx="9279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y</a:t>
            </a:r>
            <a:endParaRPr b="1" sz="2500"/>
          </a:p>
        </p:txBody>
      </p:sp>
      <p:sp>
        <p:nvSpPr>
          <p:cNvPr id="146" name="Google Shape;146;p25"/>
          <p:cNvSpPr txBox="1"/>
          <p:nvPr/>
        </p:nvSpPr>
        <p:spPr>
          <a:xfrm>
            <a:off x="4930439" y="1972200"/>
            <a:ext cx="1654800" cy="9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(200, 0)</a:t>
            </a:r>
            <a:endParaRPr b="1" sz="2000"/>
          </a:p>
        </p:txBody>
      </p:sp>
      <p:sp>
        <p:nvSpPr>
          <p:cNvPr id="147" name="Google Shape;147;p25"/>
          <p:cNvSpPr/>
          <p:nvPr/>
        </p:nvSpPr>
        <p:spPr>
          <a:xfrm>
            <a:off x="4880289" y="1884425"/>
            <a:ext cx="175500" cy="188100"/>
          </a:xfrm>
          <a:prstGeom prst="ellipse">
            <a:avLst/>
          </a:prstGeom>
          <a:solidFill>
            <a:srgbClr val="000000"/>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Coordinate System</a:t>
            </a:r>
            <a:endParaRPr sz="4000"/>
          </a:p>
        </p:txBody>
      </p:sp>
      <p:sp>
        <p:nvSpPr>
          <p:cNvPr id="153" name="Google Shape;153;p26"/>
          <p:cNvSpPr/>
          <p:nvPr/>
        </p:nvSpPr>
        <p:spPr>
          <a:xfrm>
            <a:off x="3238485" y="1971723"/>
            <a:ext cx="3538800" cy="2773800"/>
          </a:xfrm>
          <a:prstGeom prst="rect">
            <a:avLst/>
          </a:prstGeom>
          <a:solidFill>
            <a:srgbClr val="FFFFFF"/>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txBox="1"/>
          <p:nvPr/>
        </p:nvSpPr>
        <p:spPr>
          <a:xfrm>
            <a:off x="2366713" y="1407425"/>
            <a:ext cx="8025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(0,0)</a:t>
            </a:r>
            <a:endParaRPr b="1" sz="2000"/>
          </a:p>
        </p:txBody>
      </p:sp>
      <p:sp>
        <p:nvSpPr>
          <p:cNvPr id="155" name="Google Shape;155;p26"/>
          <p:cNvSpPr/>
          <p:nvPr/>
        </p:nvSpPr>
        <p:spPr>
          <a:xfrm>
            <a:off x="3307013" y="1505775"/>
            <a:ext cx="2056200" cy="300900"/>
          </a:xfrm>
          <a:prstGeom prst="rightArrow">
            <a:avLst>
              <a:gd fmla="val 50000" name="adj1"/>
              <a:gd fmla="val 50000" name="adj2"/>
            </a:avLst>
          </a:prstGeom>
          <a:solidFill>
            <a:srgbClr val="CCCCCC"/>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a:off x="2516188" y="2158700"/>
            <a:ext cx="313500" cy="1780200"/>
          </a:xfrm>
          <a:prstGeom prst="downArrow">
            <a:avLst>
              <a:gd fmla="val 50000" name="adj1"/>
              <a:gd fmla="val 50000" name="adj2"/>
            </a:avLst>
          </a:prstGeom>
          <a:solidFill>
            <a:srgbClr val="CCCCCC"/>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txBox="1"/>
          <p:nvPr/>
        </p:nvSpPr>
        <p:spPr>
          <a:xfrm>
            <a:off x="5576313" y="1368825"/>
            <a:ext cx="9279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x</a:t>
            </a:r>
            <a:endParaRPr b="1" sz="2500"/>
          </a:p>
        </p:txBody>
      </p:sp>
      <p:sp>
        <p:nvSpPr>
          <p:cNvPr id="158" name="Google Shape;158;p26"/>
          <p:cNvSpPr txBox="1"/>
          <p:nvPr/>
        </p:nvSpPr>
        <p:spPr>
          <a:xfrm>
            <a:off x="2447788" y="4091400"/>
            <a:ext cx="9279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y</a:t>
            </a:r>
            <a:endParaRPr b="1" sz="2500"/>
          </a:p>
        </p:txBody>
      </p:sp>
      <p:cxnSp>
        <p:nvCxnSpPr>
          <p:cNvPr id="159" name="Google Shape;159;p26"/>
          <p:cNvCxnSpPr/>
          <p:nvPr/>
        </p:nvCxnSpPr>
        <p:spPr>
          <a:xfrm>
            <a:off x="4208000" y="1859300"/>
            <a:ext cx="0" cy="238200"/>
          </a:xfrm>
          <a:prstGeom prst="straightConnector1">
            <a:avLst/>
          </a:prstGeom>
          <a:noFill/>
          <a:ln cap="flat" cmpd="sng" w="19050">
            <a:solidFill>
              <a:srgbClr val="191919"/>
            </a:solidFill>
            <a:prstDash val="solid"/>
            <a:round/>
            <a:headEnd len="med" w="med" type="none"/>
            <a:tailEnd len="med" w="med" type="none"/>
          </a:ln>
        </p:spPr>
      </p:cxnSp>
      <p:sp>
        <p:nvSpPr>
          <p:cNvPr id="160" name="Google Shape;160;p26"/>
          <p:cNvSpPr txBox="1"/>
          <p:nvPr/>
        </p:nvSpPr>
        <p:spPr>
          <a:xfrm>
            <a:off x="4296725" y="3854725"/>
            <a:ext cx="1654800" cy="9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(100, 150)</a:t>
            </a:r>
            <a:endParaRPr b="1" sz="2000"/>
          </a:p>
        </p:txBody>
      </p:sp>
      <p:sp>
        <p:nvSpPr>
          <p:cNvPr id="161" name="Google Shape;161;p26"/>
          <p:cNvSpPr/>
          <p:nvPr/>
        </p:nvSpPr>
        <p:spPr>
          <a:xfrm>
            <a:off x="4094175" y="3919350"/>
            <a:ext cx="175500" cy="188100"/>
          </a:xfrm>
          <a:prstGeom prst="ellipse">
            <a:avLst/>
          </a:prstGeom>
          <a:solidFill>
            <a:srgbClr val="000000"/>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26"/>
          <p:cNvCxnSpPr/>
          <p:nvPr/>
        </p:nvCxnSpPr>
        <p:spPr>
          <a:xfrm>
            <a:off x="3056489" y="4013391"/>
            <a:ext cx="319200" cy="0"/>
          </a:xfrm>
          <a:prstGeom prst="straightConnector1">
            <a:avLst/>
          </a:prstGeom>
          <a:noFill/>
          <a:ln cap="flat" cmpd="sng" w="19050">
            <a:solidFill>
              <a:srgbClr val="191919"/>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Coordinate System</a:t>
            </a:r>
            <a:endParaRPr sz="4000"/>
          </a:p>
        </p:txBody>
      </p:sp>
      <p:sp>
        <p:nvSpPr>
          <p:cNvPr id="168" name="Google Shape;168;p27"/>
          <p:cNvSpPr/>
          <p:nvPr/>
        </p:nvSpPr>
        <p:spPr>
          <a:xfrm>
            <a:off x="3238485" y="1975373"/>
            <a:ext cx="3538800" cy="2773800"/>
          </a:xfrm>
          <a:prstGeom prst="rect">
            <a:avLst/>
          </a:prstGeom>
          <a:solidFill>
            <a:srgbClr val="FFFFFF"/>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txBox="1"/>
          <p:nvPr/>
        </p:nvSpPr>
        <p:spPr>
          <a:xfrm>
            <a:off x="2366713" y="1407425"/>
            <a:ext cx="8025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(0,0)</a:t>
            </a:r>
            <a:endParaRPr b="1" sz="2000"/>
          </a:p>
        </p:txBody>
      </p:sp>
      <p:sp>
        <p:nvSpPr>
          <p:cNvPr id="170" name="Google Shape;170;p27"/>
          <p:cNvSpPr/>
          <p:nvPr/>
        </p:nvSpPr>
        <p:spPr>
          <a:xfrm>
            <a:off x="3307013" y="1505775"/>
            <a:ext cx="2056200" cy="300900"/>
          </a:xfrm>
          <a:prstGeom prst="rightArrow">
            <a:avLst>
              <a:gd fmla="val 50000" name="adj1"/>
              <a:gd fmla="val 50000" name="adj2"/>
            </a:avLst>
          </a:prstGeom>
          <a:solidFill>
            <a:srgbClr val="CCCCCC"/>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2516188" y="2158700"/>
            <a:ext cx="313500" cy="1780200"/>
          </a:xfrm>
          <a:prstGeom prst="downArrow">
            <a:avLst>
              <a:gd fmla="val 50000" name="adj1"/>
              <a:gd fmla="val 50000" name="adj2"/>
            </a:avLst>
          </a:prstGeom>
          <a:solidFill>
            <a:srgbClr val="CCCCCC"/>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txBox="1"/>
          <p:nvPr/>
        </p:nvSpPr>
        <p:spPr>
          <a:xfrm>
            <a:off x="5576313" y="1368825"/>
            <a:ext cx="9279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x</a:t>
            </a:r>
            <a:endParaRPr b="1" sz="2500"/>
          </a:p>
        </p:txBody>
      </p:sp>
      <p:sp>
        <p:nvSpPr>
          <p:cNvPr id="173" name="Google Shape;173;p27"/>
          <p:cNvSpPr txBox="1"/>
          <p:nvPr/>
        </p:nvSpPr>
        <p:spPr>
          <a:xfrm>
            <a:off x="2447788" y="4091400"/>
            <a:ext cx="9279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y</a:t>
            </a:r>
            <a:endParaRPr b="1" sz="2500"/>
          </a:p>
        </p:txBody>
      </p:sp>
      <p:sp>
        <p:nvSpPr>
          <p:cNvPr id="174" name="Google Shape;174;p27"/>
          <p:cNvSpPr txBox="1"/>
          <p:nvPr/>
        </p:nvSpPr>
        <p:spPr>
          <a:xfrm>
            <a:off x="6777279" y="1505775"/>
            <a:ext cx="10734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(400,0)</a:t>
            </a:r>
            <a:endParaRPr b="1" sz="2000"/>
          </a:p>
        </p:txBody>
      </p:sp>
      <p:sp>
        <p:nvSpPr>
          <p:cNvPr id="175" name="Google Shape;175;p27"/>
          <p:cNvSpPr txBox="1"/>
          <p:nvPr/>
        </p:nvSpPr>
        <p:spPr>
          <a:xfrm>
            <a:off x="2829704" y="4688200"/>
            <a:ext cx="10734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(200,0)</a:t>
            </a:r>
            <a:endParaRPr b="1" sz="2000"/>
          </a:p>
        </p:txBody>
      </p:sp>
      <p:sp>
        <p:nvSpPr>
          <p:cNvPr id="176" name="Google Shape;176;p27"/>
          <p:cNvSpPr txBox="1"/>
          <p:nvPr/>
        </p:nvSpPr>
        <p:spPr>
          <a:xfrm>
            <a:off x="4296725" y="3854725"/>
            <a:ext cx="1654800" cy="9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(100, 150)</a:t>
            </a:r>
            <a:endParaRPr b="1" sz="2000"/>
          </a:p>
        </p:txBody>
      </p:sp>
      <p:sp>
        <p:nvSpPr>
          <p:cNvPr id="177" name="Google Shape;177;p27"/>
          <p:cNvSpPr/>
          <p:nvPr/>
        </p:nvSpPr>
        <p:spPr>
          <a:xfrm>
            <a:off x="4094175" y="3919350"/>
            <a:ext cx="175500" cy="188100"/>
          </a:xfrm>
          <a:prstGeom prst="ellipse">
            <a:avLst/>
          </a:prstGeom>
          <a:solidFill>
            <a:srgbClr val="000000"/>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 name="Google Shape;178;p27"/>
          <p:cNvCxnSpPr/>
          <p:nvPr/>
        </p:nvCxnSpPr>
        <p:spPr>
          <a:xfrm>
            <a:off x="4208000" y="1859300"/>
            <a:ext cx="0" cy="238200"/>
          </a:xfrm>
          <a:prstGeom prst="straightConnector1">
            <a:avLst/>
          </a:prstGeom>
          <a:noFill/>
          <a:ln cap="flat" cmpd="sng" w="19050">
            <a:solidFill>
              <a:srgbClr val="191919"/>
            </a:solidFill>
            <a:prstDash val="solid"/>
            <a:round/>
            <a:headEnd len="med" w="med" type="none"/>
            <a:tailEnd len="med" w="med" type="none"/>
          </a:ln>
        </p:spPr>
      </p:cxnSp>
      <p:cxnSp>
        <p:nvCxnSpPr>
          <p:cNvPr id="179" name="Google Shape;179;p27"/>
          <p:cNvCxnSpPr/>
          <p:nvPr/>
        </p:nvCxnSpPr>
        <p:spPr>
          <a:xfrm>
            <a:off x="3056489" y="4013391"/>
            <a:ext cx="319200" cy="0"/>
          </a:xfrm>
          <a:prstGeom prst="straightConnector1">
            <a:avLst/>
          </a:prstGeom>
          <a:noFill/>
          <a:ln cap="flat" cmpd="sng" w="19050">
            <a:solidFill>
              <a:srgbClr val="191919"/>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The Canvas</a:t>
            </a:r>
            <a:endParaRPr sz="4000"/>
          </a:p>
        </p:txBody>
      </p:sp>
      <p:sp>
        <p:nvSpPr>
          <p:cNvPr id="185" name="Google Shape;185;p28"/>
          <p:cNvSpPr/>
          <p:nvPr/>
        </p:nvSpPr>
        <p:spPr>
          <a:xfrm>
            <a:off x="1028685" y="1975373"/>
            <a:ext cx="3538800" cy="2773800"/>
          </a:xfrm>
          <a:prstGeom prst="rect">
            <a:avLst/>
          </a:prstGeom>
          <a:solidFill>
            <a:srgbClr val="FFFFFF"/>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txBox="1"/>
          <p:nvPr/>
        </p:nvSpPr>
        <p:spPr>
          <a:xfrm>
            <a:off x="156913" y="1407425"/>
            <a:ext cx="8025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(0,0)</a:t>
            </a:r>
            <a:endParaRPr b="1" sz="2000"/>
          </a:p>
        </p:txBody>
      </p:sp>
      <p:sp>
        <p:nvSpPr>
          <p:cNvPr id="187" name="Google Shape;187;p28"/>
          <p:cNvSpPr/>
          <p:nvPr/>
        </p:nvSpPr>
        <p:spPr>
          <a:xfrm>
            <a:off x="1097213" y="1505775"/>
            <a:ext cx="2056200" cy="300900"/>
          </a:xfrm>
          <a:prstGeom prst="rightArrow">
            <a:avLst>
              <a:gd fmla="val 50000" name="adj1"/>
              <a:gd fmla="val 50000" name="adj2"/>
            </a:avLst>
          </a:prstGeom>
          <a:solidFill>
            <a:srgbClr val="CCCCCC"/>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306388" y="2158700"/>
            <a:ext cx="313500" cy="1780200"/>
          </a:xfrm>
          <a:prstGeom prst="downArrow">
            <a:avLst>
              <a:gd fmla="val 50000" name="adj1"/>
              <a:gd fmla="val 50000" name="adj2"/>
            </a:avLst>
          </a:prstGeom>
          <a:solidFill>
            <a:srgbClr val="CCCCCC"/>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txBox="1"/>
          <p:nvPr/>
        </p:nvSpPr>
        <p:spPr>
          <a:xfrm>
            <a:off x="3366513" y="1368825"/>
            <a:ext cx="9279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x</a:t>
            </a:r>
            <a:endParaRPr b="1" sz="2500"/>
          </a:p>
        </p:txBody>
      </p:sp>
      <p:sp>
        <p:nvSpPr>
          <p:cNvPr id="190" name="Google Shape;190;p28"/>
          <p:cNvSpPr txBox="1"/>
          <p:nvPr/>
        </p:nvSpPr>
        <p:spPr>
          <a:xfrm>
            <a:off x="237988" y="4091400"/>
            <a:ext cx="9279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y</a:t>
            </a:r>
            <a:endParaRPr b="1" sz="2500"/>
          </a:p>
        </p:txBody>
      </p:sp>
      <p:sp>
        <p:nvSpPr>
          <p:cNvPr id="191" name="Google Shape;191;p28"/>
          <p:cNvSpPr txBox="1"/>
          <p:nvPr/>
        </p:nvSpPr>
        <p:spPr>
          <a:xfrm>
            <a:off x="4567479" y="1505775"/>
            <a:ext cx="10734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(400,0)</a:t>
            </a:r>
            <a:endParaRPr b="1" sz="2000"/>
          </a:p>
        </p:txBody>
      </p:sp>
      <p:sp>
        <p:nvSpPr>
          <p:cNvPr id="192" name="Google Shape;192;p28"/>
          <p:cNvSpPr txBox="1"/>
          <p:nvPr/>
        </p:nvSpPr>
        <p:spPr>
          <a:xfrm>
            <a:off x="619904" y="4688200"/>
            <a:ext cx="10734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(200,0)</a:t>
            </a:r>
            <a:endParaRPr b="1" sz="2000"/>
          </a:p>
        </p:txBody>
      </p:sp>
      <p:cxnSp>
        <p:nvCxnSpPr>
          <p:cNvPr id="193" name="Google Shape;193;p28"/>
          <p:cNvCxnSpPr/>
          <p:nvPr/>
        </p:nvCxnSpPr>
        <p:spPr>
          <a:xfrm>
            <a:off x="1998200" y="1859300"/>
            <a:ext cx="0" cy="238200"/>
          </a:xfrm>
          <a:prstGeom prst="straightConnector1">
            <a:avLst/>
          </a:prstGeom>
          <a:noFill/>
          <a:ln cap="flat" cmpd="sng" w="19050">
            <a:solidFill>
              <a:srgbClr val="191919"/>
            </a:solidFill>
            <a:prstDash val="solid"/>
            <a:round/>
            <a:headEnd len="med" w="med" type="none"/>
            <a:tailEnd len="med" w="med" type="none"/>
          </a:ln>
        </p:spPr>
      </p:cxnSp>
      <p:pic>
        <p:nvPicPr>
          <p:cNvPr id="194" name="Google Shape;194;p28"/>
          <p:cNvPicPr preferRelativeResize="0"/>
          <p:nvPr/>
        </p:nvPicPr>
        <p:blipFill rotWithShape="1">
          <a:blip r:embed="rId3">
            <a:alphaModFix/>
          </a:blip>
          <a:srcRect b="0" l="0" r="92855" t="0"/>
          <a:stretch/>
        </p:blipFill>
        <p:spPr>
          <a:xfrm>
            <a:off x="4662750" y="2265575"/>
            <a:ext cx="313500" cy="1899025"/>
          </a:xfrm>
          <a:prstGeom prst="rect">
            <a:avLst/>
          </a:prstGeom>
          <a:noFill/>
          <a:ln>
            <a:noFill/>
          </a:ln>
        </p:spPr>
      </p:pic>
      <p:sp>
        <p:nvSpPr>
          <p:cNvPr id="195" name="Google Shape;195;p28"/>
          <p:cNvSpPr/>
          <p:nvPr/>
        </p:nvSpPr>
        <p:spPr>
          <a:xfrm>
            <a:off x="4940593" y="2209843"/>
            <a:ext cx="4079100" cy="1872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6306B"/>
                </a:solidFill>
                <a:latin typeface="Consolas"/>
                <a:ea typeface="Consolas"/>
                <a:cs typeface="Consolas"/>
                <a:sym typeface="Consolas"/>
              </a:rPr>
              <a:t>from</a:t>
            </a:r>
            <a:r>
              <a:rPr lang="en" sz="1200">
                <a:latin typeface="Consolas"/>
                <a:ea typeface="Consolas"/>
                <a:cs typeface="Consolas"/>
                <a:sym typeface="Consolas"/>
              </a:rPr>
              <a:t> tkinter </a:t>
            </a:r>
            <a:r>
              <a:rPr lang="en" sz="1200">
                <a:solidFill>
                  <a:srgbClr val="96306B"/>
                </a:solidFill>
                <a:latin typeface="Consolas"/>
                <a:ea typeface="Consolas"/>
                <a:cs typeface="Consolas"/>
                <a:sym typeface="Consolas"/>
              </a:rPr>
              <a:t>import</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root = Tk()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solidFill>
                  <a:srgbClr val="448F23"/>
                </a:solidFill>
                <a:latin typeface="Consolas"/>
                <a:ea typeface="Consolas"/>
                <a:cs typeface="Consolas"/>
                <a:sym typeface="Consolas"/>
              </a:rPr>
              <a:t># Create canvas</a:t>
            </a:r>
            <a:endParaRPr sz="1200">
              <a:solidFill>
                <a:srgbClr val="448F23"/>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a:t>
            </a:r>
            <a:r>
              <a:rPr lang="en" sz="1200">
                <a:latin typeface="Consolas"/>
                <a:ea typeface="Consolas"/>
                <a:cs typeface="Consolas"/>
                <a:sym typeface="Consolas"/>
              </a:rPr>
              <a:t>creen = Canvas(root, width=</a:t>
            </a:r>
            <a:r>
              <a:rPr lang="en" sz="1200">
                <a:solidFill>
                  <a:srgbClr val="0000D0"/>
                </a:solidFill>
                <a:latin typeface="Consolas"/>
                <a:ea typeface="Consolas"/>
                <a:cs typeface="Consolas"/>
                <a:sym typeface="Consolas"/>
              </a:rPr>
              <a:t>400</a:t>
            </a:r>
            <a:r>
              <a:rPr lang="en" sz="1200">
                <a:latin typeface="Consolas"/>
                <a:ea typeface="Consolas"/>
                <a:cs typeface="Consolas"/>
                <a:sym typeface="Consolas"/>
              </a:rPr>
              <a:t>, height=</a:t>
            </a:r>
            <a:r>
              <a:rPr lang="en" sz="1200">
                <a:solidFill>
                  <a:srgbClr val="0000D0"/>
                </a:solidFill>
                <a:latin typeface="Consolas"/>
                <a:ea typeface="Consolas"/>
                <a:cs typeface="Consolas"/>
                <a:sym typeface="Consolas"/>
              </a:rPr>
              <a:t>2</a:t>
            </a:r>
            <a:r>
              <a:rPr lang="en" sz="1200">
                <a:solidFill>
                  <a:srgbClr val="0000D0"/>
                </a:solidFill>
                <a:latin typeface="Consolas"/>
                <a:ea typeface="Consolas"/>
                <a:cs typeface="Consolas"/>
                <a:sym typeface="Consolas"/>
              </a:rPr>
              <a:t>00</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screen.pack()</a:t>
            </a:r>
            <a:endParaRPr sz="1200">
              <a:latin typeface="Consolas"/>
              <a:ea typeface="Consolas"/>
              <a:cs typeface="Consolas"/>
              <a:sym typeface="Consolas"/>
            </a:endParaRPr>
          </a:p>
        </p:txBody>
      </p:sp>
      <p:sp>
        <p:nvSpPr>
          <p:cNvPr id="196" name="Google Shape;196;p28"/>
          <p:cNvSpPr txBox="1"/>
          <p:nvPr/>
        </p:nvSpPr>
        <p:spPr>
          <a:xfrm>
            <a:off x="2086925" y="3854725"/>
            <a:ext cx="1654800" cy="9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(100, 150)</a:t>
            </a:r>
            <a:endParaRPr b="1" sz="2000"/>
          </a:p>
        </p:txBody>
      </p:sp>
      <p:sp>
        <p:nvSpPr>
          <p:cNvPr id="197" name="Google Shape;197;p28"/>
          <p:cNvSpPr/>
          <p:nvPr/>
        </p:nvSpPr>
        <p:spPr>
          <a:xfrm>
            <a:off x="1884375" y="3919350"/>
            <a:ext cx="175500" cy="188100"/>
          </a:xfrm>
          <a:prstGeom prst="ellipse">
            <a:avLst/>
          </a:prstGeom>
          <a:solidFill>
            <a:srgbClr val="000000"/>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28"/>
          <p:cNvCxnSpPr/>
          <p:nvPr/>
        </p:nvCxnSpPr>
        <p:spPr>
          <a:xfrm>
            <a:off x="846689" y="4013391"/>
            <a:ext cx="319200" cy="0"/>
          </a:xfrm>
          <a:prstGeom prst="straightConnector1">
            <a:avLst/>
          </a:prstGeom>
          <a:noFill/>
          <a:ln cap="flat" cmpd="sng" w="19050">
            <a:solidFill>
              <a:srgbClr val="191919"/>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The Canvas</a:t>
            </a:r>
            <a:endParaRPr sz="4000"/>
          </a:p>
        </p:txBody>
      </p:sp>
      <p:pic>
        <p:nvPicPr>
          <p:cNvPr id="204" name="Google Shape;204;p29"/>
          <p:cNvPicPr preferRelativeResize="0"/>
          <p:nvPr/>
        </p:nvPicPr>
        <p:blipFill rotWithShape="1">
          <a:blip r:embed="rId3">
            <a:alphaModFix/>
          </a:blip>
          <a:srcRect b="0" l="0" r="6173" t="0"/>
          <a:stretch/>
        </p:blipFill>
        <p:spPr>
          <a:xfrm>
            <a:off x="381000" y="2193350"/>
            <a:ext cx="4164800" cy="1971675"/>
          </a:xfrm>
          <a:prstGeom prst="rect">
            <a:avLst/>
          </a:prstGeom>
          <a:noFill/>
          <a:ln>
            <a:noFill/>
          </a:ln>
        </p:spPr>
      </p:pic>
      <p:sp>
        <p:nvSpPr>
          <p:cNvPr id="205" name="Google Shape;205;p29"/>
          <p:cNvSpPr/>
          <p:nvPr/>
        </p:nvSpPr>
        <p:spPr>
          <a:xfrm>
            <a:off x="673393" y="2209843"/>
            <a:ext cx="4079100" cy="1872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6306B"/>
                </a:solidFill>
                <a:latin typeface="Consolas"/>
                <a:ea typeface="Consolas"/>
                <a:cs typeface="Consolas"/>
                <a:sym typeface="Consolas"/>
              </a:rPr>
              <a:t>from</a:t>
            </a:r>
            <a:r>
              <a:rPr lang="en" sz="1200">
                <a:latin typeface="Consolas"/>
                <a:ea typeface="Consolas"/>
                <a:cs typeface="Consolas"/>
                <a:sym typeface="Consolas"/>
              </a:rPr>
              <a:t> tkinter </a:t>
            </a:r>
            <a:r>
              <a:rPr lang="en" sz="1200">
                <a:solidFill>
                  <a:srgbClr val="96306B"/>
                </a:solidFill>
                <a:latin typeface="Consolas"/>
                <a:ea typeface="Consolas"/>
                <a:cs typeface="Consolas"/>
                <a:sym typeface="Consolas"/>
              </a:rPr>
              <a:t>import</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root = Tk()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solidFill>
                  <a:srgbClr val="448F23"/>
                </a:solidFill>
                <a:latin typeface="Consolas"/>
                <a:ea typeface="Consolas"/>
                <a:cs typeface="Consolas"/>
                <a:sym typeface="Consolas"/>
              </a:rPr>
              <a:t># Create canvas</a:t>
            </a:r>
            <a:endParaRPr sz="1200">
              <a:solidFill>
                <a:srgbClr val="448F23"/>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a:t>
            </a:r>
            <a:r>
              <a:rPr lang="en" sz="1200">
                <a:latin typeface="Consolas"/>
                <a:ea typeface="Consolas"/>
                <a:cs typeface="Consolas"/>
                <a:sym typeface="Consolas"/>
              </a:rPr>
              <a:t>creen = Canvas(root, width=</a:t>
            </a:r>
            <a:r>
              <a:rPr lang="en" sz="1200">
                <a:solidFill>
                  <a:srgbClr val="0000D0"/>
                </a:solidFill>
                <a:latin typeface="Consolas"/>
                <a:ea typeface="Consolas"/>
                <a:cs typeface="Consolas"/>
                <a:sym typeface="Consolas"/>
              </a:rPr>
              <a:t>400</a:t>
            </a:r>
            <a:r>
              <a:rPr lang="en" sz="1200">
                <a:latin typeface="Consolas"/>
                <a:ea typeface="Consolas"/>
                <a:cs typeface="Consolas"/>
                <a:sym typeface="Consolas"/>
              </a:rPr>
              <a:t>, height=</a:t>
            </a:r>
            <a:r>
              <a:rPr lang="en" sz="1200">
                <a:solidFill>
                  <a:srgbClr val="0000D0"/>
                </a:solidFill>
                <a:latin typeface="Consolas"/>
                <a:ea typeface="Consolas"/>
                <a:cs typeface="Consolas"/>
                <a:sym typeface="Consolas"/>
              </a:rPr>
              <a:t>2</a:t>
            </a:r>
            <a:r>
              <a:rPr lang="en" sz="1200">
                <a:solidFill>
                  <a:srgbClr val="0000D0"/>
                </a:solidFill>
                <a:latin typeface="Consolas"/>
                <a:ea typeface="Consolas"/>
                <a:cs typeface="Consolas"/>
                <a:sym typeface="Consolas"/>
              </a:rPr>
              <a:t>00</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screen.pack()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mainloop()</a:t>
            </a:r>
            <a:endParaRPr sz="1200">
              <a:latin typeface="Consolas"/>
              <a:ea typeface="Consolas"/>
              <a:cs typeface="Consolas"/>
              <a:sym typeface="Consolas"/>
            </a:endParaRPr>
          </a:p>
        </p:txBody>
      </p:sp>
      <p:pic>
        <p:nvPicPr>
          <p:cNvPr id="206" name="Google Shape;206;p29"/>
          <p:cNvPicPr preferRelativeResize="0"/>
          <p:nvPr/>
        </p:nvPicPr>
        <p:blipFill>
          <a:blip r:embed="rId4">
            <a:alphaModFix/>
          </a:blip>
          <a:stretch>
            <a:fillRect/>
          </a:stretch>
        </p:blipFill>
        <p:spPr>
          <a:xfrm>
            <a:off x="4922943" y="1706466"/>
            <a:ext cx="4086707" cy="2945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