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Satisfy"/>
      <p:regular r:id="rId19"/>
    </p:embeddedFont>
    <p:embeddedFont>
      <p:font typeface="Lemon"/>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3A644C-ECFE-46CD-8FCF-9E92A729A0C6}">
  <a:tblStyle styleId="{E23A644C-ECFE-46CD-8FCF-9E92A729A0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emon-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2.xml"/><Relationship Id="rId19" Type="http://schemas.openxmlformats.org/officeDocument/2006/relationships/font" Target="fonts/Satisfy-regular.fntdata"/><Relationship Id="rId6" Type="http://schemas.openxmlformats.org/officeDocument/2006/relationships/notesMaster" Target="notesMasters/notesMaster1.xml"/><Relationship Id="rId18"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6547e2e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6547e2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about how while loops can help us write more sophisticated programs. Let’s get started!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6547e2e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6547e2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use if statements to have Tracy make decisions. But what if that decision isn’t a one-time choice? For example, if I’m hungry, I should eat food. But what if I eat a snack and am still hungry? Well, I should eat something else. I only want to stop eating when I’m full but to use if statements to complete this code, we would need to write many lines of repeating if statements.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96547e2e4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96547e2e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may think to use a for loop in this scenario, but in order to use a for loop, I need to know the exact number of times I need to repeat the commands below. If I don’t know this value, a for loop can’t be used.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96547e2e4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96547e2e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This is where while loops come in handy! We can use a while loop to repeat certain commands as long as the condition remains true. In this case, I will keep eating food while I’m hungry. Once I’m not hungry anymore, the condition is false, and the code will stop running.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96547e2e4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96547e2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To write a while loop, we simply use the word ‘while’ and follow it by a condition and a colon. The condition is written the same way we write conditions in if statements and the commands we want to perform while to condition is true are indented below.</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There is one thing to be cautious of when writing while loops. If we use a condition that never becomes false, our code will repeat indefinitely and we will have created what is called an ‘infinite loop’. Creating a loop that never ends will cause the program to crash so make sure you include a stopping point where your condition becomes false.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96547e2e4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96547e2e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this example. We are asking the user if they want to draw a circle. The user has answered yes. </a:t>
            </a:r>
            <a:r>
              <a:rPr b="1" lang="en" sz="1200">
                <a:solidFill>
                  <a:srgbClr val="434343"/>
                </a:solidFill>
                <a:highlight>
                  <a:schemeClr val="lt1"/>
                </a:highlight>
                <a:latin typeface="Proxima Nova"/>
                <a:ea typeface="Proxima Nova"/>
                <a:cs typeface="Proxima Nova"/>
                <a:sym typeface="Proxima Nova"/>
              </a:rPr>
              <a:t>(Click for green arrow)</a:t>
            </a:r>
            <a:r>
              <a:rPr lang="en" sz="1200">
                <a:solidFill>
                  <a:srgbClr val="434343"/>
                </a:solidFill>
                <a:highlight>
                  <a:schemeClr val="lt1"/>
                </a:highlight>
                <a:latin typeface="Proxima Nova"/>
                <a:ea typeface="Proxima Nova"/>
                <a:cs typeface="Proxima Nova"/>
                <a:sym typeface="Proxima Nova"/>
              </a:rPr>
              <a:t> The while condition is then true, so the commands below are performed </a:t>
            </a:r>
            <a:r>
              <a:rPr b="1" lang="en" sz="1200">
                <a:solidFill>
                  <a:srgbClr val="434343"/>
                </a:solidFill>
                <a:highlight>
                  <a:schemeClr val="lt1"/>
                </a:highlight>
                <a:latin typeface="Proxima Nova"/>
                <a:ea typeface="Proxima Nova"/>
                <a:cs typeface="Proxima Nova"/>
                <a:sym typeface="Proxima Nova"/>
              </a:rPr>
              <a:t>(Click for circle and input)</a:t>
            </a:r>
            <a:r>
              <a:rPr lang="en" sz="1200">
                <a:solidFill>
                  <a:srgbClr val="434343"/>
                </a:solidFill>
                <a:highlight>
                  <a:schemeClr val="lt1"/>
                </a:highlight>
                <a:latin typeface="Proxima Nova"/>
                <a:ea typeface="Proxima Nova"/>
                <a:cs typeface="Proxima Nova"/>
                <a:sym typeface="Proxima Nova"/>
              </a:rPr>
              <a:t> and Tracy draws a circle and the user is asked again if they want a circle.</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green arrow)</a:t>
            </a:r>
            <a:r>
              <a:rPr lang="en" sz="1200">
                <a:solidFill>
                  <a:srgbClr val="434343"/>
                </a:solidFill>
                <a:highlight>
                  <a:schemeClr val="lt1"/>
                </a:highlight>
                <a:latin typeface="Proxima Nova"/>
                <a:ea typeface="Proxima Nova"/>
                <a:cs typeface="Proxima Nova"/>
                <a:sym typeface="Proxima Nova"/>
              </a:rPr>
              <a:t> The condition then is checked and still found true </a:t>
            </a:r>
            <a:r>
              <a:rPr b="1" lang="en" sz="1200">
                <a:solidFill>
                  <a:srgbClr val="434343"/>
                </a:solidFill>
                <a:highlight>
                  <a:schemeClr val="lt1"/>
                </a:highlight>
                <a:latin typeface="Proxima Nova"/>
                <a:ea typeface="Proxima Nova"/>
                <a:cs typeface="Proxima Nova"/>
                <a:sym typeface="Proxima Nova"/>
              </a:rPr>
              <a:t>(Click for input)</a:t>
            </a:r>
            <a:r>
              <a:rPr lang="en" sz="1200">
                <a:solidFill>
                  <a:srgbClr val="434343"/>
                </a:solidFill>
                <a:highlight>
                  <a:schemeClr val="lt1"/>
                </a:highlight>
                <a:latin typeface="Proxima Nova"/>
                <a:ea typeface="Proxima Nova"/>
                <a:cs typeface="Proxima Nova"/>
                <a:sym typeface="Proxima Nova"/>
              </a:rPr>
              <a:t> so Tracy draws a circle and asks the user again.</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green arrow)</a:t>
            </a:r>
            <a:r>
              <a:rPr lang="en" sz="1200">
                <a:solidFill>
                  <a:srgbClr val="434343"/>
                </a:solidFill>
                <a:highlight>
                  <a:schemeClr val="lt1"/>
                </a:highlight>
                <a:latin typeface="Proxima Nova"/>
                <a:ea typeface="Proxima Nova"/>
                <a:cs typeface="Proxima Nova"/>
                <a:sym typeface="Proxima Nova"/>
              </a:rPr>
              <a:t> The condition is still true </a:t>
            </a:r>
            <a:r>
              <a:rPr b="1" lang="en" sz="1200">
                <a:solidFill>
                  <a:srgbClr val="434343"/>
                </a:solidFill>
                <a:highlight>
                  <a:schemeClr val="lt1"/>
                </a:highlight>
                <a:latin typeface="Proxima Nova"/>
                <a:ea typeface="Proxima Nova"/>
                <a:cs typeface="Proxima Nova"/>
                <a:sym typeface="Proxima Nova"/>
              </a:rPr>
              <a:t>(Click for input and label) </a:t>
            </a:r>
            <a:r>
              <a:rPr lang="en" sz="1200">
                <a:solidFill>
                  <a:srgbClr val="434343"/>
                </a:solidFill>
                <a:highlight>
                  <a:schemeClr val="lt1"/>
                </a:highlight>
                <a:latin typeface="Proxima Nova"/>
                <a:ea typeface="Proxima Nova"/>
                <a:cs typeface="Proxima Nova"/>
                <a:sym typeface="Proxima Nova"/>
              </a:rPr>
              <a:t>so Tracy draws another circle and the user is again asked. </a:t>
            </a:r>
            <a:r>
              <a:rPr lang="en" sz="1200">
                <a:solidFill>
                  <a:srgbClr val="434343"/>
                </a:solidFill>
                <a:highlight>
                  <a:schemeClr val="lt1"/>
                </a:highlight>
                <a:latin typeface="Proxima Nova"/>
                <a:ea typeface="Proxima Nova"/>
                <a:cs typeface="Proxima Nova"/>
                <a:sym typeface="Proxima Nova"/>
              </a:rPr>
              <a:t>Notice that as long as the user answers ‘Yes’, the code will keep running.</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condition is checked </a:t>
            </a:r>
            <a:r>
              <a:rPr b="1" lang="en" sz="1200">
                <a:solidFill>
                  <a:srgbClr val="434343"/>
                </a:solidFill>
                <a:highlight>
                  <a:schemeClr val="lt1"/>
                </a:highlight>
                <a:latin typeface="Proxima Nova"/>
                <a:ea typeface="Proxima Nova"/>
                <a:cs typeface="Proxima Nova"/>
                <a:sym typeface="Proxima Nova"/>
              </a:rPr>
              <a:t>(Click for red arrow) </a:t>
            </a:r>
            <a:r>
              <a:rPr lang="en" sz="1200">
                <a:solidFill>
                  <a:srgbClr val="434343"/>
                </a:solidFill>
                <a:highlight>
                  <a:schemeClr val="lt1"/>
                </a:highlight>
                <a:latin typeface="Proxima Nova"/>
                <a:ea typeface="Proxima Nova"/>
                <a:cs typeface="Proxima Nova"/>
                <a:sym typeface="Proxima Nova"/>
              </a:rPr>
              <a:t>and is now found to be false so the code ends.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how we can use while loops in our Tracy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96547e2e4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96547e2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example, we want Tracy to draw circles starting at radius 10 where each circle’s radius is 10 pixels larger than the one before. We want Tracy to stop drawing circles once they will no longer fit on the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96547e2e4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96547e2e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while loops can be used to repeat code while a condition remains true. Use while loops to solve your next Tracy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Using While Loops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if Statements</a:t>
            </a:r>
            <a:endParaRPr sz="4000"/>
          </a:p>
        </p:txBody>
      </p:sp>
      <p:sp>
        <p:nvSpPr>
          <p:cNvPr id="157" name="Google Shape;157;p34"/>
          <p:cNvSpPr txBox="1"/>
          <p:nvPr/>
        </p:nvSpPr>
        <p:spPr>
          <a:xfrm>
            <a:off x="3660150" y="2018775"/>
            <a:ext cx="5110500" cy="22878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Using if statements, we would need to keep asking the condition over and over.</a:t>
            </a:r>
            <a:endParaRPr sz="3000">
              <a:solidFill>
                <a:srgbClr val="434343"/>
              </a:solidFill>
              <a:latin typeface="Proxima Nova"/>
              <a:ea typeface="Proxima Nova"/>
              <a:cs typeface="Proxima Nova"/>
              <a:sym typeface="Proxima Nova"/>
            </a:endParaRPr>
          </a:p>
        </p:txBody>
      </p:sp>
      <p:sp>
        <p:nvSpPr>
          <p:cNvPr id="158" name="Google Shape;158;p34"/>
          <p:cNvSpPr txBox="1"/>
          <p:nvPr/>
        </p:nvSpPr>
        <p:spPr>
          <a:xfrm>
            <a:off x="931475" y="1266075"/>
            <a:ext cx="2268000" cy="3793200"/>
          </a:xfrm>
          <a:prstGeom prst="rect">
            <a:avLst/>
          </a:prstGeom>
          <a:no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i</a:t>
            </a:r>
            <a:r>
              <a:rPr b="1" lang="en" sz="2400">
                <a:solidFill>
                  <a:srgbClr val="434343"/>
                </a:solidFill>
                <a:latin typeface="Courier New"/>
                <a:ea typeface="Courier New"/>
                <a:cs typeface="Courier New"/>
                <a:sym typeface="Courier New"/>
              </a:rPr>
              <a:t>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i</a:t>
            </a:r>
            <a:r>
              <a:rPr b="1" lang="en" sz="2400">
                <a:solidFill>
                  <a:srgbClr val="434343"/>
                </a:solidFill>
                <a:latin typeface="Courier New"/>
                <a:ea typeface="Courier New"/>
                <a:cs typeface="Courier New"/>
                <a:sym typeface="Courier New"/>
              </a:rPr>
              <a:t>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434343"/>
                </a:solidFill>
                <a:latin typeface="Courier New"/>
                <a:ea typeface="Courier New"/>
                <a:cs typeface="Courier New"/>
                <a:sym typeface="Courier New"/>
              </a:rPr>
              <a:t>if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434343"/>
                </a:solidFill>
                <a:latin typeface="Courier New"/>
                <a:ea typeface="Courier New"/>
                <a:cs typeface="Courier New"/>
                <a:sym typeface="Courier New"/>
              </a:rPr>
              <a:t>if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if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For Loops</a:t>
            </a:r>
            <a:endParaRPr sz="4000"/>
          </a:p>
        </p:txBody>
      </p:sp>
      <p:sp>
        <p:nvSpPr>
          <p:cNvPr id="164" name="Google Shape;164;p35"/>
          <p:cNvSpPr txBox="1"/>
          <p:nvPr/>
        </p:nvSpPr>
        <p:spPr>
          <a:xfrm>
            <a:off x="4241450" y="1796025"/>
            <a:ext cx="4564200" cy="27333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Using for loops, we would need to know the exact number of times to repeat the code.</a:t>
            </a:r>
            <a:endParaRPr sz="3000">
              <a:solidFill>
                <a:srgbClr val="434343"/>
              </a:solidFill>
              <a:latin typeface="Proxima Nova"/>
              <a:ea typeface="Proxima Nova"/>
              <a:cs typeface="Proxima Nova"/>
              <a:sym typeface="Proxima Nova"/>
            </a:endParaRPr>
          </a:p>
        </p:txBody>
      </p:sp>
      <p:sp>
        <p:nvSpPr>
          <p:cNvPr id="165" name="Google Shape;165;p35"/>
          <p:cNvSpPr txBox="1"/>
          <p:nvPr/>
        </p:nvSpPr>
        <p:spPr>
          <a:xfrm>
            <a:off x="339875" y="2515125"/>
            <a:ext cx="3702300" cy="1295100"/>
          </a:xfrm>
          <a:prstGeom prst="rect">
            <a:avLst/>
          </a:prstGeom>
          <a:no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f</a:t>
            </a:r>
            <a:r>
              <a:rPr b="1" lang="en" sz="2400">
                <a:solidFill>
                  <a:srgbClr val="434343"/>
                </a:solidFill>
                <a:latin typeface="Courier New"/>
                <a:ea typeface="Courier New"/>
                <a:cs typeface="Courier New"/>
                <a:sym typeface="Courier New"/>
              </a:rPr>
              <a:t>or i in range(??):</a:t>
            </a:r>
            <a:endParaRPr b="1" sz="24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lang="en" sz="2400">
                <a:solidFill>
                  <a:srgbClr val="434343"/>
                </a:solidFill>
                <a:latin typeface="Courier New"/>
                <a:ea typeface="Courier New"/>
                <a:cs typeface="Courier New"/>
                <a:sym typeface="Courier New"/>
              </a:rPr>
              <a:t>if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Introducing While Loops!</a:t>
            </a:r>
            <a:endParaRPr sz="4000"/>
          </a:p>
        </p:txBody>
      </p:sp>
      <p:sp>
        <p:nvSpPr>
          <p:cNvPr id="171" name="Google Shape;171;p36"/>
          <p:cNvSpPr txBox="1"/>
          <p:nvPr/>
        </p:nvSpPr>
        <p:spPr>
          <a:xfrm>
            <a:off x="3964950" y="2018775"/>
            <a:ext cx="5110500" cy="22878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lang="en" sz="3000">
                <a:solidFill>
                  <a:srgbClr val="434343"/>
                </a:solidFill>
                <a:latin typeface="Proxima Nova"/>
                <a:ea typeface="Proxima Nova"/>
                <a:cs typeface="Proxima Nova"/>
                <a:sym typeface="Proxima Nova"/>
              </a:rPr>
              <a:t>A while loop will keep repeating as long as the condition remains true.</a:t>
            </a:r>
            <a:endParaRPr sz="3000">
              <a:solidFill>
                <a:srgbClr val="434343"/>
              </a:solidFill>
              <a:latin typeface="Proxima Nova"/>
              <a:ea typeface="Proxima Nova"/>
              <a:cs typeface="Proxima Nova"/>
              <a:sym typeface="Proxima Nova"/>
            </a:endParaRPr>
          </a:p>
        </p:txBody>
      </p:sp>
      <p:sp>
        <p:nvSpPr>
          <p:cNvPr id="172" name="Google Shape;172;p36"/>
          <p:cNvSpPr txBox="1"/>
          <p:nvPr/>
        </p:nvSpPr>
        <p:spPr>
          <a:xfrm>
            <a:off x="698850" y="2654625"/>
            <a:ext cx="2622600" cy="1016100"/>
          </a:xfrm>
          <a:prstGeom prst="rect">
            <a:avLst/>
          </a:prstGeom>
          <a:no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while hungry:</a:t>
            </a:r>
            <a:endParaRPr b="1" sz="24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2400">
                <a:solidFill>
                  <a:srgbClr val="434343"/>
                </a:solidFill>
                <a:latin typeface="Courier New"/>
                <a:ea typeface="Courier New"/>
                <a:cs typeface="Courier New"/>
                <a:sym typeface="Courier New"/>
              </a:rPr>
              <a:t>	eat food</a:t>
            </a:r>
            <a:endParaRPr b="1" sz="2400">
              <a:solidFill>
                <a:srgbClr val="434343"/>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Writing While Loops</a:t>
            </a:r>
            <a:endParaRPr sz="4000"/>
          </a:p>
        </p:txBody>
      </p:sp>
      <p:sp>
        <p:nvSpPr>
          <p:cNvPr id="178" name="Google Shape;178;p37"/>
          <p:cNvSpPr txBox="1"/>
          <p:nvPr/>
        </p:nvSpPr>
        <p:spPr>
          <a:xfrm>
            <a:off x="774025" y="1662350"/>
            <a:ext cx="7836300" cy="19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w</a:t>
            </a:r>
            <a:r>
              <a:rPr b="1" lang="en" sz="3000">
                <a:solidFill>
                  <a:srgbClr val="434343"/>
                </a:solidFill>
                <a:latin typeface="Courier New"/>
                <a:ea typeface="Courier New"/>
                <a:cs typeface="Courier New"/>
                <a:sym typeface="Courier New"/>
              </a:rPr>
              <a:t>hile </a:t>
            </a:r>
            <a:r>
              <a:rPr b="1" i="1" lang="en" sz="3000">
                <a:solidFill>
                  <a:srgbClr val="434343"/>
                </a:solidFill>
                <a:latin typeface="Courier New"/>
                <a:ea typeface="Courier New"/>
                <a:cs typeface="Courier New"/>
                <a:sym typeface="Courier New"/>
              </a:rPr>
              <a:t>condition</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	</a:t>
            </a:r>
            <a:r>
              <a:rPr b="1" i="1" lang="en" sz="3000">
                <a:solidFill>
                  <a:srgbClr val="434343"/>
                </a:solidFill>
                <a:latin typeface="Courier New"/>
                <a:ea typeface="Courier New"/>
                <a:cs typeface="Courier New"/>
                <a:sym typeface="Courier New"/>
              </a:rPr>
              <a:t>Commands to be performed go</a:t>
            </a:r>
            <a:endParaRPr b="1" i="1" sz="3000">
              <a:solidFill>
                <a:srgbClr val="434343"/>
              </a:solidFill>
              <a:latin typeface="Courier New"/>
              <a:ea typeface="Courier New"/>
              <a:cs typeface="Courier New"/>
              <a:sym typeface="Courier New"/>
            </a:endParaRPr>
          </a:p>
          <a:p>
            <a:pPr indent="457200" lvl="0" marL="0" rtl="0" algn="l">
              <a:spcBef>
                <a:spcPts val="0"/>
              </a:spcBef>
              <a:spcAft>
                <a:spcPts val="0"/>
              </a:spcAft>
              <a:buNone/>
            </a:pPr>
            <a:r>
              <a:rPr b="1" i="1" lang="en" sz="3000">
                <a:solidFill>
                  <a:srgbClr val="434343"/>
                </a:solidFill>
                <a:latin typeface="Courier New"/>
                <a:ea typeface="Courier New"/>
                <a:cs typeface="Courier New"/>
                <a:sym typeface="Courier New"/>
              </a:rPr>
              <a:t>here (indented!)</a:t>
            </a:r>
            <a:endParaRPr b="1" i="1" sz="3000">
              <a:solidFill>
                <a:srgbClr val="434343"/>
              </a:solidFill>
              <a:latin typeface="Courier New"/>
              <a:ea typeface="Courier New"/>
              <a:cs typeface="Courier New"/>
              <a:sym typeface="Courier New"/>
            </a:endParaRPr>
          </a:p>
        </p:txBody>
      </p:sp>
      <p:sp>
        <p:nvSpPr>
          <p:cNvPr id="179" name="Google Shape;179;p37"/>
          <p:cNvSpPr txBox="1"/>
          <p:nvPr/>
        </p:nvSpPr>
        <p:spPr>
          <a:xfrm>
            <a:off x="701775" y="3529850"/>
            <a:ext cx="7593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0000"/>
                </a:solidFill>
                <a:latin typeface="Proxima Nova"/>
                <a:ea typeface="Proxima Nova"/>
                <a:cs typeface="Proxima Nova"/>
                <a:sym typeface="Proxima Nova"/>
              </a:rPr>
              <a:t>*Beware of creating an infinite loop!*</a:t>
            </a:r>
            <a:endParaRPr sz="30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Using User Input in While Loops</a:t>
            </a:r>
            <a:endParaRPr sz="4000"/>
          </a:p>
        </p:txBody>
      </p:sp>
      <p:pic>
        <p:nvPicPr>
          <p:cNvPr id="185" name="Google Shape;185;p38"/>
          <p:cNvPicPr preferRelativeResize="0"/>
          <p:nvPr/>
        </p:nvPicPr>
        <p:blipFill>
          <a:blip r:embed="rId3">
            <a:alphaModFix/>
          </a:blip>
          <a:stretch>
            <a:fillRect/>
          </a:stretch>
        </p:blipFill>
        <p:spPr>
          <a:xfrm>
            <a:off x="5905975" y="1288650"/>
            <a:ext cx="2942550" cy="3730600"/>
          </a:xfrm>
          <a:prstGeom prst="rect">
            <a:avLst/>
          </a:prstGeom>
          <a:noFill/>
          <a:ln cap="flat" cmpd="sng" w="38100">
            <a:solidFill>
              <a:srgbClr val="434343"/>
            </a:solidFill>
            <a:prstDash val="solid"/>
            <a:round/>
            <a:headEnd len="sm" w="sm" type="none"/>
            <a:tailEnd len="sm" w="sm" type="none"/>
          </a:ln>
        </p:spPr>
      </p:pic>
      <p:sp>
        <p:nvSpPr>
          <p:cNvPr id="186" name="Google Shape;186;p38"/>
          <p:cNvSpPr/>
          <p:nvPr/>
        </p:nvSpPr>
        <p:spPr>
          <a:xfrm rot="5400000">
            <a:off x="2418000" y="1748500"/>
            <a:ext cx="2003400" cy="4355100"/>
          </a:xfrm>
          <a:prstGeom prst="bentUpArrow">
            <a:avLst>
              <a:gd fmla="val 10533" name="adj1"/>
              <a:gd fmla="val 12863" name="adj2"/>
              <a:gd fmla="val 14619" name="adj3"/>
            </a:avLst>
          </a:prstGeom>
          <a:solidFill>
            <a:srgbClr val="FFF2CC"/>
          </a:solid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8"/>
          <p:cNvSpPr txBox="1"/>
          <p:nvPr/>
        </p:nvSpPr>
        <p:spPr>
          <a:xfrm>
            <a:off x="1581650" y="2639950"/>
            <a:ext cx="3819600" cy="228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Proxima Nova"/>
                <a:ea typeface="Proxima Nova"/>
                <a:cs typeface="Proxima Nova"/>
                <a:sym typeface="Proxima Nova"/>
              </a:rPr>
              <a:t>As long as the user continues entering “Yes”, the code will keep running.</a:t>
            </a:r>
            <a:endParaRPr sz="2400">
              <a:solidFill>
                <a:srgbClr val="434343"/>
              </a:solidFill>
              <a:latin typeface="Proxima Nova"/>
              <a:ea typeface="Proxima Nova"/>
              <a:cs typeface="Proxima Nova"/>
              <a:sym typeface="Proxima Nova"/>
            </a:endParaRPr>
          </a:p>
        </p:txBody>
      </p:sp>
      <p:pic>
        <p:nvPicPr>
          <p:cNvPr id="188" name="Google Shape;188;p38"/>
          <p:cNvPicPr preferRelativeResize="0"/>
          <p:nvPr/>
        </p:nvPicPr>
        <p:blipFill>
          <a:blip r:embed="rId4">
            <a:alphaModFix/>
          </a:blip>
          <a:stretch>
            <a:fillRect/>
          </a:stretch>
        </p:blipFill>
        <p:spPr>
          <a:xfrm>
            <a:off x="919275" y="1784924"/>
            <a:ext cx="5505975" cy="1007425"/>
          </a:xfrm>
          <a:prstGeom prst="rect">
            <a:avLst/>
          </a:prstGeom>
          <a:noFill/>
          <a:ln cap="flat" cmpd="sng" w="38100">
            <a:solidFill>
              <a:srgbClr val="434343"/>
            </a:solidFill>
            <a:prstDash val="solid"/>
            <a:round/>
            <a:headEnd len="sm" w="sm" type="none"/>
            <a:tailEnd len="sm" w="sm" type="none"/>
          </a:ln>
        </p:spPr>
      </p:pic>
      <p:sp>
        <p:nvSpPr>
          <p:cNvPr id="189" name="Google Shape;189;p38"/>
          <p:cNvSpPr/>
          <p:nvPr/>
        </p:nvSpPr>
        <p:spPr>
          <a:xfrm>
            <a:off x="186250" y="2042475"/>
            <a:ext cx="804600" cy="492300"/>
          </a:xfrm>
          <a:prstGeom prst="rightArrow">
            <a:avLst>
              <a:gd fmla="val 61599" name="adj1"/>
              <a:gd fmla="val 31956" name="adj2"/>
            </a:avLst>
          </a:prstGeom>
          <a:solidFill>
            <a:srgbClr val="D9EAD3"/>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True</a:t>
            </a:r>
            <a:endParaRPr sz="2000">
              <a:latin typeface="Proxima Nova"/>
              <a:ea typeface="Proxima Nova"/>
              <a:cs typeface="Proxima Nova"/>
              <a:sym typeface="Proxima Nova"/>
            </a:endParaRPr>
          </a:p>
        </p:txBody>
      </p:sp>
      <p:sp>
        <p:nvSpPr>
          <p:cNvPr id="190" name="Google Shape;190;p38"/>
          <p:cNvSpPr/>
          <p:nvPr/>
        </p:nvSpPr>
        <p:spPr>
          <a:xfrm>
            <a:off x="6003150" y="4478500"/>
            <a:ext cx="2177700" cy="44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8"/>
          <p:cNvSpPr/>
          <p:nvPr/>
        </p:nvSpPr>
        <p:spPr>
          <a:xfrm>
            <a:off x="6003150" y="4621775"/>
            <a:ext cx="2177700" cy="30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8"/>
          <p:cNvSpPr/>
          <p:nvPr/>
        </p:nvSpPr>
        <p:spPr>
          <a:xfrm>
            <a:off x="6003150" y="4715550"/>
            <a:ext cx="2177700" cy="21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8"/>
          <p:cNvSpPr/>
          <p:nvPr/>
        </p:nvSpPr>
        <p:spPr>
          <a:xfrm>
            <a:off x="6848450" y="1864425"/>
            <a:ext cx="1103100" cy="113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8"/>
          <p:cNvSpPr/>
          <p:nvPr/>
        </p:nvSpPr>
        <p:spPr>
          <a:xfrm>
            <a:off x="65100" y="2042475"/>
            <a:ext cx="925800" cy="492300"/>
          </a:xfrm>
          <a:prstGeom prst="rightArrow">
            <a:avLst>
              <a:gd fmla="val 61599" name="adj1"/>
              <a:gd fmla="val 31956" name="adj2"/>
            </a:avLst>
          </a:prstGeom>
          <a:solidFill>
            <a:srgbClr val="F4CC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Proxima Nova"/>
                <a:ea typeface="Proxima Nova"/>
                <a:cs typeface="Proxima Nova"/>
                <a:sym typeface="Proxima Nova"/>
              </a:rPr>
              <a:t>False</a:t>
            </a:r>
            <a:endParaRPr sz="2000">
              <a:latin typeface="Proxima Nova"/>
              <a:ea typeface="Proxima Nova"/>
              <a:cs typeface="Proxima Nova"/>
              <a:sym typeface="Proxima Nova"/>
            </a:endParaRPr>
          </a:p>
        </p:txBody>
      </p:sp>
      <p:sp>
        <p:nvSpPr>
          <p:cNvPr id="195" name="Google Shape;195;p38"/>
          <p:cNvSpPr/>
          <p:nvPr/>
        </p:nvSpPr>
        <p:spPr>
          <a:xfrm>
            <a:off x="491700" y="2630275"/>
            <a:ext cx="704400" cy="162000"/>
          </a:xfrm>
          <a:prstGeom prst="rightArrow">
            <a:avLst>
              <a:gd fmla="val 50000" name="adj1"/>
              <a:gd fmla="val 50000" name="adj2"/>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8"/>
          <p:cNvSpPr/>
          <p:nvPr/>
        </p:nvSpPr>
        <p:spPr>
          <a:xfrm>
            <a:off x="491700" y="2447900"/>
            <a:ext cx="704400" cy="162000"/>
          </a:xfrm>
          <a:prstGeom prst="rightArrow">
            <a:avLst>
              <a:gd fmla="val 50000" name="adj1"/>
              <a:gd fmla="val 50000" name="adj2"/>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491700" y="1868275"/>
            <a:ext cx="704400" cy="162000"/>
          </a:xfrm>
          <a:prstGeom prst="rightArrow">
            <a:avLst>
              <a:gd fmla="val 50000" name="adj1"/>
              <a:gd fmla="val 50000" name="adj2"/>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8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Increasing Circles</a:t>
            </a:r>
            <a:endParaRPr sz="4000"/>
          </a:p>
        </p:txBody>
      </p:sp>
      <p:sp>
        <p:nvSpPr>
          <p:cNvPr id="203" name="Google Shape;203;p39"/>
          <p:cNvSpPr txBox="1"/>
          <p:nvPr/>
        </p:nvSpPr>
        <p:spPr>
          <a:xfrm>
            <a:off x="64675" y="1276900"/>
            <a:ext cx="4821900" cy="3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	Write a program that has Tracy draw a circle with a radius of 10 on the middle bottom of the canvas. Increase the radius by 10 and continue drawing circles until the circles will no longer fit on the canvas.</a:t>
            </a:r>
            <a:endParaRPr sz="3000">
              <a:solidFill>
                <a:srgbClr val="434343"/>
              </a:solidFill>
              <a:latin typeface="Proxima Nova"/>
              <a:ea typeface="Proxima Nova"/>
              <a:cs typeface="Proxima Nova"/>
              <a:sym typeface="Proxima Nova"/>
            </a:endParaRPr>
          </a:p>
        </p:txBody>
      </p:sp>
      <p:pic>
        <p:nvPicPr>
          <p:cNvPr id="204" name="Google Shape;204;p39"/>
          <p:cNvPicPr preferRelativeResize="0"/>
          <p:nvPr/>
        </p:nvPicPr>
        <p:blipFill>
          <a:blip r:embed="rId3">
            <a:alphaModFix/>
          </a:blip>
          <a:stretch>
            <a:fillRect/>
          </a:stretch>
        </p:blipFill>
        <p:spPr>
          <a:xfrm>
            <a:off x="4845425" y="1227875"/>
            <a:ext cx="3867150" cy="384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10" name="Google Shape;210;p40"/>
          <p:cNvGraphicFramePr/>
          <p:nvPr/>
        </p:nvGraphicFramePr>
        <p:xfrm>
          <a:off x="165050" y="2202200"/>
          <a:ext cx="3000000" cy="3000000"/>
        </p:xfrm>
        <a:graphic>
          <a:graphicData uri="http://schemas.openxmlformats.org/drawingml/2006/table">
            <a:tbl>
              <a:tblPr>
                <a:noFill/>
                <a:tableStyleId>{E23A644C-ECFE-46CD-8FCF-9E92A729A0C6}</a:tableStyleId>
              </a:tblPr>
              <a:tblGrid>
                <a:gridCol w="4350375"/>
                <a:gridCol w="4463525"/>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w</a:t>
                      </a:r>
                      <a:r>
                        <a:rPr b="1" lang="en" sz="2400">
                          <a:latin typeface="Courier New"/>
                          <a:ea typeface="Courier New"/>
                          <a:cs typeface="Courier New"/>
                          <a:sym typeface="Courier New"/>
                        </a:rPr>
                        <a:t>hile </a:t>
                      </a:r>
                      <a:r>
                        <a:rPr b="1" i="1" lang="en" sz="2400">
                          <a:latin typeface="Courier New"/>
                          <a:ea typeface="Courier New"/>
                          <a:cs typeface="Courier New"/>
                          <a:sym typeface="Courier New"/>
                        </a:rPr>
                        <a:t>condition</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Commands to perform</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Initialize a while loop</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