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Satisfy"/>
      <p:regular r:id="rId25"/>
    </p:embeddedFont>
    <p:embeddedFont>
      <p:font typeface="Lemon"/>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5192739-5D38-4B75-A944-8F81F18A0658}">
  <a:tblStyle styleId="{E5192739-5D38-4B75-A944-8F81F18A065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mon-regular.fntdata"/><Relationship Id="rId25" Type="http://schemas.openxmlformats.org/officeDocument/2006/relationships/font" Target="fonts/Satisf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8dbdafef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dbdafe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Hi, in this video we’re going to learn how to make Tracy turn in order to complete more advanced challenges.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8dbdafefa_0_2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8dbdafef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It is also important to note that Tracy always draws circles starting from the bottom. So in order to have her draw the bottom left circle, we need to situate her here </a:t>
            </a:r>
            <a:r>
              <a:rPr b="1" lang="en" sz="1200">
                <a:solidFill>
                  <a:srgbClr val="434343"/>
                </a:solidFill>
                <a:highlight>
                  <a:schemeClr val="lt1"/>
                </a:highlight>
                <a:latin typeface="Proxima Nova"/>
                <a:ea typeface="Proxima Nova"/>
                <a:cs typeface="Proxima Nova"/>
                <a:sym typeface="Proxima Nova"/>
              </a:rPr>
              <a:t>(Click for red x)</a:t>
            </a:r>
            <a:r>
              <a:rPr lang="en" sz="1200">
                <a:solidFill>
                  <a:srgbClr val="434343"/>
                </a:solidFill>
                <a:highlight>
                  <a:schemeClr val="lt1"/>
                </a:highlight>
                <a:latin typeface="Proxima Nova"/>
                <a:ea typeface="Proxima Nova"/>
                <a:cs typeface="Proxima Nova"/>
                <a:sym typeface="Proxima Nova"/>
              </a:rPr>
              <a:t>. This coordinate has an x-value of -50 and a y-value of -100 </a:t>
            </a: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8dbdafefa_0_2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8dbdafef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Once Tracy draws this circle, we’re going to want her to move forward to draw the next circle in the bottom right position. She is going to need to move </a:t>
            </a:r>
            <a:r>
              <a:rPr b="1" lang="en" sz="1200">
                <a:solidFill>
                  <a:srgbClr val="434343"/>
                </a:solidFill>
                <a:highlight>
                  <a:schemeClr val="lt1"/>
                </a:highlight>
                <a:latin typeface="Proxima Nova"/>
                <a:ea typeface="Proxima Nova"/>
                <a:cs typeface="Proxima Nova"/>
                <a:sym typeface="Proxima Nova"/>
              </a:rPr>
              <a:t>(Click for red line and label)</a:t>
            </a:r>
            <a:r>
              <a:rPr lang="en" sz="1200">
                <a:solidFill>
                  <a:srgbClr val="434343"/>
                </a:solidFill>
                <a:highlight>
                  <a:schemeClr val="lt1"/>
                </a:highlight>
                <a:latin typeface="Proxima Nova"/>
                <a:ea typeface="Proxima Nova"/>
                <a:cs typeface="Proxima Nova"/>
                <a:sym typeface="Proxima Nova"/>
              </a:rPr>
              <a:t> forward 100 pixels, which is the diameter of each circle, to get to the bottom of the next circle.</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8dbdafefa_0_3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8dbdafefa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The last thing we need to make note of is where Tracy needs to move to after she draws the bottom row of circles. </a:t>
            </a:r>
            <a:r>
              <a:rPr b="1" lang="en" sz="1200">
                <a:solidFill>
                  <a:srgbClr val="434343"/>
                </a:solidFill>
                <a:highlight>
                  <a:schemeClr val="lt1"/>
                </a:highlight>
                <a:latin typeface="Proxima Nova"/>
                <a:ea typeface="Proxima Nova"/>
                <a:cs typeface="Proxima Nova"/>
                <a:sym typeface="Proxima Nova"/>
              </a:rPr>
              <a:t>(Click for red x)</a:t>
            </a:r>
            <a:r>
              <a:rPr lang="en" sz="1200">
                <a:solidFill>
                  <a:srgbClr val="434343"/>
                </a:solidFill>
                <a:highlight>
                  <a:schemeClr val="lt1"/>
                </a:highlight>
                <a:latin typeface="Proxima Nova"/>
                <a:ea typeface="Proxima Nova"/>
                <a:cs typeface="Proxima Nova"/>
                <a:sym typeface="Proxima Nova"/>
              </a:rPr>
              <a:t> Here is where she needs to be to draw the top row, which is at position </a:t>
            </a:r>
            <a:r>
              <a:rPr b="1" lang="en" sz="1200">
                <a:solidFill>
                  <a:srgbClr val="434343"/>
                </a:solidFill>
                <a:highlight>
                  <a:schemeClr val="lt1"/>
                </a:highlight>
                <a:latin typeface="Proxima Nova"/>
                <a:ea typeface="Proxima Nova"/>
                <a:cs typeface="Proxima Nova"/>
                <a:sym typeface="Proxima Nova"/>
              </a:rPr>
              <a:t>(Click for label)</a:t>
            </a:r>
            <a:r>
              <a:rPr lang="en" sz="1200">
                <a:solidFill>
                  <a:srgbClr val="434343"/>
                </a:solidFill>
                <a:highlight>
                  <a:schemeClr val="lt1"/>
                </a:highlight>
                <a:latin typeface="Proxima Nova"/>
                <a:ea typeface="Proxima Nova"/>
                <a:cs typeface="Proxima Nova"/>
                <a:sym typeface="Proxima Nova"/>
              </a:rPr>
              <a:t> (-50, 0).</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we’re ready to get coding.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38dbdafefa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8dbdafef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know the starting position we want to move Tracy to so let’s first write </a:t>
            </a:r>
            <a:r>
              <a:rPr i="1" lang="en" sz="1200">
                <a:solidFill>
                  <a:srgbClr val="434343"/>
                </a:solidFill>
                <a:highlight>
                  <a:schemeClr val="lt1"/>
                </a:highlight>
                <a:latin typeface="Proxima Nova"/>
                <a:ea typeface="Proxima Nova"/>
                <a:cs typeface="Proxima Nova"/>
                <a:sym typeface="Proxima Nova"/>
              </a:rPr>
              <a:t>penup()</a:t>
            </a:r>
            <a:r>
              <a:rPr lang="en" sz="1200">
                <a:solidFill>
                  <a:srgbClr val="434343"/>
                </a:solidFill>
                <a:highlight>
                  <a:schemeClr val="lt1"/>
                </a:highlight>
                <a:latin typeface="Proxima Nova"/>
                <a:ea typeface="Proxima Nova"/>
                <a:cs typeface="Proxima Nova"/>
                <a:sym typeface="Proxima Nova"/>
              </a:rPr>
              <a:t> so she won’t leave a trail getting there and then </a:t>
            </a:r>
            <a:r>
              <a:rPr i="1" lang="en" sz="1200">
                <a:solidFill>
                  <a:srgbClr val="434343"/>
                </a:solidFill>
                <a:highlight>
                  <a:schemeClr val="lt1"/>
                </a:highlight>
                <a:latin typeface="Proxima Nova"/>
                <a:ea typeface="Proxima Nova"/>
                <a:cs typeface="Proxima Nova"/>
                <a:sym typeface="Proxima Nova"/>
              </a:rPr>
              <a:t>setposition(-50,-100)</a:t>
            </a:r>
            <a:r>
              <a:rPr lang="en" sz="1200">
                <a:solidFill>
                  <a:srgbClr val="434343"/>
                </a:solidFill>
                <a:highlight>
                  <a:schemeClr val="lt1"/>
                </a:highlight>
                <a:latin typeface="Proxima Nova"/>
                <a:ea typeface="Proxima Nova"/>
                <a:cs typeface="Proxima Nova"/>
                <a:sym typeface="Proxima Nova"/>
              </a:rPr>
              <a:t>. Once she gets there, we want her to draw two circles and we know she’s going to draw two circles again on the top row so let’s use a for loop.</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i="1" lang="en" sz="1200">
                <a:solidFill>
                  <a:srgbClr val="434343"/>
                </a:solidFill>
                <a:highlight>
                  <a:schemeClr val="lt1"/>
                </a:highlight>
                <a:latin typeface="Proxima Nova"/>
                <a:ea typeface="Proxima Nova"/>
                <a:cs typeface="Proxima Nova"/>
                <a:sym typeface="Proxima Nova"/>
              </a:rPr>
              <a:t>f</a:t>
            </a:r>
            <a:r>
              <a:rPr i="1" lang="en" sz="1200">
                <a:solidFill>
                  <a:srgbClr val="434343"/>
                </a:solidFill>
                <a:highlight>
                  <a:schemeClr val="lt1"/>
                </a:highlight>
                <a:latin typeface="Proxima Nova"/>
                <a:ea typeface="Proxima Nova"/>
                <a:cs typeface="Proxima Nova"/>
                <a:sym typeface="Proxima Nova"/>
              </a:rPr>
              <a:t>or i in range(2):</a:t>
            </a:r>
            <a:r>
              <a:rPr lang="en" sz="1200">
                <a:solidFill>
                  <a:srgbClr val="434343"/>
                </a:solidFill>
                <a:highlight>
                  <a:schemeClr val="lt1"/>
                </a:highlight>
                <a:latin typeface="Proxima Nova"/>
                <a:ea typeface="Proxima Nova"/>
                <a:cs typeface="Proxima Nova"/>
                <a:sym typeface="Proxima Nova"/>
              </a:rPr>
              <a:t> and then </a:t>
            </a:r>
            <a:r>
              <a:rPr i="1" lang="en" sz="1200">
                <a:solidFill>
                  <a:srgbClr val="434343"/>
                </a:solidFill>
                <a:highlight>
                  <a:schemeClr val="lt1"/>
                </a:highlight>
                <a:latin typeface="Proxima Nova"/>
                <a:ea typeface="Proxima Nova"/>
                <a:cs typeface="Proxima Nova"/>
                <a:sym typeface="Proxima Nova"/>
              </a:rPr>
              <a:t>pendown()</a:t>
            </a:r>
            <a:r>
              <a:rPr lang="en" sz="1200">
                <a:solidFill>
                  <a:srgbClr val="434343"/>
                </a:solidFill>
                <a:highlight>
                  <a:schemeClr val="lt1"/>
                </a:highlight>
                <a:latin typeface="Proxima Nova"/>
                <a:ea typeface="Proxima Nova"/>
                <a:cs typeface="Proxima Nova"/>
                <a:sym typeface="Proxima Nova"/>
              </a:rPr>
              <a:t>, </a:t>
            </a:r>
            <a:r>
              <a:rPr i="1" lang="en" sz="1200">
                <a:solidFill>
                  <a:srgbClr val="434343"/>
                </a:solidFill>
                <a:highlight>
                  <a:schemeClr val="lt1"/>
                </a:highlight>
                <a:latin typeface="Proxima Nova"/>
                <a:ea typeface="Proxima Nova"/>
                <a:cs typeface="Proxima Nova"/>
                <a:sym typeface="Proxima Nova"/>
              </a:rPr>
              <a:t>circle(50)</a:t>
            </a:r>
            <a:r>
              <a:rPr lang="en" sz="1200">
                <a:solidFill>
                  <a:srgbClr val="434343"/>
                </a:solidFill>
                <a:highlight>
                  <a:schemeClr val="lt1"/>
                </a:highlight>
                <a:latin typeface="Proxima Nova"/>
                <a:ea typeface="Proxima Nova"/>
                <a:cs typeface="Proxima Nova"/>
                <a:sym typeface="Proxima Nova"/>
              </a:rPr>
              <a:t>, </a:t>
            </a:r>
            <a:r>
              <a:rPr i="1" lang="en" sz="1200">
                <a:solidFill>
                  <a:srgbClr val="434343"/>
                </a:solidFill>
                <a:highlight>
                  <a:schemeClr val="lt1"/>
                </a:highlight>
                <a:latin typeface="Proxima Nova"/>
                <a:ea typeface="Proxima Nova"/>
                <a:cs typeface="Proxima Nova"/>
                <a:sym typeface="Proxima Nova"/>
              </a:rPr>
              <a:t>penup()</a:t>
            </a:r>
            <a:r>
              <a:rPr lang="en" sz="1200">
                <a:solidFill>
                  <a:srgbClr val="434343"/>
                </a:solidFill>
                <a:highlight>
                  <a:schemeClr val="lt1"/>
                </a:highlight>
                <a:latin typeface="Proxima Nova"/>
                <a:ea typeface="Proxima Nova"/>
                <a:cs typeface="Proxima Nova"/>
                <a:sym typeface="Proxima Nova"/>
              </a:rPr>
              <a:t>, and </a:t>
            </a:r>
            <a:r>
              <a:rPr i="1" lang="en" sz="1200">
                <a:solidFill>
                  <a:srgbClr val="434343"/>
                </a:solidFill>
                <a:highlight>
                  <a:schemeClr val="lt1"/>
                </a:highlight>
                <a:latin typeface="Proxima Nova"/>
                <a:ea typeface="Proxima Nova"/>
                <a:cs typeface="Proxima Nova"/>
                <a:sym typeface="Proxima Nova"/>
              </a:rPr>
              <a:t>forward(100)</a:t>
            </a:r>
            <a:r>
              <a:rPr lang="en" sz="1200">
                <a:solidFill>
                  <a:srgbClr val="434343"/>
                </a:solidFill>
                <a:highlight>
                  <a:schemeClr val="lt1"/>
                </a:highlight>
                <a:latin typeface="Proxima Nova"/>
                <a:ea typeface="Proxima Nova"/>
                <a:cs typeface="Proxima Nova"/>
                <a:sym typeface="Proxima Nova"/>
              </a:rPr>
              <a:t> commands indented under there. Let’s see how that works. ** That’s great! Tracy moves farther than the second circle but that’s okay because we have our set position command. Let’s use that to get Tracy to the starting position for the top row.</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So </a:t>
            </a:r>
            <a:r>
              <a:rPr i="1" lang="en" sz="1200">
                <a:solidFill>
                  <a:srgbClr val="434343"/>
                </a:solidFill>
                <a:highlight>
                  <a:schemeClr val="lt1"/>
                </a:highlight>
                <a:latin typeface="Proxima Nova"/>
                <a:ea typeface="Proxima Nova"/>
                <a:cs typeface="Proxima Nova"/>
                <a:sym typeface="Proxima Nova"/>
              </a:rPr>
              <a:t>setposition(-50,0)</a:t>
            </a:r>
            <a:r>
              <a:rPr lang="en" sz="1200">
                <a:solidFill>
                  <a:srgbClr val="434343"/>
                </a:solidFill>
                <a:highlight>
                  <a:schemeClr val="lt1"/>
                </a:highlight>
                <a:latin typeface="Proxima Nova"/>
                <a:ea typeface="Proxima Nova"/>
                <a:cs typeface="Proxima Nova"/>
                <a:sym typeface="Proxima Nova"/>
              </a:rPr>
              <a:t>. And we want to make sure that this is not indented because we don’t want these commands to be a part of our loop.</a:t>
            </a:r>
            <a:endParaRPr sz="1200">
              <a:solidFill>
                <a:srgbClr val="434343"/>
              </a:solidFill>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Now we’re ready to follow the same steps as before so we can </a:t>
            </a:r>
            <a:r>
              <a:rPr b="1" lang="en" sz="1200">
                <a:solidFill>
                  <a:srgbClr val="434343"/>
                </a:solidFill>
                <a:highlight>
                  <a:schemeClr val="lt1"/>
                </a:highlight>
                <a:latin typeface="Proxima Nova"/>
                <a:ea typeface="Proxima Nova"/>
                <a:cs typeface="Proxima Nova"/>
                <a:sym typeface="Proxima Nova"/>
              </a:rPr>
              <a:t>copy and paste our loop below.</a:t>
            </a:r>
            <a:r>
              <a:rPr lang="en" sz="1200">
                <a:solidFill>
                  <a:srgbClr val="434343"/>
                </a:solidFill>
                <a:highlight>
                  <a:schemeClr val="lt1"/>
                </a:highlight>
                <a:latin typeface="Proxima Nova"/>
                <a:ea typeface="Proxima Nova"/>
                <a:cs typeface="Proxima Nova"/>
                <a:sym typeface="Proxima Nova"/>
              </a:rPr>
              <a:t> Before we run this code, let’s change our speed statement so Tracy runs through these commands faster. </a:t>
            </a:r>
            <a:r>
              <a:rPr b="1" lang="en" sz="1200">
                <a:solidFill>
                  <a:srgbClr val="434343"/>
                </a:solidFill>
                <a:highlight>
                  <a:schemeClr val="lt1"/>
                </a:highlight>
                <a:latin typeface="Proxima Nova"/>
                <a:ea typeface="Proxima Nova"/>
                <a:cs typeface="Proxima Nova"/>
                <a:sym typeface="Proxima Nova"/>
              </a:rPr>
              <a:t>speed(10) </a:t>
            </a:r>
            <a:r>
              <a:rPr lang="en" sz="1200">
                <a:solidFill>
                  <a:srgbClr val="434343"/>
                </a:solidFill>
                <a:highlight>
                  <a:schemeClr val="lt1"/>
                </a:highlight>
                <a:latin typeface="Proxima Nova"/>
                <a:ea typeface="Proxima Nova"/>
                <a:cs typeface="Proxima Nova"/>
                <a:sym typeface="Proxima Nova"/>
              </a:rPr>
              <a:t>Let’s see how Tracy does! ** Great!</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38dbdafefa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8dbdafef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this lesson, we learned how to use angles in the left and right commands and how to use the setposition command to send Tracy directly to a specific coordinate point. We also learned how we can use the speed command to monitor how quickly Tracy completes the command we give her. Now it’s your turn to use these new commands to solve Tracy exercises.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78e17bd2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78e17bd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000000"/>
              </a:buClr>
              <a:buSzPts val="1200"/>
              <a:buFont typeface="Proxima Nova"/>
              <a:buChar char="●"/>
            </a:pPr>
            <a:r>
              <a:rPr lang="en" sz="1200">
                <a:highlight>
                  <a:schemeClr val="lt1"/>
                </a:highlight>
                <a:latin typeface="Proxima Nova"/>
                <a:ea typeface="Proxima Nova"/>
                <a:cs typeface="Proxima Nova"/>
                <a:sym typeface="Proxima Nova"/>
              </a:rPr>
              <a:t>Right now, Tracy can only turn 90 degrees left or right but what if we want Tracy to draw diagonal lines for us? We need to be able to turn her at any angle we wish.</a:t>
            </a:r>
            <a:endParaRPr sz="1200">
              <a:highlight>
                <a:schemeClr val="lt1"/>
              </a:highlight>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78e17bd2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8e17bd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Instead of putting a 90 between the parentheses after a left or right command, we can place any angle we want and Tracy will turn that many degrees to the left or right.</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Before we jump into writing code using angles, let’s learn a few more commands that will make it easier for us to write more advanced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378e17bd26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78e17bd2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can more immediately move Tracy around the grid world by using the ‘setposition’ command which will have Tracy move directly to that spot in a straight line. If you have not called the ‘penup’ command before using this command, she will leave a trail as she goes from her current position to the position you have called. You will notice that the direction Tracy is facing does not change when you set her position, so if she was facing left before the command was called, she will still be facing left after moving.</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78e17bd26_0_1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78e17bd2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We have another command that doesn’t have to do with moving Tracy but will make it a lot easier for us to code larger problems. That’s the speed command. You can call this command at the beginning of your code to set the speed for the entire program or call it halfway through to just slow down or speed up a certain section. To use the speed command, you type a number from 0 to 10 into the parentheses. A speed of 1 is the slowest, 10 is very fast, and 0 is almost immediate.</a:t>
            </a:r>
            <a:endParaRPr sz="1200">
              <a:solidFill>
                <a:srgbClr val="434343"/>
              </a:solidFill>
              <a:highlight>
                <a:schemeClr val="lt1"/>
              </a:highlight>
              <a:latin typeface="Proxima Nova"/>
              <a:ea typeface="Proxima Nova"/>
              <a:cs typeface="Proxima Nova"/>
              <a:sym typeface="Proxima Nova"/>
            </a:endParaRPr>
          </a:p>
          <a:p>
            <a:pPr indent="-304800" lvl="0" marL="457200" rtl="0" algn="l">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take a look at how we can use these commands to write some programs.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8dbdafefa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8dbdafef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In our first example, we want Tracy to draw an asterisk from the center of the canvas.</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8dbdafefa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8dbdafefa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Proxima Nova"/>
              <a:buChar char="●"/>
            </a:pPr>
            <a:r>
              <a:rPr lang="en" sz="1200">
                <a:highlight>
                  <a:schemeClr val="lt1"/>
                </a:highlight>
                <a:latin typeface="Proxima Nova"/>
                <a:ea typeface="Proxima Nova"/>
                <a:cs typeface="Proxima Nova"/>
                <a:sym typeface="Proxima Nova"/>
              </a:rPr>
              <a:t>From now on, we should start our programs with a speed statement to make it easier for us to alter Tracy’s movements as we test our code s</a:t>
            </a:r>
            <a:r>
              <a:rPr lang="en" sz="1200">
                <a:highlight>
                  <a:schemeClr val="lt1"/>
                </a:highlight>
                <a:latin typeface="Proxima Nova"/>
                <a:ea typeface="Proxima Nova"/>
                <a:cs typeface="Proxima Nova"/>
                <a:sym typeface="Proxima Nova"/>
              </a:rPr>
              <a:t>o I’ll write </a:t>
            </a:r>
            <a:r>
              <a:rPr i="1" lang="en" sz="1200">
                <a:highlight>
                  <a:schemeClr val="lt1"/>
                </a:highlight>
                <a:latin typeface="Proxima Nova"/>
                <a:ea typeface="Proxima Nova"/>
                <a:cs typeface="Proxima Nova"/>
                <a:sym typeface="Proxima Nova"/>
              </a:rPr>
              <a:t>speed(5)</a:t>
            </a:r>
            <a:r>
              <a:rPr lang="en" sz="1200">
                <a:highlight>
                  <a:schemeClr val="lt1"/>
                </a:highlight>
                <a:latin typeface="Proxima Nova"/>
                <a:ea typeface="Proxima Nova"/>
                <a:cs typeface="Proxima Nova"/>
                <a:sym typeface="Proxima Nova"/>
              </a:rPr>
              <a:t>.</a:t>
            </a:r>
            <a:endParaRPr sz="1200">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000000"/>
              </a:buClr>
              <a:buSzPts val="1200"/>
              <a:buFont typeface="Proxima Nova"/>
              <a:buChar char="●"/>
            </a:pPr>
            <a:r>
              <a:rPr lang="en" sz="1200">
                <a:highlight>
                  <a:schemeClr val="lt1"/>
                </a:highlight>
                <a:latin typeface="Proxima Nova"/>
                <a:ea typeface="Proxima Nova"/>
                <a:cs typeface="Proxima Nova"/>
                <a:sym typeface="Proxima Nova"/>
              </a:rPr>
              <a:t>In order to have Tracy draw one line of the asterisk, we’re going to need her to move </a:t>
            </a:r>
            <a:r>
              <a:rPr i="1" lang="en" sz="1200">
                <a:highlight>
                  <a:schemeClr val="lt1"/>
                </a:highlight>
                <a:latin typeface="Proxima Nova"/>
                <a:ea typeface="Proxima Nova"/>
                <a:cs typeface="Proxima Nova"/>
                <a:sym typeface="Proxima Nova"/>
              </a:rPr>
              <a:t>forward(100)</a:t>
            </a:r>
            <a:r>
              <a:rPr lang="en" sz="1200">
                <a:highlight>
                  <a:schemeClr val="lt1"/>
                </a:highlight>
                <a:latin typeface="Proxima Nova"/>
                <a:ea typeface="Proxima Nova"/>
                <a:cs typeface="Proxima Nova"/>
                <a:sym typeface="Proxima Nova"/>
              </a:rPr>
              <a:t> and then </a:t>
            </a:r>
            <a:r>
              <a:rPr i="1" lang="en" sz="1200">
                <a:highlight>
                  <a:schemeClr val="lt1"/>
                </a:highlight>
                <a:latin typeface="Proxima Nova"/>
                <a:ea typeface="Proxima Nova"/>
                <a:cs typeface="Proxima Nova"/>
                <a:sym typeface="Proxima Nova"/>
              </a:rPr>
              <a:t>backward(100)</a:t>
            </a:r>
            <a:r>
              <a:rPr lang="en" sz="1200">
                <a:highlight>
                  <a:schemeClr val="lt1"/>
                </a:highlight>
                <a:latin typeface="Proxima Nova"/>
                <a:ea typeface="Proxima Nova"/>
                <a:cs typeface="Proxima Nova"/>
                <a:sym typeface="Proxima Nova"/>
              </a:rPr>
              <a:t> to return to the center. Let’s see how that works. ** It’s a good start but we don’t have any horizontal lines in our asterisk, so we need to turn Tracy before she starts drawing. We need the first line she draws to be 30 degrees from where she’s facing so let’s add in </a:t>
            </a:r>
            <a:r>
              <a:rPr i="1" lang="en" sz="1200">
                <a:highlight>
                  <a:schemeClr val="lt1"/>
                </a:highlight>
                <a:latin typeface="Proxima Nova"/>
                <a:ea typeface="Proxima Nova"/>
                <a:cs typeface="Proxima Nova"/>
                <a:sym typeface="Proxima Nova"/>
              </a:rPr>
              <a:t>left(30)</a:t>
            </a:r>
            <a:r>
              <a:rPr lang="en" sz="1200">
                <a:highlight>
                  <a:schemeClr val="lt1"/>
                </a:highlight>
                <a:latin typeface="Proxima Nova"/>
                <a:ea typeface="Proxima Nova"/>
                <a:cs typeface="Proxima Nova"/>
                <a:sym typeface="Proxima Nova"/>
              </a:rPr>
              <a:t> before she moves. ** That’s better!</a:t>
            </a:r>
            <a:endParaRPr sz="1200">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000000"/>
              </a:buClr>
              <a:buSzPts val="1200"/>
              <a:buFont typeface="Proxima Nova"/>
              <a:buChar char="●"/>
            </a:pPr>
            <a:r>
              <a:rPr lang="en" sz="1200">
                <a:highlight>
                  <a:schemeClr val="lt1"/>
                </a:highlight>
                <a:latin typeface="Proxima Nova"/>
                <a:ea typeface="Proxima Nova"/>
                <a:cs typeface="Proxima Nova"/>
                <a:sym typeface="Proxima Nova"/>
              </a:rPr>
              <a:t>Now we know a full rotation is 360 degrees and our asterisk has 6 lines evenly spaced from the center so let’s divide 360 by 6 and we get 60 degrees for each turn. Let’s write that in- </a:t>
            </a:r>
            <a:r>
              <a:rPr i="1" lang="en" sz="1200">
                <a:highlight>
                  <a:schemeClr val="lt1"/>
                </a:highlight>
                <a:latin typeface="Proxima Nova"/>
                <a:ea typeface="Proxima Nova"/>
                <a:cs typeface="Proxima Nova"/>
                <a:sym typeface="Proxima Nova"/>
              </a:rPr>
              <a:t>left(60).</a:t>
            </a:r>
            <a:endParaRPr i="1" sz="1200">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000000"/>
              </a:buClr>
              <a:buSzPts val="1200"/>
              <a:buFont typeface="Proxima Nova"/>
              <a:buChar char="●"/>
            </a:pPr>
            <a:r>
              <a:rPr lang="en" sz="1200">
                <a:highlight>
                  <a:schemeClr val="lt1"/>
                </a:highlight>
                <a:latin typeface="Proxima Nova"/>
                <a:ea typeface="Proxima Nova"/>
                <a:cs typeface="Proxima Nova"/>
                <a:sym typeface="Proxima Nova"/>
              </a:rPr>
              <a:t>Now we want her to go forward, backward, and turn again. And we’re gonna need her to do this 6 times. What is this starting to sound like? A for loop! Let’s write a loop to repeat these commands 6 times for us.</a:t>
            </a:r>
            <a:endParaRPr sz="1200">
              <a:highlight>
                <a:schemeClr val="lt1"/>
              </a:highlight>
              <a:latin typeface="Proxima Nova"/>
              <a:ea typeface="Proxima Nova"/>
              <a:cs typeface="Proxima Nova"/>
              <a:sym typeface="Proxima Nova"/>
            </a:endParaRPr>
          </a:p>
          <a:p>
            <a:pPr indent="-304800" lvl="0" marL="457200" rtl="0" algn="l">
              <a:lnSpc>
                <a:spcPct val="115000"/>
              </a:lnSpc>
              <a:spcBef>
                <a:spcPts val="0"/>
              </a:spcBef>
              <a:spcAft>
                <a:spcPts val="0"/>
              </a:spcAft>
              <a:buClr>
                <a:srgbClr val="000000"/>
              </a:buClr>
              <a:buSzPts val="1200"/>
              <a:buFont typeface="Proxima Nova"/>
              <a:buChar char="●"/>
            </a:pPr>
            <a:r>
              <a:rPr lang="en" sz="1200">
                <a:highlight>
                  <a:schemeClr val="lt1"/>
                </a:highlight>
                <a:latin typeface="Proxima Nova"/>
                <a:ea typeface="Proxima Nova"/>
                <a:cs typeface="Proxima Nova"/>
                <a:sym typeface="Proxima Nova"/>
              </a:rPr>
              <a:t>So I’m going to initialize my loop after I turn Tracy 30 degrees because I only want her to do that at the beginning, not every time the loop repeats. So </a:t>
            </a:r>
            <a:r>
              <a:rPr i="1" lang="en" sz="1200">
                <a:highlight>
                  <a:schemeClr val="lt1"/>
                </a:highlight>
                <a:latin typeface="Proxima Nova"/>
                <a:ea typeface="Proxima Nova"/>
                <a:cs typeface="Proxima Nova"/>
                <a:sym typeface="Proxima Nova"/>
              </a:rPr>
              <a:t>for i in range(6):</a:t>
            </a:r>
            <a:r>
              <a:rPr lang="en" sz="1200">
                <a:highlight>
                  <a:schemeClr val="lt1"/>
                </a:highlight>
                <a:latin typeface="Proxima Nova"/>
                <a:ea typeface="Proxima Nova"/>
                <a:cs typeface="Proxima Nova"/>
                <a:sym typeface="Proxima Nova"/>
              </a:rPr>
              <a:t> and then indent these three commands. Let’s try it. ** Perfect!</a:t>
            </a:r>
            <a:endParaRPr sz="1200">
              <a:highlight>
                <a:schemeClr val="lt1"/>
              </a:highlight>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8dbdafefa_0_2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8dbdafef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Let’s look at a more advanced example now. In this challenge, we want Tracy to draw four circles that are centered on the canvas. We are going to have a lot of challenges that ask us to center our drawings so it is important to take some time to plan exactly how we can make this happen.</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38dbdafefa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8dbdafef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34343"/>
              </a:buClr>
              <a:buSzPts val="1200"/>
              <a:buFont typeface="Proxima Nova"/>
              <a:buChar char="●"/>
            </a:pPr>
            <a:r>
              <a:rPr lang="en" sz="1200">
                <a:solidFill>
                  <a:srgbClr val="434343"/>
                </a:solidFill>
                <a:highlight>
                  <a:schemeClr val="lt1"/>
                </a:highlight>
                <a:latin typeface="Proxima Nova"/>
                <a:ea typeface="Proxima Nova"/>
                <a:cs typeface="Proxima Nova"/>
                <a:sym typeface="Proxima Nova"/>
              </a:rPr>
              <a:t>Our circles are going to have a radii of 50 and there is going to be one drawn in each quadrant of the canvas. It is important to remember that </a:t>
            </a:r>
            <a:r>
              <a:rPr b="1" lang="en" sz="1200">
                <a:solidFill>
                  <a:srgbClr val="434343"/>
                </a:solidFill>
                <a:highlight>
                  <a:schemeClr val="lt1"/>
                </a:highlight>
                <a:latin typeface="Proxima Nova"/>
                <a:ea typeface="Proxima Nova"/>
                <a:cs typeface="Proxima Nova"/>
                <a:sym typeface="Proxima Nova"/>
              </a:rPr>
              <a:t>(click for label and red line)</a:t>
            </a:r>
            <a:r>
              <a:rPr lang="en" sz="1200">
                <a:solidFill>
                  <a:srgbClr val="434343"/>
                </a:solidFill>
                <a:highlight>
                  <a:schemeClr val="lt1"/>
                </a:highlight>
                <a:latin typeface="Proxima Nova"/>
                <a:ea typeface="Proxima Nova"/>
                <a:cs typeface="Proxima Nova"/>
                <a:sym typeface="Proxima Nova"/>
              </a:rPr>
              <a:t> the </a:t>
            </a:r>
            <a:r>
              <a:rPr lang="en" sz="1200">
                <a:solidFill>
                  <a:srgbClr val="434343"/>
                </a:solidFill>
                <a:highlight>
                  <a:schemeClr val="lt1"/>
                </a:highlight>
                <a:latin typeface="Proxima Nova"/>
                <a:ea typeface="Proxima Nova"/>
                <a:cs typeface="Proxima Nova"/>
                <a:sym typeface="Proxima Nova"/>
              </a:rPr>
              <a:t>radius is the distance from the center of a circle. The entire length of the circle is 2 x radius or the diameter.</a:t>
            </a:r>
            <a:endParaRPr sz="1200">
              <a:solidFill>
                <a:srgbClr val="434343"/>
              </a:solidFill>
              <a:highlight>
                <a:schemeClr val="lt1"/>
              </a:highlight>
              <a:latin typeface="Proxima Nova"/>
              <a:ea typeface="Proxima Nova"/>
              <a:cs typeface="Proxima Nova"/>
              <a:sym typeface="Proxima Nov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969675"/>
            <a:ext cx="6417300" cy="148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sz="3400"/>
          </a:p>
          <a:p>
            <a:pPr indent="0" lvl="0" marL="0" rtl="0" algn="r">
              <a:spcBef>
                <a:spcPts val="0"/>
              </a:spcBef>
              <a:spcAft>
                <a:spcPts val="0"/>
              </a:spcAft>
              <a:buNone/>
            </a:pPr>
            <a:r>
              <a:rPr lang="en"/>
              <a:t>Turning Tracy Using Angles</a:t>
            </a:r>
            <a:endParaRPr/>
          </a:p>
        </p:txBody>
      </p:sp>
      <p:pic>
        <p:nvPicPr>
          <p:cNvPr descr="logo_color_white_text.png" id="152" name="Google Shape;152;p33"/>
          <p:cNvPicPr preferRelativeResize="0"/>
          <p:nvPr/>
        </p:nvPicPr>
        <p:blipFill>
          <a:blip r:embed="rId3">
            <a:alphaModFix/>
          </a:blip>
          <a:stretch>
            <a:fillRect/>
          </a:stretch>
        </p:blipFill>
        <p:spPr>
          <a:xfrm>
            <a:off x="108199" y="4118150"/>
            <a:ext cx="2157275" cy="94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43" name="Google Shape;243;p42"/>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44" name="Google Shape;244;p42"/>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2"/>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2"/>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2"/>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2"/>
          <p:cNvSpPr/>
          <p:nvPr/>
        </p:nvSpPr>
        <p:spPr>
          <a:xfrm>
            <a:off x="6347550" y="3893050"/>
            <a:ext cx="273000" cy="318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2"/>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sp>
        <p:nvSpPr>
          <p:cNvPr id="250" name="Google Shape;250;p42"/>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
        <p:nvSpPr>
          <p:cNvPr id="251" name="Google Shape;251;p42"/>
          <p:cNvSpPr txBox="1"/>
          <p:nvPr/>
        </p:nvSpPr>
        <p:spPr>
          <a:xfrm>
            <a:off x="318675" y="23521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Bottom row starting position: (-50,-100)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57" name="Google Shape;257;p43"/>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58" name="Google Shape;258;p43"/>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3"/>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3"/>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3"/>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2" name="Google Shape;262;p43"/>
          <p:cNvCxnSpPr>
            <a:endCxn id="261" idx="4"/>
          </p:cNvCxnSpPr>
          <p:nvPr/>
        </p:nvCxnSpPr>
        <p:spPr>
          <a:xfrm>
            <a:off x="6455550" y="4052275"/>
            <a:ext cx="942900" cy="11700"/>
          </a:xfrm>
          <a:prstGeom prst="straightConnector1">
            <a:avLst/>
          </a:prstGeom>
          <a:noFill/>
          <a:ln cap="flat" cmpd="sng" w="28575">
            <a:solidFill>
              <a:srgbClr val="FF0000"/>
            </a:solidFill>
            <a:prstDash val="solid"/>
            <a:round/>
            <a:headEnd len="med" w="med" type="none"/>
            <a:tailEnd len="med" w="med" type="none"/>
          </a:ln>
        </p:spPr>
      </p:cxnSp>
      <p:sp>
        <p:nvSpPr>
          <p:cNvPr id="263" name="Google Shape;263;p43"/>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sp>
        <p:nvSpPr>
          <p:cNvPr id="264" name="Google Shape;264;p43"/>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
        <p:nvSpPr>
          <p:cNvPr id="265" name="Google Shape;265;p43"/>
          <p:cNvSpPr txBox="1"/>
          <p:nvPr/>
        </p:nvSpPr>
        <p:spPr>
          <a:xfrm>
            <a:off x="318675" y="23521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Bottom row starting position: (-50,-100)</a:t>
            </a:r>
            <a:endParaRPr/>
          </a:p>
        </p:txBody>
      </p:sp>
      <p:sp>
        <p:nvSpPr>
          <p:cNvPr id="266" name="Google Shape;266;p43"/>
          <p:cNvSpPr txBox="1"/>
          <p:nvPr/>
        </p:nvSpPr>
        <p:spPr>
          <a:xfrm>
            <a:off x="318675" y="3001550"/>
            <a:ext cx="46428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Distance between circles: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72" name="Google Shape;272;p44"/>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73" name="Google Shape;273;p44"/>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4"/>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4"/>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4"/>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4"/>
          <p:cNvSpPr/>
          <p:nvPr/>
        </p:nvSpPr>
        <p:spPr>
          <a:xfrm>
            <a:off x="6347550" y="2978650"/>
            <a:ext cx="273000" cy="3186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4"/>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sp>
        <p:nvSpPr>
          <p:cNvPr id="279" name="Google Shape;279;p44"/>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
        <p:nvSpPr>
          <p:cNvPr id="280" name="Google Shape;280;p44"/>
          <p:cNvSpPr txBox="1"/>
          <p:nvPr/>
        </p:nvSpPr>
        <p:spPr>
          <a:xfrm>
            <a:off x="318675" y="23521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Bottom row starting position: (-50,-100)</a:t>
            </a:r>
            <a:endParaRPr/>
          </a:p>
        </p:txBody>
      </p:sp>
      <p:sp>
        <p:nvSpPr>
          <p:cNvPr id="281" name="Google Shape;281;p44"/>
          <p:cNvSpPr txBox="1"/>
          <p:nvPr/>
        </p:nvSpPr>
        <p:spPr>
          <a:xfrm>
            <a:off x="318675" y="3634075"/>
            <a:ext cx="43842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Top row starting position: (-50, 0)</a:t>
            </a:r>
            <a:endParaRPr/>
          </a:p>
        </p:txBody>
      </p:sp>
      <p:sp>
        <p:nvSpPr>
          <p:cNvPr id="282" name="Google Shape;282;p44"/>
          <p:cNvSpPr txBox="1"/>
          <p:nvPr/>
        </p:nvSpPr>
        <p:spPr>
          <a:xfrm>
            <a:off x="318675" y="3001550"/>
            <a:ext cx="4642800" cy="111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Distance between circles: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CODE EDITOR- Example #2</a:t>
            </a:r>
            <a:endParaRPr sz="4000"/>
          </a:p>
        </p:txBody>
      </p:sp>
      <p:sp>
        <p:nvSpPr>
          <p:cNvPr id="288" name="Google Shape;288;p45"/>
          <p:cNvSpPr txBox="1"/>
          <p:nvPr/>
        </p:nvSpPr>
        <p:spPr>
          <a:xfrm>
            <a:off x="2067300" y="2276375"/>
            <a:ext cx="50094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Proxima Nova"/>
                <a:ea typeface="Proxima Nova"/>
                <a:cs typeface="Proxima Nova"/>
                <a:sym typeface="Proxima Nova"/>
              </a:rPr>
              <a:t>Four Circles</a:t>
            </a:r>
            <a:endParaRPr sz="40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Commands Learned this Lesson</a:t>
            </a:r>
            <a:endParaRPr sz="4000"/>
          </a:p>
        </p:txBody>
      </p:sp>
      <p:graphicFrame>
        <p:nvGraphicFramePr>
          <p:cNvPr id="294" name="Google Shape;294;p46"/>
          <p:cNvGraphicFramePr/>
          <p:nvPr/>
        </p:nvGraphicFramePr>
        <p:xfrm>
          <a:off x="165050" y="1510825"/>
          <a:ext cx="3000000" cy="3000000"/>
        </p:xfrm>
        <a:graphic>
          <a:graphicData uri="http://schemas.openxmlformats.org/drawingml/2006/table">
            <a:tbl>
              <a:tblPr>
                <a:noFill/>
                <a:tableStyleId>{E5192739-5D38-4B75-A944-8F81F18A0658}</a:tableStyleId>
              </a:tblPr>
              <a:tblGrid>
                <a:gridCol w="3524100"/>
                <a:gridCol w="5289800"/>
              </a:tblGrid>
              <a:tr h="556325">
                <a:tc>
                  <a:txBody>
                    <a:bodyPr/>
                    <a:lstStyle/>
                    <a:p>
                      <a:pPr indent="0" lvl="0" marL="0" rtl="0" algn="l">
                        <a:spcBef>
                          <a:spcPts val="0"/>
                        </a:spcBef>
                        <a:spcAft>
                          <a:spcPts val="0"/>
                        </a:spcAft>
                        <a:buNone/>
                      </a:pPr>
                      <a:r>
                        <a:rPr b="1" lang="en" sz="2400">
                          <a:latin typeface="Proxima Nova"/>
                          <a:ea typeface="Proxima Nova"/>
                          <a:cs typeface="Proxima Nova"/>
                          <a:sym typeface="Proxima Nova"/>
                        </a:rPr>
                        <a:t>Command</a:t>
                      </a:r>
                      <a:endParaRPr b="1" sz="2400">
                        <a:latin typeface="Proxima Nova"/>
                        <a:ea typeface="Proxima Nova"/>
                        <a:cs typeface="Proxima Nova"/>
                        <a:sym typeface="Proxima Nova"/>
                      </a:endParaRPr>
                    </a:p>
                  </a:txBody>
                  <a:tcPr marT="91425" marB="91425" marR="91425" marL="91425">
                    <a:solidFill>
                      <a:srgbClr val="EFEFEF"/>
                    </a:solidFill>
                  </a:tcPr>
                </a:tc>
                <a:tc>
                  <a:txBody>
                    <a:bodyPr/>
                    <a:lstStyle/>
                    <a:p>
                      <a:pPr indent="0" lvl="0" marL="0" rtl="0" algn="l">
                        <a:spcBef>
                          <a:spcPts val="0"/>
                        </a:spcBef>
                        <a:spcAft>
                          <a:spcPts val="0"/>
                        </a:spcAft>
                        <a:buNone/>
                      </a:pPr>
                      <a:r>
                        <a:rPr b="1" lang="en" sz="2400">
                          <a:latin typeface="Proxima Nova"/>
                          <a:ea typeface="Proxima Nova"/>
                          <a:cs typeface="Proxima Nova"/>
                          <a:sym typeface="Proxima Nova"/>
                        </a:rPr>
                        <a:t>What does it do?</a:t>
                      </a:r>
                      <a:endParaRPr b="1" sz="2400">
                        <a:latin typeface="Proxima Nova"/>
                        <a:ea typeface="Proxima Nova"/>
                        <a:cs typeface="Proxima Nova"/>
                        <a:sym typeface="Proxima Nova"/>
                      </a:endParaRPr>
                    </a:p>
                  </a:txBody>
                  <a:tcPr marT="91425" marB="91425" marR="91425" marL="91425">
                    <a:solidFill>
                      <a:srgbClr val="EFEFEF"/>
                    </a:solidFill>
                  </a:tcPr>
                </a:tc>
              </a:tr>
              <a:tr h="570200">
                <a:tc>
                  <a:txBody>
                    <a:bodyPr/>
                    <a:lstStyle/>
                    <a:p>
                      <a:pPr indent="0" lvl="0" marL="0" rtl="0" algn="l">
                        <a:spcBef>
                          <a:spcPts val="0"/>
                        </a:spcBef>
                        <a:spcAft>
                          <a:spcPts val="0"/>
                        </a:spcAft>
                        <a:buNone/>
                      </a:pPr>
                      <a:r>
                        <a:rPr b="1" lang="en" sz="2400">
                          <a:latin typeface="Courier New"/>
                          <a:ea typeface="Courier New"/>
                          <a:cs typeface="Courier New"/>
                          <a:sym typeface="Courier New"/>
                        </a:rPr>
                        <a:t>left</a:t>
                      </a:r>
                      <a:r>
                        <a:rPr b="1" lang="en" sz="2400">
                          <a:latin typeface="Courier New"/>
                          <a:ea typeface="Courier New"/>
                          <a:cs typeface="Courier New"/>
                          <a:sym typeface="Courier New"/>
                        </a:rPr>
                        <a:t>(</a:t>
                      </a:r>
                      <a:r>
                        <a:rPr b="1" i="1" lang="en" sz="2400">
                          <a:latin typeface="Courier New"/>
                          <a:ea typeface="Courier New"/>
                          <a:cs typeface="Courier New"/>
                          <a:sym typeface="Courier New"/>
                        </a:rPr>
                        <a:t>angle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Turns Tracy left at a specified angle</a:t>
                      </a:r>
                      <a:endParaRPr sz="2400">
                        <a:latin typeface="Proxima Nova"/>
                        <a:ea typeface="Proxima Nova"/>
                        <a:cs typeface="Proxima Nova"/>
                        <a:sym typeface="Proxima Nova"/>
                      </a:endParaRPr>
                    </a:p>
                  </a:txBody>
                  <a:tcPr marT="91425" marB="91425" marR="91425" marL="91425"/>
                </a:tc>
              </a:tr>
              <a:tr h="570225">
                <a:tc>
                  <a:txBody>
                    <a:bodyPr/>
                    <a:lstStyle/>
                    <a:p>
                      <a:pPr indent="0" lvl="0" marL="0" rtl="0" algn="l">
                        <a:spcBef>
                          <a:spcPts val="0"/>
                        </a:spcBef>
                        <a:spcAft>
                          <a:spcPts val="0"/>
                        </a:spcAft>
                        <a:buNone/>
                      </a:pPr>
                      <a:r>
                        <a:rPr b="1" lang="en" sz="2400">
                          <a:latin typeface="Courier New"/>
                          <a:ea typeface="Courier New"/>
                          <a:cs typeface="Courier New"/>
                          <a:sym typeface="Courier New"/>
                        </a:rPr>
                        <a:t>right</a:t>
                      </a:r>
                      <a:r>
                        <a:rPr b="1" lang="en" sz="2400">
                          <a:latin typeface="Courier New"/>
                          <a:ea typeface="Courier New"/>
                          <a:cs typeface="Courier New"/>
                          <a:sym typeface="Courier New"/>
                        </a:rPr>
                        <a:t>(</a:t>
                      </a:r>
                      <a:r>
                        <a:rPr b="1" i="1" lang="en" sz="2400">
                          <a:latin typeface="Courier New"/>
                          <a:ea typeface="Courier New"/>
                          <a:cs typeface="Courier New"/>
                          <a:sym typeface="Courier New"/>
                        </a:rPr>
                        <a:t>angle</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Turns Tracy right at a specified angle</a:t>
                      </a:r>
                      <a:endParaRPr sz="2400">
                        <a:latin typeface="Proxima Nova"/>
                        <a:ea typeface="Proxima Nova"/>
                        <a:cs typeface="Proxima Nova"/>
                        <a:sym typeface="Proxima Nova"/>
                      </a:endParaRPr>
                    </a:p>
                  </a:txBody>
                  <a:tcPr marT="91425" marB="91425" marR="91425" marL="91425"/>
                </a:tc>
              </a:tr>
              <a:tr h="556325">
                <a:tc>
                  <a:txBody>
                    <a:bodyPr/>
                    <a:lstStyle/>
                    <a:p>
                      <a:pPr indent="0" lvl="0" marL="0" rtl="0" algn="l">
                        <a:spcBef>
                          <a:spcPts val="0"/>
                        </a:spcBef>
                        <a:spcAft>
                          <a:spcPts val="0"/>
                        </a:spcAft>
                        <a:buNone/>
                      </a:pPr>
                      <a:r>
                        <a:rPr b="1" lang="en" sz="2400">
                          <a:latin typeface="Courier New"/>
                          <a:ea typeface="Courier New"/>
                          <a:cs typeface="Courier New"/>
                          <a:sym typeface="Courier New"/>
                        </a:rPr>
                        <a:t>setposition</a:t>
                      </a:r>
                      <a:r>
                        <a:rPr b="1" lang="en" sz="2400">
                          <a:latin typeface="Courier New"/>
                          <a:ea typeface="Courier New"/>
                          <a:cs typeface="Courier New"/>
                          <a:sym typeface="Courier New"/>
                        </a:rPr>
                        <a:t>(</a:t>
                      </a:r>
                      <a:r>
                        <a:rPr b="1" i="1" lang="en" sz="2400">
                          <a:latin typeface="Courier New"/>
                          <a:ea typeface="Courier New"/>
                          <a:cs typeface="Courier New"/>
                          <a:sym typeface="Courier New"/>
                        </a:rPr>
                        <a:t>x, y</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Moves Tracy to a specified coordinate</a:t>
                      </a:r>
                      <a:endParaRPr sz="2400">
                        <a:latin typeface="Proxima Nova"/>
                        <a:ea typeface="Proxima Nova"/>
                        <a:cs typeface="Proxima Nova"/>
                        <a:sym typeface="Proxima Nova"/>
                      </a:endParaRPr>
                    </a:p>
                  </a:txBody>
                  <a:tcPr marT="91425" marB="91425" marR="91425" marL="91425"/>
                </a:tc>
              </a:tr>
              <a:tr h="556325">
                <a:tc>
                  <a:txBody>
                    <a:bodyPr/>
                    <a:lstStyle/>
                    <a:p>
                      <a:pPr indent="0" lvl="0" marL="0" rtl="0" algn="l">
                        <a:spcBef>
                          <a:spcPts val="0"/>
                        </a:spcBef>
                        <a:spcAft>
                          <a:spcPts val="0"/>
                        </a:spcAft>
                        <a:buNone/>
                      </a:pPr>
                      <a:r>
                        <a:rPr b="1" lang="en" sz="2400">
                          <a:latin typeface="Courier New"/>
                          <a:ea typeface="Courier New"/>
                          <a:cs typeface="Courier New"/>
                          <a:sym typeface="Courier New"/>
                        </a:rPr>
                        <a:t>speed</a:t>
                      </a:r>
                      <a:r>
                        <a:rPr b="1" lang="en" sz="2400">
                          <a:latin typeface="Courier New"/>
                          <a:ea typeface="Courier New"/>
                          <a:cs typeface="Courier New"/>
                          <a:sym typeface="Courier New"/>
                        </a:rPr>
                        <a:t>(</a:t>
                      </a:r>
                      <a:r>
                        <a:rPr b="1" i="1" lang="en" sz="2400">
                          <a:latin typeface="Courier New"/>
                          <a:ea typeface="Courier New"/>
                          <a:cs typeface="Courier New"/>
                          <a:sym typeface="Courier New"/>
                        </a:rPr>
                        <a:t>number 0-10</a:t>
                      </a:r>
                      <a:r>
                        <a:rPr b="1" lang="en" sz="2400">
                          <a:latin typeface="Courier New"/>
                          <a:ea typeface="Courier New"/>
                          <a:cs typeface="Courier New"/>
                          <a:sym typeface="Courier New"/>
                        </a:rPr>
                        <a:t>)</a:t>
                      </a:r>
                      <a:endParaRPr b="1" sz="24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2400">
                          <a:latin typeface="Proxima Nova"/>
                          <a:ea typeface="Proxima Nova"/>
                          <a:cs typeface="Proxima Nova"/>
                          <a:sym typeface="Proxima Nova"/>
                        </a:rPr>
                        <a:t>Determines how quickly Tracy will move through commands</a:t>
                      </a:r>
                      <a:endParaRPr sz="24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4"/>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Turning Tracy- Limitations</a:t>
            </a:r>
            <a:endParaRPr sz="4000"/>
          </a:p>
        </p:txBody>
      </p:sp>
      <p:sp>
        <p:nvSpPr>
          <p:cNvPr id="158" name="Google Shape;158;p34"/>
          <p:cNvSpPr txBox="1"/>
          <p:nvPr/>
        </p:nvSpPr>
        <p:spPr>
          <a:xfrm>
            <a:off x="659400" y="1341700"/>
            <a:ext cx="7825200" cy="36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What if we want Tracy to draw diagonal lines?</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2400">
                <a:latin typeface="Proxima Nova"/>
                <a:ea typeface="Proxima Nova"/>
                <a:cs typeface="Proxima Nova"/>
                <a:sym typeface="Proxima Nova"/>
              </a:rPr>
              <a:t>Right now, Tracy can only turn at 90 degree angles but we need her to be able to turn at any angle we wish.</a:t>
            </a:r>
            <a:endParaRPr sz="2400">
              <a:latin typeface="Proxima Nova"/>
              <a:ea typeface="Proxima Nova"/>
              <a:cs typeface="Proxima Nova"/>
              <a:sym typeface="Proxima Nova"/>
            </a:endParaRPr>
          </a:p>
        </p:txBody>
      </p:sp>
      <p:pic>
        <p:nvPicPr>
          <p:cNvPr id="159" name="Google Shape;159;p34"/>
          <p:cNvPicPr preferRelativeResize="0"/>
          <p:nvPr/>
        </p:nvPicPr>
        <p:blipFill>
          <a:blip r:embed="rId3">
            <a:alphaModFix/>
          </a:blip>
          <a:stretch>
            <a:fillRect/>
          </a:stretch>
        </p:blipFill>
        <p:spPr>
          <a:xfrm>
            <a:off x="3458450" y="1949951"/>
            <a:ext cx="2227125" cy="221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35"/>
          <p:cNvPicPr preferRelativeResize="0"/>
          <p:nvPr/>
        </p:nvPicPr>
        <p:blipFill>
          <a:blip r:embed="rId3">
            <a:alphaModFix/>
          </a:blip>
          <a:stretch>
            <a:fillRect/>
          </a:stretch>
        </p:blipFill>
        <p:spPr>
          <a:xfrm rot="8100000">
            <a:off x="7791525" y="3742475"/>
            <a:ext cx="625600" cy="734345"/>
          </a:xfrm>
          <a:prstGeom prst="rect">
            <a:avLst/>
          </a:prstGeom>
          <a:noFill/>
          <a:ln>
            <a:noFill/>
          </a:ln>
        </p:spPr>
      </p:pic>
      <p:sp>
        <p:nvSpPr>
          <p:cNvPr id="165" name="Google Shape;165;p35"/>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Advanced </a:t>
            </a:r>
            <a:r>
              <a:rPr lang="en" sz="4000"/>
              <a:t>Turning Commands</a:t>
            </a:r>
            <a:endParaRPr sz="4000"/>
          </a:p>
        </p:txBody>
      </p:sp>
      <p:pic>
        <p:nvPicPr>
          <p:cNvPr id="166" name="Google Shape;166;p35"/>
          <p:cNvPicPr preferRelativeResize="0"/>
          <p:nvPr/>
        </p:nvPicPr>
        <p:blipFill rotWithShape="1">
          <a:blip r:embed="rId4">
            <a:alphaModFix/>
          </a:blip>
          <a:srcRect b="35563" l="37324" r="36652" t="39278"/>
          <a:stretch/>
        </p:blipFill>
        <p:spPr>
          <a:xfrm>
            <a:off x="156675" y="3614225"/>
            <a:ext cx="1353325" cy="1301950"/>
          </a:xfrm>
          <a:prstGeom prst="rect">
            <a:avLst/>
          </a:prstGeom>
          <a:noFill/>
          <a:ln>
            <a:noFill/>
          </a:ln>
        </p:spPr>
      </p:pic>
      <p:sp>
        <p:nvSpPr>
          <p:cNvPr id="167" name="Google Shape;167;p35"/>
          <p:cNvSpPr txBox="1"/>
          <p:nvPr/>
        </p:nvSpPr>
        <p:spPr>
          <a:xfrm>
            <a:off x="494775" y="1175050"/>
            <a:ext cx="32475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left(</a:t>
            </a:r>
            <a:r>
              <a:rPr b="1" i="1" lang="en" sz="3000">
                <a:solidFill>
                  <a:srgbClr val="434343"/>
                </a:solidFill>
                <a:latin typeface="Courier New"/>
                <a:ea typeface="Courier New"/>
                <a:cs typeface="Courier New"/>
                <a:sym typeface="Courier New"/>
              </a:rPr>
              <a:t>angle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68" name="Google Shape;168;p35"/>
          <p:cNvSpPr txBox="1"/>
          <p:nvPr/>
        </p:nvSpPr>
        <p:spPr>
          <a:xfrm>
            <a:off x="5101000" y="1175050"/>
            <a:ext cx="3515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right(</a:t>
            </a:r>
            <a:r>
              <a:rPr b="1" i="1" lang="en" sz="3000">
                <a:solidFill>
                  <a:srgbClr val="434343"/>
                </a:solidFill>
                <a:latin typeface="Courier New"/>
                <a:ea typeface="Courier New"/>
                <a:cs typeface="Courier New"/>
                <a:sym typeface="Courier New"/>
              </a:rPr>
              <a:t>angle</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69" name="Google Shape;169;p35"/>
          <p:cNvSpPr txBox="1"/>
          <p:nvPr/>
        </p:nvSpPr>
        <p:spPr>
          <a:xfrm>
            <a:off x="232875" y="1773775"/>
            <a:ext cx="37713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Turns Tracy left at a specified angle</a:t>
            </a:r>
            <a:endParaRPr sz="3000">
              <a:solidFill>
                <a:srgbClr val="434343"/>
              </a:solidFill>
              <a:latin typeface="Proxima Nova"/>
              <a:ea typeface="Proxima Nova"/>
              <a:cs typeface="Proxima Nova"/>
              <a:sym typeface="Proxima Nova"/>
            </a:endParaRPr>
          </a:p>
        </p:txBody>
      </p:sp>
      <p:sp>
        <p:nvSpPr>
          <p:cNvPr id="170" name="Google Shape;170;p35"/>
          <p:cNvSpPr txBox="1"/>
          <p:nvPr/>
        </p:nvSpPr>
        <p:spPr>
          <a:xfrm>
            <a:off x="4828450" y="1773775"/>
            <a:ext cx="40608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Turns Tracy right at a specified angle</a:t>
            </a:r>
            <a:endParaRPr sz="3000">
              <a:solidFill>
                <a:srgbClr val="434343"/>
              </a:solidFill>
              <a:latin typeface="Proxima Nova"/>
              <a:ea typeface="Proxima Nova"/>
              <a:cs typeface="Proxima Nova"/>
              <a:sym typeface="Proxima Nova"/>
            </a:endParaRPr>
          </a:p>
        </p:txBody>
      </p:sp>
      <p:cxnSp>
        <p:nvCxnSpPr>
          <p:cNvPr id="171" name="Google Shape;171;p35"/>
          <p:cNvCxnSpPr/>
          <p:nvPr/>
        </p:nvCxnSpPr>
        <p:spPr>
          <a:xfrm>
            <a:off x="4505638" y="1445475"/>
            <a:ext cx="0" cy="3470700"/>
          </a:xfrm>
          <a:prstGeom prst="straightConnector1">
            <a:avLst/>
          </a:prstGeom>
          <a:noFill/>
          <a:ln cap="flat" cmpd="sng" w="76200">
            <a:solidFill>
              <a:srgbClr val="434343"/>
            </a:solidFill>
            <a:prstDash val="solid"/>
            <a:round/>
            <a:headEnd len="med" w="med" type="none"/>
            <a:tailEnd len="med" w="med" type="none"/>
          </a:ln>
        </p:spPr>
      </p:cxnSp>
      <p:sp>
        <p:nvSpPr>
          <p:cNvPr id="172" name="Google Shape;172;p35"/>
          <p:cNvSpPr/>
          <p:nvPr/>
        </p:nvSpPr>
        <p:spPr>
          <a:xfrm>
            <a:off x="1383375" y="3785225"/>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left(45)</a:t>
            </a:r>
            <a:endParaRPr b="1" sz="1800">
              <a:latin typeface="Courier New"/>
              <a:ea typeface="Courier New"/>
              <a:cs typeface="Courier New"/>
              <a:sym typeface="Courier New"/>
            </a:endParaRPr>
          </a:p>
        </p:txBody>
      </p:sp>
      <p:sp>
        <p:nvSpPr>
          <p:cNvPr id="173" name="Google Shape;173;p35"/>
          <p:cNvSpPr/>
          <p:nvPr/>
        </p:nvSpPr>
        <p:spPr>
          <a:xfrm>
            <a:off x="6058150" y="3785225"/>
            <a:ext cx="16014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right(45)</a:t>
            </a:r>
            <a:endParaRPr b="1" sz="1800">
              <a:latin typeface="Courier New"/>
              <a:ea typeface="Courier New"/>
              <a:cs typeface="Courier New"/>
              <a:sym typeface="Courier New"/>
            </a:endParaRPr>
          </a:p>
        </p:txBody>
      </p:sp>
      <p:pic>
        <p:nvPicPr>
          <p:cNvPr id="174" name="Google Shape;174;p35"/>
          <p:cNvPicPr preferRelativeResize="0"/>
          <p:nvPr/>
        </p:nvPicPr>
        <p:blipFill>
          <a:blip r:embed="rId5">
            <a:alphaModFix/>
          </a:blip>
          <a:stretch>
            <a:fillRect/>
          </a:stretch>
        </p:blipFill>
        <p:spPr>
          <a:xfrm>
            <a:off x="3002625" y="3825000"/>
            <a:ext cx="625598" cy="734400"/>
          </a:xfrm>
          <a:prstGeom prst="rect">
            <a:avLst/>
          </a:prstGeom>
          <a:noFill/>
          <a:ln>
            <a:noFill/>
          </a:ln>
        </p:spPr>
      </p:pic>
      <p:pic>
        <p:nvPicPr>
          <p:cNvPr id="175" name="Google Shape;175;p35"/>
          <p:cNvPicPr preferRelativeResize="0"/>
          <p:nvPr/>
        </p:nvPicPr>
        <p:blipFill rotWithShape="1">
          <a:blip r:embed="rId4">
            <a:alphaModFix/>
          </a:blip>
          <a:srcRect b="35563" l="37324" r="36652" t="39278"/>
          <a:stretch/>
        </p:blipFill>
        <p:spPr>
          <a:xfrm>
            <a:off x="4605238" y="3614225"/>
            <a:ext cx="1353325" cy="1301950"/>
          </a:xfrm>
          <a:prstGeom prst="rect">
            <a:avLst/>
          </a:prstGeom>
          <a:noFill/>
          <a:ln>
            <a:noFill/>
          </a:ln>
        </p:spPr>
      </p:pic>
      <p:sp>
        <p:nvSpPr>
          <p:cNvPr id="176" name="Google Shape;176;p35"/>
          <p:cNvSpPr/>
          <p:nvPr/>
        </p:nvSpPr>
        <p:spPr>
          <a:xfrm rot="-5400000">
            <a:off x="1647075" y="2964575"/>
            <a:ext cx="942900" cy="665700"/>
          </a:xfrm>
          <a:prstGeom prst="curvedUpArrow">
            <a:avLst>
              <a:gd fmla="val 25000" name="adj1"/>
              <a:gd fmla="val 50000" name="adj2"/>
              <a:gd fmla="val 25000" name="adj3"/>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5"/>
          <p:cNvSpPr/>
          <p:nvPr/>
        </p:nvSpPr>
        <p:spPr>
          <a:xfrm rot="5400000">
            <a:off x="6486875" y="2930225"/>
            <a:ext cx="939900" cy="734400"/>
          </a:xfrm>
          <a:prstGeom prst="curvedDownArrow">
            <a:avLst>
              <a:gd fmla="val 25000" name="adj1"/>
              <a:gd fmla="val 50000" name="adj2"/>
              <a:gd fmla="val 25000" name="adj3"/>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35"/>
          <p:cNvPicPr preferRelativeResize="0"/>
          <p:nvPr/>
        </p:nvPicPr>
        <p:blipFill>
          <a:blip r:embed="rId3">
            <a:alphaModFix/>
          </a:blip>
          <a:stretch>
            <a:fillRect/>
          </a:stretch>
        </p:blipFill>
        <p:spPr>
          <a:xfrm rot="2700000">
            <a:off x="3089513" y="3861450"/>
            <a:ext cx="625600" cy="734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setposition</a:t>
            </a:r>
            <a:endParaRPr sz="4000"/>
          </a:p>
        </p:txBody>
      </p:sp>
      <p:sp>
        <p:nvSpPr>
          <p:cNvPr id="184" name="Google Shape;184;p36"/>
          <p:cNvSpPr txBox="1"/>
          <p:nvPr/>
        </p:nvSpPr>
        <p:spPr>
          <a:xfrm>
            <a:off x="708150" y="1175050"/>
            <a:ext cx="7727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setposition</a:t>
            </a:r>
            <a:r>
              <a:rPr b="1" lang="en" sz="3000">
                <a:solidFill>
                  <a:srgbClr val="434343"/>
                </a:solidFill>
                <a:latin typeface="Courier New"/>
                <a:ea typeface="Courier New"/>
                <a:cs typeface="Courier New"/>
                <a:sym typeface="Courier New"/>
              </a:rPr>
              <a:t>(</a:t>
            </a:r>
            <a:r>
              <a:rPr b="1" i="1" lang="en" sz="3000">
                <a:solidFill>
                  <a:srgbClr val="434343"/>
                </a:solidFill>
                <a:latin typeface="Courier New"/>
                <a:ea typeface="Courier New"/>
                <a:cs typeface="Courier New"/>
                <a:sym typeface="Courier New"/>
              </a:rPr>
              <a:t>x, y</a:t>
            </a:r>
            <a:r>
              <a:rPr b="1" lang="en" sz="3000">
                <a:solidFill>
                  <a:srgbClr val="434343"/>
                </a:solidFill>
                <a:latin typeface="Courier New"/>
                <a:ea typeface="Courier New"/>
                <a:cs typeface="Courier New"/>
                <a:sym typeface="Courier New"/>
              </a:rPr>
              <a:t>)</a:t>
            </a:r>
            <a:endParaRPr b="1" sz="3000">
              <a:solidFill>
                <a:srgbClr val="434343"/>
              </a:solidFill>
              <a:latin typeface="Courier New"/>
              <a:ea typeface="Courier New"/>
              <a:cs typeface="Courier New"/>
              <a:sym typeface="Courier New"/>
            </a:endParaRPr>
          </a:p>
        </p:txBody>
      </p:sp>
      <p:sp>
        <p:nvSpPr>
          <p:cNvPr id="185" name="Google Shape;185;p36"/>
          <p:cNvSpPr txBox="1"/>
          <p:nvPr/>
        </p:nvSpPr>
        <p:spPr>
          <a:xfrm>
            <a:off x="942000" y="1757050"/>
            <a:ext cx="72600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Moves Tracy to a specified coordinate</a:t>
            </a:r>
            <a:endParaRPr sz="3000">
              <a:solidFill>
                <a:srgbClr val="434343"/>
              </a:solidFill>
              <a:latin typeface="Proxima Nova"/>
              <a:ea typeface="Proxima Nova"/>
              <a:cs typeface="Proxima Nova"/>
              <a:sym typeface="Proxima Nova"/>
            </a:endParaRPr>
          </a:p>
        </p:txBody>
      </p:sp>
      <p:pic>
        <p:nvPicPr>
          <p:cNvPr id="186" name="Google Shape;186;p36"/>
          <p:cNvPicPr preferRelativeResize="0"/>
          <p:nvPr/>
        </p:nvPicPr>
        <p:blipFill>
          <a:blip r:embed="rId3">
            <a:alphaModFix/>
          </a:blip>
          <a:stretch>
            <a:fillRect/>
          </a:stretch>
        </p:blipFill>
        <p:spPr>
          <a:xfrm>
            <a:off x="3002625" y="3825000"/>
            <a:ext cx="625598" cy="734400"/>
          </a:xfrm>
          <a:prstGeom prst="rect">
            <a:avLst/>
          </a:prstGeom>
          <a:noFill/>
          <a:ln>
            <a:noFill/>
          </a:ln>
        </p:spPr>
      </p:pic>
      <p:pic>
        <p:nvPicPr>
          <p:cNvPr id="187" name="Google Shape;187;p36"/>
          <p:cNvPicPr preferRelativeResize="0"/>
          <p:nvPr/>
        </p:nvPicPr>
        <p:blipFill>
          <a:blip r:embed="rId4">
            <a:alphaModFix/>
          </a:blip>
          <a:stretch>
            <a:fillRect/>
          </a:stretch>
        </p:blipFill>
        <p:spPr>
          <a:xfrm>
            <a:off x="1109560" y="2490322"/>
            <a:ext cx="2513087" cy="2500778"/>
          </a:xfrm>
          <a:prstGeom prst="rect">
            <a:avLst/>
          </a:prstGeom>
          <a:noFill/>
          <a:ln>
            <a:noFill/>
          </a:ln>
        </p:spPr>
      </p:pic>
      <p:pic>
        <p:nvPicPr>
          <p:cNvPr id="188" name="Google Shape;188;p36"/>
          <p:cNvPicPr preferRelativeResize="0"/>
          <p:nvPr/>
        </p:nvPicPr>
        <p:blipFill>
          <a:blip r:embed="rId5">
            <a:alphaModFix/>
          </a:blip>
          <a:stretch>
            <a:fillRect/>
          </a:stretch>
        </p:blipFill>
        <p:spPr>
          <a:xfrm>
            <a:off x="5527648" y="2490343"/>
            <a:ext cx="2513100" cy="2500757"/>
          </a:xfrm>
          <a:prstGeom prst="rect">
            <a:avLst/>
          </a:prstGeom>
          <a:noFill/>
          <a:ln>
            <a:noFill/>
          </a:ln>
        </p:spPr>
      </p:pic>
      <p:sp>
        <p:nvSpPr>
          <p:cNvPr id="189" name="Google Shape;189;p36"/>
          <p:cNvSpPr/>
          <p:nvPr/>
        </p:nvSpPr>
        <p:spPr>
          <a:xfrm>
            <a:off x="2996850" y="3373513"/>
            <a:ext cx="315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setposition</a:t>
            </a:r>
            <a:r>
              <a:rPr b="1" lang="en" sz="1800">
                <a:latin typeface="Courier New"/>
                <a:ea typeface="Courier New"/>
                <a:cs typeface="Courier New"/>
                <a:sym typeface="Courier New"/>
              </a:rPr>
              <a:t>(100,100)</a:t>
            </a:r>
            <a:endParaRPr b="1" sz="18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Tracy Command: speed</a:t>
            </a:r>
            <a:endParaRPr sz="4000"/>
          </a:p>
        </p:txBody>
      </p:sp>
      <p:sp>
        <p:nvSpPr>
          <p:cNvPr id="195" name="Google Shape;195;p37"/>
          <p:cNvSpPr txBox="1"/>
          <p:nvPr/>
        </p:nvSpPr>
        <p:spPr>
          <a:xfrm>
            <a:off x="708150" y="1175050"/>
            <a:ext cx="77277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3000">
                <a:solidFill>
                  <a:srgbClr val="434343"/>
                </a:solidFill>
                <a:latin typeface="Courier New"/>
                <a:ea typeface="Courier New"/>
                <a:cs typeface="Courier New"/>
                <a:sym typeface="Courier New"/>
              </a:rPr>
              <a:t>speed</a:t>
            </a:r>
            <a:r>
              <a:rPr b="1" lang="en" sz="3000">
                <a:solidFill>
                  <a:srgbClr val="434343"/>
                </a:solidFill>
                <a:latin typeface="Courier New"/>
                <a:ea typeface="Courier New"/>
                <a:cs typeface="Courier New"/>
                <a:sym typeface="Courier New"/>
              </a:rPr>
              <a:t>(number 0-10)</a:t>
            </a:r>
            <a:endParaRPr b="1" sz="3000">
              <a:solidFill>
                <a:srgbClr val="434343"/>
              </a:solidFill>
              <a:latin typeface="Courier New"/>
              <a:ea typeface="Courier New"/>
              <a:cs typeface="Courier New"/>
              <a:sym typeface="Courier New"/>
            </a:endParaRPr>
          </a:p>
        </p:txBody>
      </p:sp>
      <p:sp>
        <p:nvSpPr>
          <p:cNvPr id="196" name="Google Shape;196;p37"/>
          <p:cNvSpPr txBox="1"/>
          <p:nvPr/>
        </p:nvSpPr>
        <p:spPr>
          <a:xfrm>
            <a:off x="942000" y="1757050"/>
            <a:ext cx="7260000" cy="12177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Sets how quickly Tracy will move through commands</a:t>
            </a:r>
            <a:endParaRPr sz="3000">
              <a:solidFill>
                <a:srgbClr val="434343"/>
              </a:solidFill>
              <a:latin typeface="Proxima Nova"/>
              <a:ea typeface="Proxima Nova"/>
              <a:cs typeface="Proxima Nova"/>
              <a:sym typeface="Proxima Nova"/>
            </a:endParaRPr>
          </a:p>
        </p:txBody>
      </p:sp>
      <p:sp>
        <p:nvSpPr>
          <p:cNvPr id="197" name="Google Shape;197;p37"/>
          <p:cNvSpPr/>
          <p:nvPr/>
        </p:nvSpPr>
        <p:spPr>
          <a:xfrm>
            <a:off x="942025" y="2974750"/>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speed(1)</a:t>
            </a:r>
            <a:endParaRPr b="1" sz="1800">
              <a:latin typeface="Courier New"/>
              <a:ea typeface="Courier New"/>
              <a:cs typeface="Courier New"/>
              <a:sym typeface="Courier New"/>
            </a:endParaRPr>
          </a:p>
        </p:txBody>
      </p:sp>
      <p:sp>
        <p:nvSpPr>
          <p:cNvPr id="198" name="Google Shape;198;p37"/>
          <p:cNvSpPr/>
          <p:nvPr/>
        </p:nvSpPr>
        <p:spPr>
          <a:xfrm>
            <a:off x="2890188" y="2974750"/>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speed(5)</a:t>
            </a:r>
            <a:endParaRPr b="1" sz="1800">
              <a:latin typeface="Courier New"/>
              <a:ea typeface="Courier New"/>
              <a:cs typeface="Courier New"/>
              <a:sym typeface="Courier New"/>
            </a:endParaRPr>
          </a:p>
        </p:txBody>
      </p:sp>
      <p:sp>
        <p:nvSpPr>
          <p:cNvPr id="199" name="Google Shape;199;p37"/>
          <p:cNvSpPr/>
          <p:nvPr/>
        </p:nvSpPr>
        <p:spPr>
          <a:xfrm>
            <a:off x="4838363" y="2974750"/>
            <a:ext cx="16527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speed(10)</a:t>
            </a:r>
            <a:endParaRPr b="1" sz="1800">
              <a:latin typeface="Courier New"/>
              <a:ea typeface="Courier New"/>
              <a:cs typeface="Courier New"/>
              <a:sym typeface="Courier New"/>
            </a:endParaRPr>
          </a:p>
        </p:txBody>
      </p:sp>
      <p:sp>
        <p:nvSpPr>
          <p:cNvPr id="200" name="Google Shape;200;p37"/>
          <p:cNvSpPr/>
          <p:nvPr/>
        </p:nvSpPr>
        <p:spPr>
          <a:xfrm>
            <a:off x="6965550" y="2974750"/>
            <a:ext cx="1470300" cy="734400"/>
          </a:xfrm>
          <a:prstGeom prst="rightArrow">
            <a:avLst>
              <a:gd fmla="val 50000" name="adj1"/>
              <a:gd fmla="val 50000" name="adj2"/>
            </a:avLst>
          </a:prstGeom>
          <a:solidFill>
            <a:srgbClr val="FFF2CC"/>
          </a:solid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Courier New"/>
                <a:ea typeface="Courier New"/>
                <a:cs typeface="Courier New"/>
                <a:sym typeface="Courier New"/>
              </a:rPr>
              <a:t>speed(0)</a:t>
            </a:r>
            <a:endParaRPr b="1" sz="1800">
              <a:latin typeface="Courier New"/>
              <a:ea typeface="Courier New"/>
              <a:cs typeface="Courier New"/>
              <a:sym typeface="Courier New"/>
            </a:endParaRPr>
          </a:p>
        </p:txBody>
      </p:sp>
      <p:sp>
        <p:nvSpPr>
          <p:cNvPr id="201" name="Google Shape;201;p37"/>
          <p:cNvSpPr txBox="1"/>
          <p:nvPr/>
        </p:nvSpPr>
        <p:spPr>
          <a:xfrm>
            <a:off x="480475"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Slowest</a:t>
            </a:r>
            <a:endParaRPr sz="3000">
              <a:solidFill>
                <a:srgbClr val="434343"/>
              </a:solidFill>
              <a:latin typeface="Proxima Nova"/>
              <a:ea typeface="Proxima Nova"/>
              <a:cs typeface="Proxima Nova"/>
              <a:sym typeface="Proxima Nova"/>
            </a:endParaRPr>
          </a:p>
        </p:txBody>
      </p:sp>
      <p:sp>
        <p:nvSpPr>
          <p:cNvPr id="202" name="Google Shape;202;p37"/>
          <p:cNvSpPr txBox="1"/>
          <p:nvPr/>
        </p:nvSpPr>
        <p:spPr>
          <a:xfrm>
            <a:off x="2428650"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Medium</a:t>
            </a:r>
            <a:endParaRPr sz="3000">
              <a:solidFill>
                <a:srgbClr val="434343"/>
              </a:solidFill>
              <a:latin typeface="Proxima Nova"/>
              <a:ea typeface="Proxima Nova"/>
              <a:cs typeface="Proxima Nova"/>
              <a:sym typeface="Proxima Nova"/>
            </a:endParaRPr>
          </a:p>
        </p:txBody>
      </p:sp>
      <p:sp>
        <p:nvSpPr>
          <p:cNvPr id="203" name="Google Shape;203;p37"/>
          <p:cNvSpPr txBox="1"/>
          <p:nvPr/>
        </p:nvSpPr>
        <p:spPr>
          <a:xfrm>
            <a:off x="4468025"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Very Fast</a:t>
            </a:r>
            <a:endParaRPr sz="3000">
              <a:solidFill>
                <a:srgbClr val="434343"/>
              </a:solidFill>
              <a:latin typeface="Proxima Nova"/>
              <a:ea typeface="Proxima Nova"/>
              <a:cs typeface="Proxima Nova"/>
              <a:sym typeface="Proxima Nova"/>
            </a:endParaRPr>
          </a:p>
        </p:txBody>
      </p:sp>
      <p:sp>
        <p:nvSpPr>
          <p:cNvPr id="204" name="Google Shape;204;p37"/>
          <p:cNvSpPr txBox="1"/>
          <p:nvPr/>
        </p:nvSpPr>
        <p:spPr>
          <a:xfrm>
            <a:off x="6580200" y="4063900"/>
            <a:ext cx="2241000" cy="734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3000">
                <a:solidFill>
                  <a:srgbClr val="434343"/>
                </a:solidFill>
                <a:latin typeface="Proxima Nova"/>
                <a:ea typeface="Proxima Nova"/>
                <a:cs typeface="Proxima Nova"/>
                <a:sym typeface="Proxima Nova"/>
              </a:rPr>
              <a:t>Immediate</a:t>
            </a:r>
            <a:endParaRPr sz="3000">
              <a:solidFill>
                <a:srgbClr val="43434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#1: Asterisk</a:t>
            </a:r>
            <a:endParaRPr sz="4000"/>
          </a:p>
        </p:txBody>
      </p:sp>
      <p:sp>
        <p:nvSpPr>
          <p:cNvPr id="210" name="Google Shape;210;p38"/>
          <p:cNvSpPr txBox="1"/>
          <p:nvPr/>
        </p:nvSpPr>
        <p:spPr>
          <a:xfrm>
            <a:off x="701775" y="1875100"/>
            <a:ext cx="3956100" cy="27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an asterisk with lines 100 pixels long.</a:t>
            </a:r>
            <a:endParaRPr sz="3000">
              <a:latin typeface="Proxima Nova"/>
              <a:ea typeface="Proxima Nova"/>
              <a:cs typeface="Proxima Nova"/>
              <a:sym typeface="Proxima Nova"/>
            </a:endParaRPr>
          </a:p>
        </p:txBody>
      </p:sp>
      <p:pic>
        <p:nvPicPr>
          <p:cNvPr id="211" name="Google Shape;211;p38"/>
          <p:cNvPicPr preferRelativeResize="0"/>
          <p:nvPr/>
        </p:nvPicPr>
        <p:blipFill>
          <a:blip r:embed="rId3">
            <a:alphaModFix/>
          </a:blip>
          <a:stretch>
            <a:fillRect/>
          </a:stretch>
        </p:blipFill>
        <p:spPr>
          <a:xfrm>
            <a:off x="4810275" y="1278400"/>
            <a:ext cx="3786000" cy="377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CODE EDITOR- Example #2</a:t>
            </a:r>
            <a:endParaRPr sz="4000"/>
          </a:p>
        </p:txBody>
      </p:sp>
      <p:sp>
        <p:nvSpPr>
          <p:cNvPr id="217" name="Google Shape;217;p39"/>
          <p:cNvSpPr txBox="1"/>
          <p:nvPr/>
        </p:nvSpPr>
        <p:spPr>
          <a:xfrm>
            <a:off x="2067300" y="2291550"/>
            <a:ext cx="50094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Proxima Nova"/>
                <a:ea typeface="Proxima Nova"/>
                <a:cs typeface="Proxima Nova"/>
                <a:sym typeface="Proxima Nova"/>
              </a:rPr>
              <a:t>Asterisk</a:t>
            </a:r>
            <a:endParaRPr sz="40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23" name="Google Shape;223;p40"/>
          <p:cNvPicPr preferRelativeResize="0"/>
          <p:nvPr/>
        </p:nvPicPr>
        <p:blipFill>
          <a:blip r:embed="rId3">
            <a:alphaModFix/>
          </a:blip>
          <a:stretch>
            <a:fillRect/>
          </a:stretch>
        </p:blipFill>
        <p:spPr>
          <a:xfrm>
            <a:off x="4977275" y="1274175"/>
            <a:ext cx="3747000" cy="3747000"/>
          </a:xfrm>
          <a:prstGeom prst="rect">
            <a:avLst/>
          </a:prstGeom>
          <a:noFill/>
          <a:ln>
            <a:noFill/>
          </a:ln>
        </p:spPr>
      </p:pic>
      <p:sp>
        <p:nvSpPr>
          <p:cNvPr id="224" name="Google Shape;224;p40"/>
          <p:cNvSpPr txBox="1"/>
          <p:nvPr/>
        </p:nvSpPr>
        <p:spPr>
          <a:xfrm>
            <a:off x="701775" y="1673700"/>
            <a:ext cx="3956100" cy="29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rPr lang="en" sz="3000">
                <a:latin typeface="Proxima Nova"/>
                <a:ea typeface="Proxima Nova"/>
                <a:cs typeface="Proxima Nova"/>
                <a:sym typeface="Proxima Nova"/>
              </a:rPr>
              <a:t>Write a program that has Tracy draw four circles at the center of the canvas.</a:t>
            </a:r>
            <a:endParaRPr sz="30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8350" y="89175"/>
            <a:ext cx="94773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Example #2: Four Circles</a:t>
            </a:r>
            <a:endParaRPr sz="4000"/>
          </a:p>
        </p:txBody>
      </p:sp>
      <p:pic>
        <p:nvPicPr>
          <p:cNvPr id="230" name="Google Shape;230;p41"/>
          <p:cNvPicPr preferRelativeResize="0"/>
          <p:nvPr/>
        </p:nvPicPr>
        <p:blipFill>
          <a:blip r:embed="rId3">
            <a:alphaModFix/>
          </a:blip>
          <a:stretch>
            <a:fillRect/>
          </a:stretch>
        </p:blipFill>
        <p:spPr>
          <a:xfrm>
            <a:off x="5057738" y="1268200"/>
            <a:ext cx="3705725" cy="3705725"/>
          </a:xfrm>
          <a:prstGeom prst="rect">
            <a:avLst/>
          </a:prstGeom>
          <a:noFill/>
          <a:ln>
            <a:noFill/>
          </a:ln>
        </p:spPr>
      </p:pic>
      <p:sp>
        <p:nvSpPr>
          <p:cNvPr id="231" name="Google Shape;231;p41"/>
          <p:cNvSpPr/>
          <p:nvPr/>
        </p:nvSpPr>
        <p:spPr>
          <a:xfrm>
            <a:off x="69433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1"/>
          <p:cNvSpPr/>
          <p:nvPr/>
        </p:nvSpPr>
        <p:spPr>
          <a:xfrm>
            <a:off x="6028950" y="22240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1"/>
          <p:cNvSpPr/>
          <p:nvPr/>
        </p:nvSpPr>
        <p:spPr>
          <a:xfrm>
            <a:off x="60289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1"/>
          <p:cNvSpPr/>
          <p:nvPr/>
        </p:nvSpPr>
        <p:spPr>
          <a:xfrm>
            <a:off x="6943350" y="3138475"/>
            <a:ext cx="910200" cy="9255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1"/>
          <p:cNvSpPr txBox="1"/>
          <p:nvPr/>
        </p:nvSpPr>
        <p:spPr>
          <a:xfrm>
            <a:off x="318675" y="1555509"/>
            <a:ext cx="4536600" cy="5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Proxima Nova"/>
                <a:ea typeface="Proxima Nova"/>
                <a:cs typeface="Proxima Nova"/>
                <a:sym typeface="Proxima Nova"/>
              </a:rPr>
              <a:t>Notes:</a:t>
            </a:r>
            <a:endParaRPr sz="2400">
              <a:latin typeface="Proxima Nova"/>
              <a:ea typeface="Proxima Nova"/>
              <a:cs typeface="Proxima Nova"/>
              <a:sym typeface="Proxima Nova"/>
            </a:endParaRPr>
          </a:p>
        </p:txBody>
      </p:sp>
      <p:cxnSp>
        <p:nvCxnSpPr>
          <p:cNvPr id="236" name="Google Shape;236;p41"/>
          <p:cNvCxnSpPr>
            <a:stCxn id="232" idx="2"/>
            <a:endCxn id="232" idx="6"/>
          </p:cNvCxnSpPr>
          <p:nvPr/>
        </p:nvCxnSpPr>
        <p:spPr>
          <a:xfrm>
            <a:off x="6028950" y="2686825"/>
            <a:ext cx="910200" cy="0"/>
          </a:xfrm>
          <a:prstGeom prst="straightConnector1">
            <a:avLst/>
          </a:prstGeom>
          <a:noFill/>
          <a:ln cap="flat" cmpd="sng" w="28575">
            <a:solidFill>
              <a:srgbClr val="FF0000"/>
            </a:solidFill>
            <a:prstDash val="solid"/>
            <a:round/>
            <a:headEnd len="med" w="med" type="none"/>
            <a:tailEnd len="med" w="med" type="none"/>
          </a:ln>
        </p:spPr>
      </p:cxnSp>
      <p:sp>
        <p:nvSpPr>
          <p:cNvPr id="237" name="Google Shape;237;p41"/>
          <p:cNvSpPr txBox="1"/>
          <p:nvPr/>
        </p:nvSpPr>
        <p:spPr>
          <a:xfrm>
            <a:off x="318675" y="1965625"/>
            <a:ext cx="4384200" cy="7212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2 x radius = diameter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