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Proxima Nova"/>
      <p:regular r:id="rId17"/>
      <p:bold r:id="rId18"/>
      <p:italic r:id="rId19"/>
      <p:boldItalic r:id="rId20"/>
    </p:embeddedFont>
    <p:embeddedFont>
      <p:font typeface="Satisfy"/>
      <p:regular r:id="rId21"/>
    </p:embeddedFont>
    <p:embeddedFont>
      <p:font typeface="Lemon"/>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2960CCB-7B13-47EE-B01F-8E4E9F84ABE7}">
  <a:tblStyle styleId="{92960CCB-7B13-47EE-B01F-8E4E9F84AB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4.xml"/><Relationship Id="rId22" Type="http://schemas.openxmlformats.org/officeDocument/2006/relationships/font" Target="fonts/Lemon-regular.fntdata"/><Relationship Id="rId10" Type="http://schemas.openxmlformats.org/officeDocument/2006/relationships/slide" Target="slides/slide3.xml"/><Relationship Id="rId21" Type="http://schemas.openxmlformats.org/officeDocument/2006/relationships/font" Target="fonts/Satisfy-regular.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roximaNova-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ProximaNova-italic.fntdata"/><Relationship Id="rId6" Type="http://schemas.openxmlformats.org/officeDocument/2006/relationships/slideMaster" Target="slideMasters/slideMaster2.xml"/><Relationship Id="rId18"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7e470ddd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7e470dd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we can get input from a user to control commands in our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37e470dd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7e470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write programs that give users the ability to interact with and control parts of our code, we can use the command ‘input’. To save the input that the user gave, we assign it to a variable.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type the name of our variable followed by an equal sign. Instead of entering a value for the variable ourselves, we use the command input followed by a set of parentheses. Inside the parentheses, we write the text prompt that we want our users to see inside quotation marks.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37e470ddd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7e470d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code, we are asking the user to determine what color our circle should be. We’ve named the variable ‘color_choice’ and are asking the question “What color should the circle be?”. We are then using this variable’s value to assign a color to Tracy before she draws the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Just a quick side note- we’re using the variable name color_choice instead of just color because color is a reserved word in Python so it cannot be used as a variable name. Because there is already a command using the word color, we need to choose something else for our variable.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37e470ddd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7e470dd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run this code, the user will see the text prompt and will be able to type in an answer. The user’s answer of ‘green’ is given as an argument to the color command. Tracy then changes her color to green and draws the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37e470ddd_0_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7e470dd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a:t>
            </a:r>
            <a:r>
              <a:rPr lang="en" sz="1200">
                <a:solidFill>
                  <a:srgbClr val="434343"/>
                </a:solidFill>
                <a:highlight>
                  <a:schemeClr val="lt1"/>
                </a:highlight>
                <a:latin typeface="Proxima Nova"/>
                <a:ea typeface="Proxima Nova"/>
                <a:cs typeface="Proxima Nova"/>
                <a:sym typeface="Proxima Nova"/>
              </a:rPr>
              <a:t>f we try to use the input command to get a number from the user and use it as a number in our code, Tracy will give us an error. This is because Tracy reads everything a user enters as a word by default. It’s very simple to change a user’s input to be read as a number by using the command int. All we need to do is surround our entire input command by the term int and place parentheses around it. You’ll notice two closed parentheses at the end of the phrase. This is because we opened two parentheses throughout our phrase so we need to make sure to close both of them or Tracy will respond with an error.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37e470ddd_0_3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7e470dd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code, we want the user to tell us what the radius of the circle should be so we ask the question “What is the circle’s radius?” and surround it with both the input and int commands.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 arrow, and red box) </a:t>
            </a:r>
            <a:r>
              <a:rPr lang="en" sz="1200">
                <a:solidFill>
                  <a:srgbClr val="434343"/>
                </a:solidFill>
                <a:highlight>
                  <a:schemeClr val="lt1"/>
                </a:highlight>
                <a:latin typeface="Proxima Nova"/>
                <a:ea typeface="Proxima Nova"/>
                <a:cs typeface="Proxima Nova"/>
                <a:sym typeface="Proxima Nova"/>
              </a:rPr>
              <a:t>You also may notice that we’re changing the value of the user input in the forward command. We can alter user input just as we would a variable’s value!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37e470ddd_0_3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7e470d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output of our code is a circle with a radius that was specified by the user. Tracy then moves forward the diameter of the circle. Let’s take a look at how we can use user input in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37e470ddd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7e470dd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Tracy to draw the same line with hash marks as in the last lesson, but this time, we want to ask the user for the thickness of the marks and what color each mark should be.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37e470ddd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7e470d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get input from a user and how to change input from a word to a number. Refer to the examples we went through to help you collect user input to solve some Tracy challenges of your own!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User Input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Getting User Input</a:t>
            </a:r>
            <a:endParaRPr sz="4000"/>
          </a:p>
        </p:txBody>
      </p:sp>
      <p:sp>
        <p:nvSpPr>
          <p:cNvPr id="157" name="Google Shape;157;p34"/>
          <p:cNvSpPr txBox="1"/>
          <p:nvPr/>
        </p:nvSpPr>
        <p:spPr>
          <a:xfrm>
            <a:off x="200100" y="3592025"/>
            <a:ext cx="8743800" cy="12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rgbClr val="434343"/>
                </a:solidFill>
                <a:latin typeface="Courier New"/>
                <a:ea typeface="Courier New"/>
                <a:cs typeface="Courier New"/>
                <a:sym typeface="Courier New"/>
              </a:rPr>
              <a:t>variable_name</a:t>
            </a:r>
            <a:r>
              <a:rPr b="1" lang="en" sz="3000">
                <a:solidFill>
                  <a:srgbClr val="434343"/>
                </a:solidFill>
                <a:latin typeface="Courier New"/>
                <a:ea typeface="Courier New"/>
                <a:cs typeface="Courier New"/>
                <a:sym typeface="Courier New"/>
              </a:rPr>
              <a:t> = input(</a:t>
            </a:r>
            <a:r>
              <a:rPr b="1" i="1" lang="en" sz="3000">
                <a:solidFill>
                  <a:srgbClr val="434343"/>
                </a:solidFill>
                <a:latin typeface="Courier New"/>
                <a:ea typeface="Courier New"/>
                <a:cs typeface="Courier New"/>
                <a:sym typeface="Courier New"/>
              </a:rPr>
              <a:t>“Text prompt”</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58" name="Google Shape;158;p34"/>
          <p:cNvSpPr txBox="1"/>
          <p:nvPr/>
        </p:nvSpPr>
        <p:spPr>
          <a:xfrm>
            <a:off x="950850" y="1394575"/>
            <a:ext cx="7091700" cy="18705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We can ask the user to enter a word, phrase, or number that we can store in a variable to be used in our program.</a:t>
            </a:r>
            <a:endParaRPr b="1" sz="3000">
              <a:solidFill>
                <a:srgbClr val="43434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pic>
        <p:nvPicPr>
          <p:cNvPr id="164" name="Google Shape;164;p35"/>
          <p:cNvPicPr preferRelativeResize="0"/>
          <p:nvPr/>
        </p:nvPicPr>
        <p:blipFill>
          <a:blip r:embed="rId3">
            <a:alphaModFix/>
          </a:blip>
          <a:stretch>
            <a:fillRect/>
          </a:stretch>
        </p:blipFill>
        <p:spPr>
          <a:xfrm>
            <a:off x="661500" y="2439400"/>
            <a:ext cx="7820975" cy="1216925"/>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pic>
        <p:nvPicPr>
          <p:cNvPr id="170" name="Google Shape;170;p36"/>
          <p:cNvPicPr preferRelativeResize="0"/>
          <p:nvPr/>
        </p:nvPicPr>
        <p:blipFill>
          <a:blip r:embed="rId3">
            <a:alphaModFix/>
          </a:blip>
          <a:stretch>
            <a:fillRect/>
          </a:stretch>
        </p:blipFill>
        <p:spPr>
          <a:xfrm>
            <a:off x="5190598" y="232338"/>
            <a:ext cx="3685250" cy="4678825"/>
          </a:xfrm>
          <a:prstGeom prst="rect">
            <a:avLst/>
          </a:prstGeom>
          <a:noFill/>
          <a:ln cap="flat" cmpd="sng" w="38100">
            <a:solidFill>
              <a:srgbClr val="434343"/>
            </a:solidFill>
            <a:prstDash val="solid"/>
            <a:round/>
            <a:headEnd len="sm" w="sm" type="none"/>
            <a:tailEnd len="sm" w="sm" type="none"/>
          </a:ln>
        </p:spPr>
      </p:pic>
      <p:sp>
        <p:nvSpPr>
          <p:cNvPr id="171" name="Google Shape;171;p36"/>
          <p:cNvSpPr txBox="1"/>
          <p:nvPr/>
        </p:nvSpPr>
        <p:spPr>
          <a:xfrm>
            <a:off x="763850" y="1628375"/>
            <a:ext cx="3616200" cy="3047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The word(s) that the user enters becomes the argument for the color command.</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i="1" lang="en" sz="3000">
                <a:solidFill>
                  <a:srgbClr val="434343"/>
                </a:solidFill>
                <a:latin typeface="Proxima Nova"/>
                <a:ea typeface="Proxima Nova"/>
                <a:cs typeface="Proxima Nova"/>
                <a:sym typeface="Proxima Nova"/>
              </a:rPr>
              <a:t>(In this case, green!)</a:t>
            </a:r>
            <a:endParaRPr i="1" sz="30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Changing User Input to a Number</a:t>
            </a:r>
            <a:endParaRPr sz="4000"/>
          </a:p>
        </p:txBody>
      </p:sp>
      <p:sp>
        <p:nvSpPr>
          <p:cNvPr id="177" name="Google Shape;177;p37"/>
          <p:cNvSpPr txBox="1"/>
          <p:nvPr/>
        </p:nvSpPr>
        <p:spPr>
          <a:xfrm>
            <a:off x="950850" y="1394575"/>
            <a:ext cx="7091700" cy="18705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We can ask the user to enter a word, phrase, or number but in order to use a number, we need to convert it to an integer, using the command </a:t>
            </a:r>
            <a:r>
              <a:rPr b="1" lang="en" sz="3000">
                <a:solidFill>
                  <a:srgbClr val="434343"/>
                </a:solidFill>
                <a:latin typeface="Courier New"/>
                <a:ea typeface="Courier New"/>
                <a:cs typeface="Courier New"/>
                <a:sym typeface="Courier New"/>
              </a:rPr>
              <a:t>int()</a:t>
            </a:r>
            <a:r>
              <a:rPr lang="en" sz="3000">
                <a:solidFill>
                  <a:srgbClr val="434343"/>
                </a:solidFill>
                <a:latin typeface="Proxima Nova"/>
                <a:ea typeface="Proxima Nova"/>
                <a:cs typeface="Proxima Nova"/>
                <a:sym typeface="Proxima Nova"/>
              </a:rPr>
              <a:t>.</a:t>
            </a:r>
            <a:endParaRPr b="1" sz="3000">
              <a:solidFill>
                <a:srgbClr val="434343"/>
              </a:solidFill>
              <a:latin typeface="Courier New"/>
              <a:ea typeface="Courier New"/>
              <a:cs typeface="Courier New"/>
              <a:sym typeface="Courier New"/>
            </a:endParaRPr>
          </a:p>
        </p:txBody>
      </p:sp>
      <p:sp>
        <p:nvSpPr>
          <p:cNvPr id="178" name="Google Shape;178;p37"/>
          <p:cNvSpPr/>
          <p:nvPr/>
        </p:nvSpPr>
        <p:spPr>
          <a:xfrm>
            <a:off x="3564675" y="3766325"/>
            <a:ext cx="938100" cy="446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7"/>
          <p:cNvSpPr/>
          <p:nvPr/>
        </p:nvSpPr>
        <p:spPr>
          <a:xfrm>
            <a:off x="8708175" y="3766325"/>
            <a:ext cx="272400" cy="446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7"/>
          <p:cNvSpPr txBox="1"/>
          <p:nvPr/>
        </p:nvSpPr>
        <p:spPr>
          <a:xfrm>
            <a:off x="38350" y="3668225"/>
            <a:ext cx="9105600" cy="7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800">
                <a:solidFill>
                  <a:srgbClr val="434343"/>
                </a:solidFill>
                <a:latin typeface="Courier New"/>
                <a:ea typeface="Courier New"/>
                <a:cs typeface="Courier New"/>
                <a:sym typeface="Courier New"/>
              </a:rPr>
              <a:t>variable_name</a:t>
            </a:r>
            <a:r>
              <a:rPr b="1" lang="en" sz="2800">
                <a:solidFill>
                  <a:srgbClr val="434343"/>
                </a:solidFill>
                <a:latin typeface="Courier New"/>
                <a:ea typeface="Courier New"/>
                <a:cs typeface="Courier New"/>
                <a:sym typeface="Courier New"/>
              </a:rPr>
              <a:t> = int(input(</a:t>
            </a:r>
            <a:r>
              <a:rPr b="1" i="1" lang="en" sz="2800">
                <a:solidFill>
                  <a:srgbClr val="434343"/>
                </a:solidFill>
                <a:latin typeface="Courier New"/>
                <a:ea typeface="Courier New"/>
                <a:cs typeface="Courier New"/>
                <a:sym typeface="Courier New"/>
              </a:rPr>
              <a:t>“Text prompt”</a:t>
            </a:r>
            <a:r>
              <a:rPr b="1" lang="en" sz="2800">
                <a:solidFill>
                  <a:srgbClr val="434343"/>
                </a:solidFill>
                <a:latin typeface="Courier New"/>
                <a:ea typeface="Courier New"/>
                <a:cs typeface="Courier New"/>
                <a:sym typeface="Courier New"/>
              </a:rPr>
              <a:t>))</a:t>
            </a:r>
            <a:endParaRPr b="1" sz="2800">
              <a:solidFill>
                <a:srgbClr val="434343"/>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8"/>
          <p:cNvPicPr preferRelativeResize="0"/>
          <p:nvPr/>
        </p:nvPicPr>
        <p:blipFill>
          <a:blip r:embed="rId3">
            <a:alphaModFix/>
          </a:blip>
          <a:stretch>
            <a:fillRect/>
          </a:stretch>
        </p:blipFill>
        <p:spPr>
          <a:xfrm>
            <a:off x="140700" y="2167713"/>
            <a:ext cx="8864749" cy="962550"/>
          </a:xfrm>
          <a:prstGeom prst="rect">
            <a:avLst/>
          </a:prstGeom>
          <a:noFill/>
          <a:ln cap="flat" cmpd="sng" w="38100">
            <a:solidFill>
              <a:srgbClr val="434343"/>
            </a:solidFill>
            <a:prstDash val="solid"/>
            <a:round/>
            <a:headEnd len="sm" w="sm" type="none"/>
            <a:tailEnd len="sm" w="sm" type="none"/>
          </a:ln>
        </p:spPr>
      </p:pic>
      <p:sp>
        <p:nvSpPr>
          <p:cNvPr id="186" name="Google Shape;186;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sp>
        <p:nvSpPr>
          <p:cNvPr id="187" name="Google Shape;187;p38"/>
          <p:cNvSpPr txBox="1"/>
          <p:nvPr/>
        </p:nvSpPr>
        <p:spPr>
          <a:xfrm>
            <a:off x="343050" y="3665775"/>
            <a:ext cx="84579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We can alter the variable throughout our code!</a:t>
            </a:r>
            <a:endParaRPr sz="2400">
              <a:latin typeface="Proxima Nova"/>
              <a:ea typeface="Proxima Nova"/>
              <a:cs typeface="Proxima Nova"/>
              <a:sym typeface="Proxima Nova"/>
            </a:endParaRPr>
          </a:p>
        </p:txBody>
      </p:sp>
      <p:sp>
        <p:nvSpPr>
          <p:cNvPr id="188" name="Google Shape;188;p38"/>
          <p:cNvSpPr/>
          <p:nvPr/>
        </p:nvSpPr>
        <p:spPr>
          <a:xfrm>
            <a:off x="1602750" y="2834775"/>
            <a:ext cx="1962600" cy="29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38"/>
          <p:cNvCxnSpPr/>
          <p:nvPr/>
        </p:nvCxnSpPr>
        <p:spPr>
          <a:xfrm rot="10800000">
            <a:off x="3255875" y="3130275"/>
            <a:ext cx="587400" cy="535500"/>
          </a:xfrm>
          <a:prstGeom prst="straightConnector1">
            <a:avLst/>
          </a:prstGeom>
          <a:noFill/>
          <a:ln cap="flat" cmpd="sng" w="76200">
            <a:solidFill>
              <a:srgbClr val="434343"/>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sp>
        <p:nvSpPr>
          <p:cNvPr id="195" name="Google Shape;195;p39"/>
          <p:cNvSpPr txBox="1"/>
          <p:nvPr/>
        </p:nvSpPr>
        <p:spPr>
          <a:xfrm>
            <a:off x="763850" y="1628375"/>
            <a:ext cx="3616200" cy="3047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The number that the user enters becomes the radius of the circle</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i="1" lang="en" sz="3000">
                <a:solidFill>
                  <a:srgbClr val="434343"/>
                </a:solidFill>
                <a:latin typeface="Proxima Nova"/>
                <a:ea typeface="Proxima Nova"/>
                <a:cs typeface="Proxima Nova"/>
                <a:sym typeface="Proxima Nova"/>
              </a:rPr>
              <a:t>(In this case, 40!)</a:t>
            </a:r>
            <a:endParaRPr i="1" sz="3000">
              <a:solidFill>
                <a:srgbClr val="434343"/>
              </a:solidFill>
              <a:latin typeface="Proxima Nova"/>
              <a:ea typeface="Proxima Nova"/>
              <a:cs typeface="Proxima Nova"/>
              <a:sym typeface="Proxima Nova"/>
            </a:endParaRPr>
          </a:p>
        </p:txBody>
      </p:sp>
      <p:pic>
        <p:nvPicPr>
          <p:cNvPr id="196" name="Google Shape;196;p39"/>
          <p:cNvPicPr preferRelativeResize="0"/>
          <p:nvPr/>
        </p:nvPicPr>
        <p:blipFill>
          <a:blip r:embed="rId3">
            <a:alphaModFix/>
          </a:blip>
          <a:stretch>
            <a:fillRect/>
          </a:stretch>
        </p:blipFill>
        <p:spPr>
          <a:xfrm>
            <a:off x="5000025" y="199775"/>
            <a:ext cx="3723450" cy="474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Color Coded Increasing Length</a:t>
            </a:r>
            <a:endParaRPr sz="3500"/>
          </a:p>
        </p:txBody>
      </p:sp>
      <p:sp>
        <p:nvSpPr>
          <p:cNvPr id="202" name="Google Shape;202;p40"/>
          <p:cNvSpPr txBox="1"/>
          <p:nvPr/>
        </p:nvSpPr>
        <p:spPr>
          <a:xfrm>
            <a:off x="233800" y="1673700"/>
            <a:ext cx="49389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chemeClr val="dk1"/>
                </a:solidFill>
                <a:latin typeface="Proxima Nova"/>
                <a:ea typeface="Proxima Nova"/>
                <a:cs typeface="Proxima Nova"/>
                <a:sym typeface="Proxima Nova"/>
              </a:rPr>
              <a:t>Write a program that has Tracy draw a line with hash marks at 25, 50, 100, and 200 pixels.</a:t>
            </a:r>
            <a:endParaRPr sz="30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The thickness of the marks should be provided by the user</a:t>
            </a:r>
            <a:endParaRPr sz="24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Each mark should be colored based on user input</a:t>
            </a:r>
            <a:endParaRPr sz="2400">
              <a:solidFill>
                <a:schemeClr val="dk1"/>
              </a:solidFill>
              <a:latin typeface="Proxima Nova"/>
              <a:ea typeface="Proxima Nova"/>
              <a:cs typeface="Proxima Nova"/>
              <a:sym typeface="Proxima Nova"/>
            </a:endParaRPr>
          </a:p>
        </p:txBody>
      </p:sp>
      <p:pic>
        <p:nvPicPr>
          <p:cNvPr id="203" name="Google Shape;203;p40"/>
          <p:cNvPicPr preferRelativeResize="0"/>
          <p:nvPr/>
        </p:nvPicPr>
        <p:blipFill>
          <a:blip r:embed="rId3">
            <a:alphaModFix/>
          </a:blip>
          <a:stretch>
            <a:fillRect/>
          </a:stretch>
        </p:blipFill>
        <p:spPr>
          <a:xfrm>
            <a:off x="5625575" y="946575"/>
            <a:ext cx="3180648" cy="404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09" name="Google Shape;209;p41"/>
          <p:cNvGraphicFramePr/>
          <p:nvPr/>
        </p:nvGraphicFramePr>
        <p:xfrm>
          <a:off x="165050" y="2202200"/>
          <a:ext cx="3000000" cy="3000000"/>
        </p:xfrm>
        <a:graphic>
          <a:graphicData uri="http://schemas.openxmlformats.org/drawingml/2006/table">
            <a:tbl>
              <a:tblPr>
                <a:noFill/>
                <a:tableStyleId>{92960CCB-7B13-47EE-B01F-8E4E9F84ABE7}</a:tableStyleId>
              </a:tblPr>
              <a:tblGrid>
                <a:gridCol w="5057375"/>
                <a:gridCol w="3756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variable_name </a:t>
                      </a:r>
                      <a:r>
                        <a:rPr b="1" lang="en" sz="2400">
                          <a:latin typeface="Courier New"/>
                          <a:ea typeface="Courier New"/>
                          <a:cs typeface="Courier New"/>
                          <a:sym typeface="Courier New"/>
                        </a:rPr>
                        <a:t>= </a:t>
                      </a:r>
                      <a:r>
                        <a:rPr b="1" i="1" lang="en" sz="2400">
                          <a:latin typeface="Courier New"/>
                          <a:ea typeface="Courier New"/>
                          <a:cs typeface="Courier New"/>
                          <a:sym typeface="Courier New"/>
                        </a:rPr>
                        <a:t>input(“ “)</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Saves user input</a:t>
                      </a:r>
                      <a:endParaRPr sz="24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variable_name</a:t>
                      </a:r>
                      <a:r>
                        <a:rPr b="1" lang="en" sz="2400">
                          <a:latin typeface="Courier New"/>
                          <a:ea typeface="Courier New"/>
                          <a:cs typeface="Courier New"/>
                          <a:sym typeface="Courier New"/>
                        </a:rPr>
                        <a:t> = int(“ “)</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Changes a user’s answer to a number value</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