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Satisfy"/>
      <p:regular r:id="rId24"/>
    </p:embeddedFont>
    <p:embeddedFont>
      <p:font typeface="Lemon"/>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F66514-12D9-4FF6-B402-38C73190E4B3}">
  <a:tblStyle styleId="{B0F66514-12D9-4FF6-B402-38C73190E4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Satisfy-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emon-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9e7e74c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9e7e74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we can use parameters to make our functions even more reusable.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99e7e74c7_0_3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99e7e74c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we run this code, this is the output we get, and we did it all in just 9 lines of code!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9e7e74c7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9e7e74c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to ask the user for three radius values and then draw three circle centered on the canvas with those radii. Because we’re not going to know what the radius values are going to be ahead of time, we need to write a code that will be able to work for any value entered. Let’s do a bit of planning before we start coding.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99e7e74c7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99e7e74c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start with the biggest circle here. The radius of this circle is 100 and we needed to move down 100 to get the the bottom of the circle. </a:t>
            </a:r>
            <a:r>
              <a:rPr b="1" lang="en" sz="1200">
                <a:solidFill>
                  <a:srgbClr val="434343"/>
                </a:solidFill>
                <a:highlight>
                  <a:schemeClr val="lt1"/>
                </a:highlight>
                <a:latin typeface="Proxima Nova"/>
                <a:ea typeface="Proxima Nova"/>
                <a:cs typeface="Proxima Nova"/>
                <a:sym typeface="Proxima Nova"/>
              </a:rPr>
              <a:t>(Click for red arrow and label)</a:t>
            </a:r>
            <a:r>
              <a:rPr lang="en" sz="1200">
                <a:solidFill>
                  <a:srgbClr val="434343"/>
                </a:solidFill>
                <a:highlight>
                  <a:schemeClr val="lt1"/>
                </a:highlight>
                <a:latin typeface="Proxima Nova"/>
                <a:ea typeface="Proxima Nova"/>
                <a:cs typeface="Proxima Nova"/>
                <a:sym typeface="Proxima Nova"/>
              </a:rPr>
              <a:t> For the medium sized circle, its radius is 50 and we needed to move Tracy down 50 pixels to get the the bottom. </a:t>
            </a:r>
            <a:r>
              <a:rPr b="1" lang="en" sz="1200">
                <a:solidFill>
                  <a:srgbClr val="434343"/>
                </a:solidFill>
                <a:highlight>
                  <a:schemeClr val="lt1"/>
                </a:highlight>
                <a:latin typeface="Proxima Nova"/>
                <a:ea typeface="Proxima Nova"/>
                <a:cs typeface="Proxima Nova"/>
                <a:sym typeface="Proxima Nova"/>
              </a:rPr>
              <a:t>(Click for red arrow and label)</a:t>
            </a:r>
            <a:r>
              <a:rPr lang="en" sz="1200">
                <a:solidFill>
                  <a:srgbClr val="434343"/>
                </a:solidFill>
                <a:highlight>
                  <a:schemeClr val="lt1"/>
                </a:highlight>
                <a:latin typeface="Proxima Nova"/>
                <a:ea typeface="Proxima Nova"/>
                <a:cs typeface="Proxima Nova"/>
                <a:sym typeface="Proxima Nova"/>
              </a:rPr>
              <a:t> And for the smallest circle, its radius is 25 and we needed to move 25 pixels down to the bottom. So we can make the correlation </a:t>
            </a:r>
            <a:r>
              <a:rPr b="1" lang="en" sz="1200">
                <a:solidFill>
                  <a:srgbClr val="434343"/>
                </a:solidFill>
                <a:highlight>
                  <a:schemeClr val="lt1"/>
                </a:highlight>
                <a:latin typeface="Proxima Nova"/>
                <a:ea typeface="Proxima Nova"/>
                <a:cs typeface="Proxima Nova"/>
                <a:sym typeface="Proxima Nova"/>
              </a:rPr>
              <a:t>(Click for line and red label)</a:t>
            </a:r>
            <a:r>
              <a:rPr lang="en" sz="1200">
                <a:solidFill>
                  <a:srgbClr val="434343"/>
                </a:solidFill>
                <a:highlight>
                  <a:schemeClr val="lt1"/>
                </a:highlight>
                <a:latin typeface="Proxima Nova"/>
                <a:ea typeface="Proxima Nova"/>
                <a:cs typeface="Proxima Nova"/>
                <a:sym typeface="Proxima Nova"/>
              </a:rPr>
              <a:t> that no matter what the radius is, we need to move Tracy down the same amount as the radius to get to the bottom. In order for this to always work though, before we start drawing the next circle, we need to move Tracy back to the center position. Now let’s write this code.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99e7e74c7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99e7e74c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parameters to make our functions even more reusable. Now it’s your turn to write some Tracy programs of your own using parameters!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9e7e74c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9e7e74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Parameters</a:t>
            </a:r>
            <a:r>
              <a:rPr lang="en" sz="1200">
                <a:solidFill>
                  <a:srgbClr val="434343"/>
                </a:solidFill>
                <a:highlight>
                  <a:schemeClr val="lt1"/>
                </a:highlight>
                <a:latin typeface="Proxima Nova"/>
                <a:ea typeface="Proxima Nova"/>
                <a:cs typeface="Proxima Nova"/>
                <a:sym typeface="Proxima Nova"/>
              </a:rPr>
              <a:t> allow us to customize the commands used in our functions.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Parameters are useful because they give us the ability to tailor our function values to suit our specific needs.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99e7e74c7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99e7e74c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this example function called make_circle. The function is being defined on line 1 and the commands in the function have Tracy draw us a blue circle with a radius of 50 and then move forward the diameter of the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99e7e74c7_0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99e7e74c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But what if we wanted to then draw a red circle? Or if we wanted two circles of different sizes? Without the ability to use parameters, we would need to make entirely new functions to accomplish this.</a:t>
            </a:r>
            <a:endParaRPr sz="1200">
              <a:solidFill>
                <a:srgbClr val="FF0000"/>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99e7e74c7_0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99e7e74c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Parameters make it easy to alter certain parts of a function so that we can reuse the same function to accomplish multiple tasks. Let’s take a deeper look into how parameters are created and used.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99e7e74c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99e7e74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use a parameter, you must first include its name in the function definition. The name you give the parameter, such as color_choice, must be the same name placed throughout your function commands wherever you want to use that value.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yellow highlight)</a:t>
            </a:r>
            <a:r>
              <a:rPr lang="en" sz="1200">
                <a:solidFill>
                  <a:srgbClr val="434343"/>
                </a:solidFill>
                <a:highlight>
                  <a:schemeClr val="lt1"/>
                </a:highlight>
                <a:latin typeface="Proxima Nova"/>
                <a:ea typeface="Proxima Nova"/>
                <a:cs typeface="Proxima Nova"/>
                <a:sym typeface="Proxima Nova"/>
              </a:rPr>
              <a:t> When calling a function, if the function requires any parameters, you have to include the arguments, or parameter values, between the parentheses so the function can use these values when performing the commands.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You can use as many parameters as you want, but make sure that when calling the function, you enter an argument, or value,</a:t>
            </a:r>
            <a:r>
              <a:rPr lang="en" sz="1200">
                <a:solidFill>
                  <a:srgbClr val="FF0000"/>
                </a:solidFill>
                <a:highlight>
                  <a:schemeClr val="lt1"/>
                </a:highlight>
                <a:latin typeface="Proxima Nova"/>
                <a:ea typeface="Proxima Nova"/>
                <a:cs typeface="Proxima Nova"/>
                <a:sym typeface="Proxima Nova"/>
              </a:rPr>
              <a:t> </a:t>
            </a:r>
            <a:r>
              <a:rPr lang="en" sz="1200">
                <a:solidFill>
                  <a:srgbClr val="434343"/>
                </a:solidFill>
                <a:highlight>
                  <a:schemeClr val="lt1"/>
                </a:highlight>
                <a:latin typeface="Proxima Nova"/>
                <a:ea typeface="Proxima Nova"/>
                <a:cs typeface="Proxima Nova"/>
                <a:sym typeface="Proxima Nova"/>
              </a:rPr>
              <a:t>for each parameter.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take a further look at this syntax in action.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99e7e74c7_0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99e7e74c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code, we have a function called make_circle that is taking two parameters </a:t>
            </a:r>
            <a:r>
              <a:rPr b="1" lang="en" sz="1200">
                <a:solidFill>
                  <a:srgbClr val="434343"/>
                </a:solidFill>
                <a:highlight>
                  <a:schemeClr val="lt1"/>
                </a:highlight>
                <a:latin typeface="Proxima Nova"/>
                <a:ea typeface="Proxima Nova"/>
                <a:cs typeface="Proxima Nova"/>
                <a:sym typeface="Proxima Nova"/>
              </a:rPr>
              <a:t>(Click for arrow)</a:t>
            </a:r>
            <a:r>
              <a:rPr lang="en" sz="1200">
                <a:solidFill>
                  <a:srgbClr val="434343"/>
                </a:solidFill>
                <a:highlight>
                  <a:schemeClr val="lt1"/>
                </a:highlight>
                <a:latin typeface="Proxima Nova"/>
                <a:ea typeface="Proxima Nova"/>
                <a:cs typeface="Proxima Nova"/>
                <a:sym typeface="Proxima Nova"/>
              </a:rPr>
              <a:t> which are called circle_color and radius. The parameters are created between the parentheses after the function name.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99e7e74c7_0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99e7e74c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parameters are then being used throughout the function to control </a:t>
            </a:r>
            <a:r>
              <a:rPr b="1" lang="en" sz="1200">
                <a:solidFill>
                  <a:srgbClr val="434343"/>
                </a:solidFill>
                <a:highlight>
                  <a:schemeClr val="lt1"/>
                </a:highlight>
                <a:latin typeface="Proxima Nova"/>
                <a:ea typeface="Proxima Nova"/>
                <a:cs typeface="Proxima Nova"/>
                <a:sym typeface="Proxima Nova"/>
              </a:rPr>
              <a:t>(Click for red box and arrow)</a:t>
            </a:r>
            <a:r>
              <a:rPr lang="en" sz="1200">
                <a:solidFill>
                  <a:srgbClr val="434343"/>
                </a:solidFill>
                <a:highlight>
                  <a:schemeClr val="lt1"/>
                </a:highlight>
                <a:latin typeface="Proxima Nova"/>
                <a:ea typeface="Proxima Nova"/>
                <a:cs typeface="Proxima Nova"/>
                <a:sym typeface="Proxima Nova"/>
              </a:rPr>
              <a:t> the color of the circle, </a:t>
            </a:r>
            <a:r>
              <a:rPr b="1" lang="en" sz="1200">
                <a:solidFill>
                  <a:srgbClr val="434343"/>
                </a:solidFill>
                <a:highlight>
                  <a:schemeClr val="lt1"/>
                </a:highlight>
                <a:latin typeface="Proxima Nova"/>
                <a:ea typeface="Proxima Nova"/>
                <a:cs typeface="Proxima Nova"/>
                <a:sym typeface="Proxima Nova"/>
              </a:rPr>
              <a:t>(Click for red box and arrow)</a:t>
            </a:r>
            <a:r>
              <a:rPr lang="en" sz="1200">
                <a:solidFill>
                  <a:srgbClr val="434343"/>
                </a:solidFill>
                <a:highlight>
                  <a:schemeClr val="lt1"/>
                </a:highlight>
                <a:latin typeface="Proxima Nova"/>
                <a:ea typeface="Proxima Nova"/>
                <a:cs typeface="Proxima Nova"/>
                <a:sym typeface="Proxima Nova"/>
              </a:rPr>
              <a:t> the radius of the circle, </a:t>
            </a:r>
            <a:r>
              <a:rPr b="1" lang="en" sz="1200">
                <a:solidFill>
                  <a:srgbClr val="434343"/>
                </a:solidFill>
                <a:highlight>
                  <a:schemeClr val="lt1"/>
                </a:highlight>
                <a:latin typeface="Proxima Nova"/>
                <a:ea typeface="Proxima Nova"/>
                <a:cs typeface="Proxima Nova"/>
                <a:sym typeface="Proxima Nova"/>
              </a:rPr>
              <a:t>(Click for red box and arrow)</a:t>
            </a:r>
            <a:r>
              <a:rPr lang="en" sz="1200">
                <a:solidFill>
                  <a:srgbClr val="434343"/>
                </a:solidFill>
                <a:highlight>
                  <a:schemeClr val="lt1"/>
                </a:highlight>
                <a:latin typeface="Proxima Nova"/>
                <a:ea typeface="Proxima Nova"/>
                <a:cs typeface="Proxima Nova"/>
                <a:sym typeface="Proxima Nova"/>
              </a:rPr>
              <a:t> and the distance Tracy moves forward after drawing the circle. You’ll notice in the forward command, the radius parameter is being multiplied by 2. You can perform mathematical equations on parameters to control your code even further!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99e7e74c7_0_2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99e7e74c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function call, you’ll see that we have provided the two arguments to be used throughout the function. We are first using blue for our circle_color parameter and 50 for our radius parameter. Tracy reads the arguments in order an assigns them to the parameters in the same order. After the first function is complete, the same function is being called but instead with red for the circle_color parameter and 20 for the radius.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Parameters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42"/>
          <p:cNvPicPr preferRelativeResize="0"/>
          <p:nvPr/>
        </p:nvPicPr>
        <p:blipFill>
          <a:blip r:embed="rId3">
            <a:alphaModFix/>
          </a:blip>
          <a:stretch>
            <a:fillRect/>
          </a:stretch>
        </p:blipFill>
        <p:spPr>
          <a:xfrm>
            <a:off x="168025" y="2055175"/>
            <a:ext cx="4292700" cy="2110575"/>
          </a:xfrm>
          <a:prstGeom prst="rect">
            <a:avLst/>
          </a:prstGeom>
          <a:noFill/>
          <a:ln cap="flat" cmpd="sng" w="38100">
            <a:solidFill>
              <a:srgbClr val="434343"/>
            </a:solidFill>
            <a:prstDash val="solid"/>
            <a:round/>
            <a:headEnd len="sm" w="sm" type="none"/>
            <a:tailEnd len="sm" w="sm" type="none"/>
          </a:ln>
        </p:spPr>
      </p:pic>
      <p:sp>
        <p:nvSpPr>
          <p:cNvPr id="226" name="Google Shape;226;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Using Parameters in Function Definition</a:t>
            </a:r>
            <a:endParaRPr sz="3800"/>
          </a:p>
        </p:txBody>
      </p:sp>
      <p:pic>
        <p:nvPicPr>
          <p:cNvPr id="227" name="Google Shape;227;p42"/>
          <p:cNvPicPr preferRelativeResize="0"/>
          <p:nvPr/>
        </p:nvPicPr>
        <p:blipFill>
          <a:blip r:embed="rId4">
            <a:alphaModFix/>
          </a:blip>
          <a:stretch>
            <a:fillRect/>
          </a:stretch>
        </p:blipFill>
        <p:spPr>
          <a:xfrm>
            <a:off x="4941425" y="1244188"/>
            <a:ext cx="3751025" cy="3732550"/>
          </a:xfrm>
          <a:prstGeom prst="rect">
            <a:avLst/>
          </a:prstGeom>
          <a:noFill/>
          <a:ln>
            <a:noFill/>
          </a:ln>
        </p:spPr>
      </p:pic>
      <p:sp>
        <p:nvSpPr>
          <p:cNvPr id="228" name="Google Shape;228;p42"/>
          <p:cNvSpPr/>
          <p:nvPr/>
        </p:nvSpPr>
        <p:spPr>
          <a:xfrm>
            <a:off x="4109800" y="2586663"/>
            <a:ext cx="1532100" cy="10476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Output</a:t>
            </a:r>
            <a:endParaRPr sz="24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Concentric Circles</a:t>
            </a:r>
            <a:endParaRPr sz="3500"/>
          </a:p>
        </p:txBody>
      </p:sp>
      <p:sp>
        <p:nvSpPr>
          <p:cNvPr id="234" name="Google Shape;234;p43"/>
          <p:cNvSpPr txBox="1"/>
          <p:nvPr/>
        </p:nvSpPr>
        <p:spPr>
          <a:xfrm>
            <a:off x="701775" y="1673700"/>
            <a:ext cx="3956100" cy="2942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chemeClr val="dk1"/>
                </a:solidFill>
                <a:latin typeface="Proxima Nova"/>
                <a:ea typeface="Proxima Nova"/>
                <a:cs typeface="Proxima Nova"/>
                <a:sym typeface="Proxima Nova"/>
              </a:rPr>
              <a:t>Write a program that asks a user for 3 radius values and then draws three circles with those radii centered on the canvas.</a:t>
            </a:r>
            <a:endParaRPr sz="3000">
              <a:latin typeface="Proxima Nova"/>
              <a:ea typeface="Proxima Nova"/>
              <a:cs typeface="Proxima Nova"/>
              <a:sym typeface="Proxima Nova"/>
            </a:endParaRPr>
          </a:p>
        </p:txBody>
      </p:sp>
      <p:pic>
        <p:nvPicPr>
          <p:cNvPr id="235" name="Google Shape;235;p43"/>
          <p:cNvPicPr preferRelativeResize="0"/>
          <p:nvPr/>
        </p:nvPicPr>
        <p:blipFill>
          <a:blip r:embed="rId3">
            <a:alphaModFix/>
          </a:blip>
          <a:stretch>
            <a:fillRect/>
          </a:stretch>
        </p:blipFill>
        <p:spPr>
          <a:xfrm>
            <a:off x="5654925" y="1263300"/>
            <a:ext cx="2968023" cy="3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Concentric Circles</a:t>
            </a:r>
            <a:endParaRPr sz="3500"/>
          </a:p>
        </p:txBody>
      </p:sp>
      <p:sp>
        <p:nvSpPr>
          <p:cNvPr id="241" name="Google Shape;241;p44"/>
          <p:cNvSpPr txBox="1"/>
          <p:nvPr/>
        </p:nvSpPr>
        <p:spPr>
          <a:xfrm>
            <a:off x="4067925" y="1152375"/>
            <a:ext cx="4702800" cy="10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Big Circle Radius: 100</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Move down 100</a:t>
            </a:r>
            <a:endParaRPr i="1" sz="2400">
              <a:solidFill>
                <a:schemeClr val="dk1"/>
              </a:solidFill>
              <a:latin typeface="Proxima Nova"/>
              <a:ea typeface="Proxima Nova"/>
              <a:cs typeface="Proxima Nova"/>
              <a:sym typeface="Proxima Nova"/>
            </a:endParaRPr>
          </a:p>
        </p:txBody>
      </p:sp>
      <p:pic>
        <p:nvPicPr>
          <p:cNvPr id="242" name="Google Shape;242;p44"/>
          <p:cNvPicPr preferRelativeResize="0"/>
          <p:nvPr/>
        </p:nvPicPr>
        <p:blipFill rotWithShape="1">
          <a:blip r:embed="rId3">
            <a:alphaModFix/>
          </a:blip>
          <a:srcRect b="39470" l="22808" r="21884" t="18802"/>
          <a:stretch/>
        </p:blipFill>
        <p:spPr>
          <a:xfrm>
            <a:off x="421125" y="1380975"/>
            <a:ext cx="3646800" cy="3488301"/>
          </a:xfrm>
          <a:prstGeom prst="rect">
            <a:avLst/>
          </a:prstGeom>
          <a:noFill/>
          <a:ln>
            <a:noFill/>
          </a:ln>
        </p:spPr>
      </p:pic>
      <p:cxnSp>
        <p:nvCxnSpPr>
          <p:cNvPr id="243" name="Google Shape;243;p44"/>
          <p:cNvCxnSpPr/>
          <p:nvPr/>
        </p:nvCxnSpPr>
        <p:spPr>
          <a:xfrm>
            <a:off x="2235800" y="3061675"/>
            <a:ext cx="8700" cy="1655100"/>
          </a:xfrm>
          <a:prstGeom prst="straightConnector1">
            <a:avLst/>
          </a:prstGeom>
          <a:noFill/>
          <a:ln cap="flat" cmpd="sng" w="38100">
            <a:solidFill>
              <a:srgbClr val="FF0000"/>
            </a:solidFill>
            <a:prstDash val="solid"/>
            <a:round/>
            <a:headEnd len="med" w="med" type="none"/>
            <a:tailEnd len="med" w="med" type="stealth"/>
          </a:ln>
        </p:spPr>
      </p:cxnSp>
      <p:sp>
        <p:nvSpPr>
          <p:cNvPr id="244" name="Google Shape;244;p44"/>
          <p:cNvSpPr txBox="1"/>
          <p:nvPr/>
        </p:nvSpPr>
        <p:spPr>
          <a:xfrm>
            <a:off x="4189425" y="2078050"/>
            <a:ext cx="4459800" cy="10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Medium Circle Radius: 50</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Move down 50</a:t>
            </a:r>
            <a:endParaRPr/>
          </a:p>
        </p:txBody>
      </p:sp>
      <p:sp>
        <p:nvSpPr>
          <p:cNvPr id="245" name="Google Shape;245;p44"/>
          <p:cNvSpPr txBox="1"/>
          <p:nvPr/>
        </p:nvSpPr>
        <p:spPr>
          <a:xfrm>
            <a:off x="4283325" y="2921675"/>
            <a:ext cx="4272000" cy="117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Small Circle Radius: 25</a:t>
            </a:r>
            <a:endParaRPr i="1"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Move down 25</a:t>
            </a:r>
            <a:endParaRPr/>
          </a:p>
        </p:txBody>
      </p:sp>
      <p:cxnSp>
        <p:nvCxnSpPr>
          <p:cNvPr id="246" name="Google Shape;246;p44"/>
          <p:cNvCxnSpPr/>
          <p:nvPr/>
        </p:nvCxnSpPr>
        <p:spPr>
          <a:xfrm flipH="1">
            <a:off x="2248950" y="3120275"/>
            <a:ext cx="2400" cy="765300"/>
          </a:xfrm>
          <a:prstGeom prst="straightConnector1">
            <a:avLst/>
          </a:prstGeom>
          <a:noFill/>
          <a:ln cap="flat" cmpd="sng" w="38100">
            <a:solidFill>
              <a:srgbClr val="FF0000"/>
            </a:solidFill>
            <a:prstDash val="solid"/>
            <a:round/>
            <a:headEnd len="med" w="med" type="none"/>
            <a:tailEnd len="med" w="med" type="stealth"/>
          </a:ln>
        </p:spPr>
      </p:cxnSp>
      <p:cxnSp>
        <p:nvCxnSpPr>
          <p:cNvPr id="247" name="Google Shape;247;p44"/>
          <p:cNvCxnSpPr/>
          <p:nvPr/>
        </p:nvCxnSpPr>
        <p:spPr>
          <a:xfrm>
            <a:off x="2251350" y="3089000"/>
            <a:ext cx="4500" cy="399900"/>
          </a:xfrm>
          <a:prstGeom prst="straightConnector1">
            <a:avLst/>
          </a:prstGeom>
          <a:noFill/>
          <a:ln cap="flat" cmpd="sng" w="38100">
            <a:solidFill>
              <a:srgbClr val="FF0000"/>
            </a:solidFill>
            <a:prstDash val="solid"/>
            <a:round/>
            <a:headEnd len="med" w="med" type="none"/>
            <a:tailEnd len="med" w="med" type="stealth"/>
          </a:ln>
        </p:spPr>
      </p:cxnSp>
      <p:cxnSp>
        <p:nvCxnSpPr>
          <p:cNvPr id="248" name="Google Shape;248;p44"/>
          <p:cNvCxnSpPr/>
          <p:nvPr/>
        </p:nvCxnSpPr>
        <p:spPr>
          <a:xfrm flipH="1" rot="10800000">
            <a:off x="4190025" y="4073950"/>
            <a:ext cx="4502400" cy="15600"/>
          </a:xfrm>
          <a:prstGeom prst="straightConnector1">
            <a:avLst/>
          </a:prstGeom>
          <a:noFill/>
          <a:ln cap="flat" cmpd="sng" w="38100">
            <a:solidFill>
              <a:srgbClr val="434343"/>
            </a:solidFill>
            <a:prstDash val="solid"/>
            <a:round/>
            <a:headEnd len="med" w="med" type="none"/>
            <a:tailEnd len="med" w="med" type="none"/>
          </a:ln>
        </p:spPr>
      </p:cxnSp>
      <p:sp>
        <p:nvSpPr>
          <p:cNvPr id="249" name="Google Shape;249;p44"/>
          <p:cNvSpPr txBox="1"/>
          <p:nvPr/>
        </p:nvSpPr>
        <p:spPr>
          <a:xfrm>
            <a:off x="4283325" y="3988475"/>
            <a:ext cx="4272000" cy="117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Circle Radius: </a:t>
            </a:r>
            <a:r>
              <a:rPr i="1" lang="en" sz="3000">
                <a:solidFill>
                  <a:srgbClr val="FF0000"/>
                </a:solidFill>
                <a:latin typeface="Proxima Nova"/>
                <a:ea typeface="Proxima Nova"/>
                <a:cs typeface="Proxima Nova"/>
                <a:sym typeface="Proxima Nova"/>
              </a:rPr>
              <a:t>x</a:t>
            </a:r>
            <a:endParaRPr i="1" sz="3000">
              <a:solidFill>
                <a:srgbClr val="FF0000"/>
              </a:solidFill>
              <a:latin typeface="Proxima Nova"/>
              <a:ea typeface="Proxima Nova"/>
              <a:cs typeface="Proxima Nova"/>
              <a:sym typeface="Proxima Nova"/>
            </a:endParaRPr>
          </a:p>
          <a:p>
            <a:pPr indent="0" lvl="0" marL="0" rtl="0" algn="ctr">
              <a:spcBef>
                <a:spcPts val="0"/>
              </a:spcBef>
              <a:spcAft>
                <a:spcPts val="0"/>
              </a:spcAft>
              <a:buNone/>
            </a:pPr>
            <a:r>
              <a:rPr i="1" lang="en" sz="2400">
                <a:solidFill>
                  <a:srgbClr val="FF0000"/>
                </a:solidFill>
                <a:latin typeface="Proxima Nova"/>
                <a:ea typeface="Proxima Nova"/>
                <a:cs typeface="Proxima Nova"/>
                <a:sym typeface="Proxima Nova"/>
              </a:rPr>
              <a:t>Move down x</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55" name="Google Shape;255;p45"/>
          <p:cNvGraphicFramePr/>
          <p:nvPr/>
        </p:nvGraphicFramePr>
        <p:xfrm>
          <a:off x="165050" y="1973600"/>
          <a:ext cx="3000000" cy="3000000"/>
        </p:xfrm>
        <a:graphic>
          <a:graphicData uri="http://schemas.openxmlformats.org/drawingml/2006/table">
            <a:tbl>
              <a:tblPr>
                <a:noFill/>
                <a:tableStyleId>{B0F66514-12D9-4FF6-B402-38C73190E4B3}</a:tableStyleId>
              </a:tblPr>
              <a:tblGrid>
                <a:gridCol w="5517575"/>
                <a:gridCol w="32963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d</a:t>
                      </a:r>
                      <a:r>
                        <a:rPr b="1" lang="en" sz="2400">
                          <a:latin typeface="Courier New"/>
                          <a:ea typeface="Courier New"/>
                          <a:cs typeface="Courier New"/>
                          <a:sym typeface="Courier New"/>
                        </a:rPr>
                        <a:t>ef </a:t>
                      </a:r>
                      <a:r>
                        <a:rPr b="1" i="1" lang="en" sz="2400">
                          <a:latin typeface="Courier New"/>
                          <a:ea typeface="Courier New"/>
                          <a:cs typeface="Courier New"/>
                          <a:sym typeface="Courier New"/>
                        </a:rPr>
                        <a:t>function</a:t>
                      </a:r>
                      <a:r>
                        <a:rPr b="1" i="1" lang="en" sz="2400">
                          <a:latin typeface="Courier New"/>
                          <a:ea typeface="Courier New"/>
                          <a:cs typeface="Courier New"/>
                          <a:sym typeface="Courier New"/>
                        </a:rPr>
                        <a:t>_name</a:t>
                      </a:r>
                      <a:r>
                        <a:rPr b="1" lang="en" sz="2400">
                          <a:latin typeface="Courier New"/>
                          <a:ea typeface="Courier New"/>
                          <a:cs typeface="Courier New"/>
                          <a:sym typeface="Courier New"/>
                        </a:rPr>
                        <a:t>(</a:t>
                      </a:r>
                      <a:r>
                        <a:rPr b="1" i="1" lang="en" sz="2400">
                          <a:latin typeface="Courier New"/>
                          <a:ea typeface="Courier New"/>
                          <a:cs typeface="Courier New"/>
                          <a:sym typeface="Courier New"/>
                        </a:rPr>
                        <a:t>parameters</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Defines a function with parameters</a:t>
                      </a:r>
                      <a:endParaRPr sz="24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i="1" lang="en" sz="2400">
                          <a:latin typeface="Courier New"/>
                          <a:ea typeface="Courier New"/>
                          <a:cs typeface="Courier New"/>
                          <a:sym typeface="Courier New"/>
                        </a:rPr>
                        <a:t>function_name</a:t>
                      </a:r>
                      <a:r>
                        <a:rPr b="1" lang="en" sz="2400">
                          <a:latin typeface="Courier New"/>
                          <a:ea typeface="Courier New"/>
                          <a:cs typeface="Courier New"/>
                          <a:sym typeface="Courier New"/>
                        </a:rPr>
                        <a:t>(</a:t>
                      </a:r>
                      <a:r>
                        <a:rPr b="1" i="1" lang="en" sz="2400">
                          <a:latin typeface="Courier New"/>
                          <a:ea typeface="Courier New"/>
                          <a:cs typeface="Courier New"/>
                          <a:sym typeface="Courier New"/>
                        </a:rPr>
                        <a:t>arguments</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Calls a function with arguments</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 Parameter?</a:t>
            </a:r>
            <a:endParaRPr sz="4000"/>
          </a:p>
        </p:txBody>
      </p:sp>
      <p:sp>
        <p:nvSpPr>
          <p:cNvPr id="157" name="Google Shape;157;p34"/>
          <p:cNvSpPr txBox="1"/>
          <p:nvPr/>
        </p:nvSpPr>
        <p:spPr>
          <a:xfrm>
            <a:off x="972750" y="1681950"/>
            <a:ext cx="7198500" cy="3111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Parameters</a:t>
            </a:r>
            <a:r>
              <a:rPr lang="en" sz="3000">
                <a:solidFill>
                  <a:srgbClr val="434343"/>
                </a:solidFill>
                <a:latin typeface="Proxima Nova"/>
                <a:ea typeface="Proxima Nova"/>
                <a:cs typeface="Proxima Nova"/>
                <a:sym typeface="Proxima Nova"/>
              </a:rPr>
              <a:t> give us the ability to customize function commands.</a:t>
            </a:r>
            <a:endParaRPr sz="24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457200" lvl="0" marL="0" rtl="0" algn="l">
              <a:spcBef>
                <a:spcPts val="0"/>
              </a:spcBef>
              <a:spcAft>
                <a:spcPts val="0"/>
              </a:spcAft>
              <a:buNone/>
            </a:pPr>
            <a:r>
              <a:rPr lang="en" sz="2400">
                <a:solidFill>
                  <a:srgbClr val="434343"/>
                </a:solidFill>
                <a:latin typeface="Proxima Nova"/>
                <a:ea typeface="Proxima Nova"/>
                <a:cs typeface="Proxima Nova"/>
                <a:sym typeface="Proxima Nova"/>
              </a:rPr>
              <a:t>We can use parameters to tailor the values in a function to fit our specific needs.</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Parameters?</a:t>
            </a:r>
            <a:endParaRPr sz="4000"/>
          </a:p>
        </p:txBody>
      </p:sp>
      <p:pic>
        <p:nvPicPr>
          <p:cNvPr id="163" name="Google Shape;163;p35"/>
          <p:cNvPicPr preferRelativeResize="0"/>
          <p:nvPr/>
        </p:nvPicPr>
        <p:blipFill>
          <a:blip r:embed="rId3">
            <a:alphaModFix/>
          </a:blip>
          <a:stretch>
            <a:fillRect/>
          </a:stretch>
        </p:blipFill>
        <p:spPr>
          <a:xfrm>
            <a:off x="642825" y="1566025"/>
            <a:ext cx="3834600" cy="3162550"/>
          </a:xfrm>
          <a:prstGeom prst="rect">
            <a:avLst/>
          </a:prstGeom>
          <a:noFill/>
          <a:ln cap="flat" cmpd="sng" w="38100">
            <a:solidFill>
              <a:srgbClr val="434343"/>
            </a:solidFill>
            <a:prstDash val="solid"/>
            <a:round/>
            <a:headEnd len="sm" w="sm" type="none"/>
            <a:tailEnd len="sm" w="sm" type="none"/>
          </a:ln>
        </p:spPr>
      </p:pic>
      <p:pic>
        <p:nvPicPr>
          <p:cNvPr id="164" name="Google Shape;164;p35"/>
          <p:cNvPicPr preferRelativeResize="0"/>
          <p:nvPr/>
        </p:nvPicPr>
        <p:blipFill>
          <a:blip r:embed="rId4">
            <a:alphaModFix/>
          </a:blip>
          <a:stretch>
            <a:fillRect/>
          </a:stretch>
        </p:blipFill>
        <p:spPr>
          <a:xfrm>
            <a:off x="4827275" y="1293213"/>
            <a:ext cx="3726525" cy="370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Parameters?</a:t>
            </a:r>
            <a:endParaRPr sz="4000"/>
          </a:p>
        </p:txBody>
      </p:sp>
      <p:pic>
        <p:nvPicPr>
          <p:cNvPr id="170" name="Google Shape;170;p36"/>
          <p:cNvPicPr preferRelativeResize="0"/>
          <p:nvPr/>
        </p:nvPicPr>
        <p:blipFill>
          <a:blip r:embed="rId3">
            <a:alphaModFix/>
          </a:blip>
          <a:stretch>
            <a:fillRect/>
          </a:stretch>
        </p:blipFill>
        <p:spPr>
          <a:xfrm>
            <a:off x="642825" y="1566025"/>
            <a:ext cx="3834600" cy="3162550"/>
          </a:xfrm>
          <a:prstGeom prst="rect">
            <a:avLst/>
          </a:prstGeom>
          <a:noFill/>
          <a:ln cap="flat" cmpd="sng" w="38100">
            <a:solidFill>
              <a:srgbClr val="434343"/>
            </a:solidFill>
            <a:prstDash val="solid"/>
            <a:round/>
            <a:headEnd len="sm" w="sm" type="none"/>
            <a:tailEnd len="sm" w="sm" type="none"/>
          </a:ln>
        </p:spPr>
      </p:pic>
      <p:sp>
        <p:nvSpPr>
          <p:cNvPr id="171" name="Google Shape;171;p36"/>
          <p:cNvSpPr txBox="1"/>
          <p:nvPr/>
        </p:nvSpPr>
        <p:spPr>
          <a:xfrm>
            <a:off x="4705925" y="1338025"/>
            <a:ext cx="4189800" cy="36633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What if we wanted to make a red circle next?</a:t>
            </a:r>
            <a:endParaRPr sz="30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457200" lvl="0" marL="0" rtl="0" algn="l">
              <a:spcBef>
                <a:spcPts val="0"/>
              </a:spcBef>
              <a:spcAft>
                <a:spcPts val="0"/>
              </a:spcAft>
              <a:buNone/>
            </a:pPr>
            <a:r>
              <a:rPr lang="en" sz="3000">
                <a:latin typeface="Proxima Nova"/>
                <a:ea typeface="Proxima Nova"/>
                <a:cs typeface="Proxima Nova"/>
                <a:sym typeface="Proxima Nova"/>
              </a:rPr>
              <a:t>What if we wanted to draw circles of two different sizes?</a:t>
            </a:r>
            <a:endParaRPr sz="30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Parameters?</a:t>
            </a:r>
            <a:endParaRPr sz="4000"/>
          </a:p>
        </p:txBody>
      </p:sp>
      <p:pic>
        <p:nvPicPr>
          <p:cNvPr id="177" name="Google Shape;177;p37"/>
          <p:cNvPicPr preferRelativeResize="0"/>
          <p:nvPr/>
        </p:nvPicPr>
        <p:blipFill>
          <a:blip r:embed="rId3">
            <a:alphaModFix/>
          </a:blip>
          <a:stretch>
            <a:fillRect/>
          </a:stretch>
        </p:blipFill>
        <p:spPr>
          <a:xfrm>
            <a:off x="445500" y="1823975"/>
            <a:ext cx="4436150" cy="2646650"/>
          </a:xfrm>
          <a:prstGeom prst="rect">
            <a:avLst/>
          </a:prstGeom>
          <a:noFill/>
          <a:ln cap="flat" cmpd="sng" w="38100">
            <a:solidFill>
              <a:srgbClr val="434343"/>
            </a:solidFill>
            <a:prstDash val="solid"/>
            <a:round/>
            <a:headEnd len="sm" w="sm" type="none"/>
            <a:tailEnd len="sm" w="sm" type="none"/>
          </a:ln>
        </p:spPr>
      </p:pic>
      <p:pic>
        <p:nvPicPr>
          <p:cNvPr id="178" name="Google Shape;178;p37"/>
          <p:cNvPicPr preferRelativeResize="0"/>
          <p:nvPr/>
        </p:nvPicPr>
        <p:blipFill>
          <a:blip r:embed="rId4">
            <a:alphaModFix/>
          </a:blip>
          <a:stretch>
            <a:fillRect/>
          </a:stretch>
        </p:blipFill>
        <p:spPr>
          <a:xfrm>
            <a:off x="4989100" y="1262138"/>
            <a:ext cx="3779625" cy="377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8"/>
          <p:cNvSpPr/>
          <p:nvPr/>
        </p:nvSpPr>
        <p:spPr>
          <a:xfrm>
            <a:off x="281675" y="3448575"/>
            <a:ext cx="8661000" cy="1469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8"/>
          <p:cNvSpPr/>
          <p:nvPr/>
        </p:nvSpPr>
        <p:spPr>
          <a:xfrm>
            <a:off x="281675" y="1353650"/>
            <a:ext cx="8661000" cy="21105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a:t>
            </a:r>
            <a:r>
              <a:rPr lang="en" sz="4000"/>
              <a:t> Parameters</a:t>
            </a:r>
            <a:endParaRPr sz="4000"/>
          </a:p>
        </p:txBody>
      </p:sp>
      <p:sp>
        <p:nvSpPr>
          <p:cNvPr id="186" name="Google Shape;186;p38"/>
          <p:cNvSpPr txBox="1"/>
          <p:nvPr/>
        </p:nvSpPr>
        <p:spPr>
          <a:xfrm>
            <a:off x="3271575" y="1574500"/>
            <a:ext cx="5755500" cy="17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d</a:t>
            </a:r>
            <a:r>
              <a:rPr b="1" lang="en" sz="2400">
                <a:solidFill>
                  <a:srgbClr val="434343"/>
                </a:solidFill>
                <a:latin typeface="Courier New"/>
                <a:ea typeface="Courier New"/>
                <a:cs typeface="Courier New"/>
                <a:sym typeface="Courier New"/>
              </a:rPr>
              <a:t>ef </a:t>
            </a:r>
            <a:r>
              <a:rPr b="1" i="1" lang="en" sz="2400">
                <a:solidFill>
                  <a:srgbClr val="434343"/>
                </a:solidFill>
                <a:latin typeface="Courier New"/>
                <a:ea typeface="Courier New"/>
                <a:cs typeface="Courier New"/>
                <a:sym typeface="Courier New"/>
              </a:rPr>
              <a:t>function_name</a:t>
            </a:r>
            <a:r>
              <a:rPr b="1" lang="en" sz="2400">
                <a:solidFill>
                  <a:srgbClr val="434343"/>
                </a:solidFill>
                <a:latin typeface="Courier New"/>
                <a:ea typeface="Courier New"/>
                <a:cs typeface="Courier New"/>
                <a:sym typeface="Courier New"/>
              </a:rPr>
              <a:t>(</a:t>
            </a:r>
            <a:r>
              <a:rPr b="1" i="1" lang="en" sz="2400">
                <a:solidFill>
                  <a:srgbClr val="434343"/>
                </a:solidFill>
                <a:latin typeface="Courier New"/>
                <a:ea typeface="Courier New"/>
                <a:cs typeface="Courier New"/>
                <a:sym typeface="Courier New"/>
              </a:rPr>
              <a:t>parameters</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Use the parameter values</a:t>
            </a:r>
            <a:endParaRPr b="1" i="1" sz="2400">
              <a:solidFill>
                <a:srgbClr val="434343"/>
              </a:solidFill>
              <a:latin typeface="Courier New"/>
              <a:ea typeface="Courier New"/>
              <a:cs typeface="Courier New"/>
              <a:sym typeface="Courier New"/>
            </a:endParaRPr>
          </a:p>
          <a:p>
            <a:pPr indent="457200" lvl="0" marL="457200" rtl="0" algn="l">
              <a:spcBef>
                <a:spcPts val="0"/>
              </a:spcBef>
              <a:spcAft>
                <a:spcPts val="0"/>
              </a:spcAft>
              <a:buNone/>
            </a:pPr>
            <a:r>
              <a:rPr b="1" i="1" lang="en" sz="2400">
                <a:solidFill>
                  <a:srgbClr val="434343"/>
                </a:solidFill>
                <a:latin typeface="Courier New"/>
                <a:ea typeface="Courier New"/>
                <a:cs typeface="Courier New"/>
                <a:sym typeface="Courier New"/>
              </a:rPr>
              <a:t>to control the commands</a:t>
            </a:r>
            <a:endParaRPr b="1" i="1" sz="2400">
              <a:solidFill>
                <a:srgbClr val="434343"/>
              </a:solidFill>
              <a:latin typeface="Courier New"/>
              <a:ea typeface="Courier New"/>
              <a:cs typeface="Courier New"/>
              <a:sym typeface="Courier New"/>
            </a:endParaRPr>
          </a:p>
          <a:p>
            <a:pPr indent="457200" lvl="0" marL="457200" rtl="0" algn="l">
              <a:spcBef>
                <a:spcPts val="0"/>
              </a:spcBef>
              <a:spcAft>
                <a:spcPts val="0"/>
              </a:spcAft>
              <a:buNone/>
            </a:pPr>
            <a:r>
              <a:rPr b="1" i="1" lang="en" sz="2400">
                <a:solidFill>
                  <a:srgbClr val="434343"/>
                </a:solidFill>
                <a:latin typeface="Courier New"/>
                <a:ea typeface="Courier New"/>
                <a:cs typeface="Courier New"/>
                <a:sym typeface="Courier New"/>
              </a:rPr>
              <a:t>in function here</a:t>
            </a:r>
            <a:endParaRPr b="1" i="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i="1" lang="en" sz="2400">
                <a:solidFill>
                  <a:srgbClr val="434343"/>
                </a:solidFill>
                <a:latin typeface="Courier New"/>
                <a:ea typeface="Courier New"/>
                <a:cs typeface="Courier New"/>
                <a:sym typeface="Courier New"/>
              </a:rPr>
              <a:t>		</a:t>
            </a:r>
            <a:endParaRPr b="1" i="1" sz="2400">
              <a:solidFill>
                <a:srgbClr val="434343"/>
              </a:solidFill>
              <a:latin typeface="Courier New"/>
              <a:ea typeface="Courier New"/>
              <a:cs typeface="Courier New"/>
              <a:sym typeface="Courier New"/>
            </a:endParaRPr>
          </a:p>
        </p:txBody>
      </p:sp>
      <p:sp>
        <p:nvSpPr>
          <p:cNvPr id="187" name="Google Shape;187;p38"/>
          <p:cNvSpPr txBox="1"/>
          <p:nvPr/>
        </p:nvSpPr>
        <p:spPr>
          <a:xfrm>
            <a:off x="3739425" y="3871225"/>
            <a:ext cx="4819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434343"/>
                </a:solidFill>
                <a:latin typeface="Courier New"/>
                <a:ea typeface="Courier New"/>
                <a:cs typeface="Courier New"/>
                <a:sym typeface="Courier New"/>
              </a:rPr>
              <a:t>function_name</a:t>
            </a:r>
            <a:r>
              <a:rPr b="1" lang="en" sz="2400">
                <a:solidFill>
                  <a:srgbClr val="434343"/>
                </a:solidFill>
                <a:latin typeface="Courier New"/>
                <a:ea typeface="Courier New"/>
                <a:cs typeface="Courier New"/>
                <a:sym typeface="Courier New"/>
              </a:rPr>
              <a:t>(</a:t>
            </a:r>
            <a:r>
              <a:rPr b="1" i="1" lang="en" sz="2400">
                <a:solidFill>
                  <a:srgbClr val="434343"/>
                </a:solidFill>
                <a:latin typeface="Courier New"/>
                <a:ea typeface="Courier New"/>
                <a:cs typeface="Courier New"/>
                <a:sym typeface="Courier New"/>
              </a:rPr>
              <a:t>arguments</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cxnSp>
        <p:nvCxnSpPr>
          <p:cNvPr id="188" name="Google Shape;188;p38"/>
          <p:cNvCxnSpPr/>
          <p:nvPr/>
        </p:nvCxnSpPr>
        <p:spPr>
          <a:xfrm>
            <a:off x="281575" y="3448575"/>
            <a:ext cx="8661000" cy="0"/>
          </a:xfrm>
          <a:prstGeom prst="straightConnector1">
            <a:avLst/>
          </a:prstGeom>
          <a:noFill/>
          <a:ln cap="flat" cmpd="sng" w="38100">
            <a:solidFill>
              <a:srgbClr val="434343"/>
            </a:solidFill>
            <a:prstDash val="solid"/>
            <a:round/>
            <a:headEnd len="med" w="med" type="none"/>
            <a:tailEnd len="med" w="med" type="none"/>
          </a:ln>
        </p:spPr>
      </p:cxnSp>
      <p:cxnSp>
        <p:nvCxnSpPr>
          <p:cNvPr id="189" name="Google Shape;189;p38"/>
          <p:cNvCxnSpPr/>
          <p:nvPr/>
        </p:nvCxnSpPr>
        <p:spPr>
          <a:xfrm>
            <a:off x="3089525" y="1353650"/>
            <a:ext cx="0" cy="3564600"/>
          </a:xfrm>
          <a:prstGeom prst="straightConnector1">
            <a:avLst/>
          </a:prstGeom>
          <a:noFill/>
          <a:ln cap="flat" cmpd="sng" w="38100">
            <a:solidFill>
              <a:srgbClr val="434343"/>
            </a:solidFill>
            <a:prstDash val="solid"/>
            <a:round/>
            <a:headEnd len="med" w="med" type="none"/>
            <a:tailEnd len="med" w="med" type="none"/>
          </a:ln>
        </p:spPr>
      </p:cxnSp>
      <p:sp>
        <p:nvSpPr>
          <p:cNvPr id="190" name="Google Shape;190;p38"/>
          <p:cNvSpPr txBox="1"/>
          <p:nvPr/>
        </p:nvSpPr>
        <p:spPr>
          <a:xfrm>
            <a:off x="234675" y="1416175"/>
            <a:ext cx="2657700" cy="18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In function definition</a:t>
            </a:r>
            <a:endParaRPr sz="3000">
              <a:latin typeface="Proxima Nova"/>
              <a:ea typeface="Proxima Nova"/>
              <a:cs typeface="Proxima Nova"/>
              <a:sym typeface="Proxima Nova"/>
            </a:endParaRPr>
          </a:p>
        </p:txBody>
      </p:sp>
      <p:sp>
        <p:nvSpPr>
          <p:cNvPr id="191" name="Google Shape;191;p38"/>
          <p:cNvSpPr txBox="1"/>
          <p:nvPr/>
        </p:nvSpPr>
        <p:spPr>
          <a:xfrm>
            <a:off x="431775" y="3550325"/>
            <a:ext cx="2417100" cy="14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In function call</a:t>
            </a:r>
            <a:endParaRPr sz="3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9"/>
          <p:cNvPicPr preferRelativeResize="0"/>
          <p:nvPr/>
        </p:nvPicPr>
        <p:blipFill>
          <a:blip r:embed="rId3">
            <a:alphaModFix/>
          </a:blip>
          <a:stretch>
            <a:fillRect/>
          </a:stretch>
        </p:blipFill>
        <p:spPr>
          <a:xfrm>
            <a:off x="152400" y="1728850"/>
            <a:ext cx="5914325" cy="2907875"/>
          </a:xfrm>
          <a:prstGeom prst="rect">
            <a:avLst/>
          </a:prstGeom>
          <a:noFill/>
          <a:ln cap="flat" cmpd="sng" w="38100">
            <a:solidFill>
              <a:srgbClr val="434343"/>
            </a:solidFill>
            <a:prstDash val="solid"/>
            <a:round/>
            <a:headEnd len="sm" w="sm" type="none"/>
            <a:tailEnd len="sm" w="sm" type="none"/>
          </a:ln>
        </p:spPr>
      </p:pic>
      <p:sp>
        <p:nvSpPr>
          <p:cNvPr id="197" name="Google Shape;197;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Using Parameters in Function Definition</a:t>
            </a:r>
            <a:endParaRPr sz="3800"/>
          </a:p>
        </p:txBody>
      </p:sp>
      <p:sp>
        <p:nvSpPr>
          <p:cNvPr id="198" name="Google Shape;198;p39"/>
          <p:cNvSpPr/>
          <p:nvPr/>
        </p:nvSpPr>
        <p:spPr>
          <a:xfrm>
            <a:off x="2916050" y="1807025"/>
            <a:ext cx="27903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9"/>
          <p:cNvSpPr/>
          <p:nvPr/>
        </p:nvSpPr>
        <p:spPr>
          <a:xfrm>
            <a:off x="5769025" y="1685825"/>
            <a:ext cx="3126600" cy="594000"/>
          </a:xfrm>
          <a:prstGeom prst="lef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Parameters Created</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40"/>
          <p:cNvPicPr preferRelativeResize="0"/>
          <p:nvPr/>
        </p:nvPicPr>
        <p:blipFill>
          <a:blip r:embed="rId3">
            <a:alphaModFix/>
          </a:blip>
          <a:stretch>
            <a:fillRect/>
          </a:stretch>
        </p:blipFill>
        <p:spPr>
          <a:xfrm>
            <a:off x="152400" y="1728850"/>
            <a:ext cx="5914325" cy="2907875"/>
          </a:xfrm>
          <a:prstGeom prst="rect">
            <a:avLst/>
          </a:prstGeom>
          <a:noFill/>
          <a:ln cap="flat" cmpd="sng" w="38100">
            <a:solidFill>
              <a:srgbClr val="434343"/>
            </a:solidFill>
            <a:prstDash val="solid"/>
            <a:round/>
            <a:headEnd len="sm" w="sm" type="none"/>
            <a:tailEnd len="sm" w="sm" type="none"/>
          </a:ln>
        </p:spPr>
      </p:pic>
      <p:sp>
        <p:nvSpPr>
          <p:cNvPr id="205" name="Google Shape;205;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Using Parameters in Function Definition</a:t>
            </a:r>
            <a:endParaRPr sz="3800"/>
          </a:p>
        </p:txBody>
      </p:sp>
      <p:sp>
        <p:nvSpPr>
          <p:cNvPr id="206" name="Google Shape;206;p40"/>
          <p:cNvSpPr/>
          <p:nvPr/>
        </p:nvSpPr>
        <p:spPr>
          <a:xfrm>
            <a:off x="2083500" y="2080450"/>
            <a:ext cx="16686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0"/>
          <p:cNvSpPr/>
          <p:nvPr/>
        </p:nvSpPr>
        <p:spPr>
          <a:xfrm>
            <a:off x="3857750" y="1959250"/>
            <a:ext cx="2583300" cy="594000"/>
          </a:xfrm>
          <a:prstGeom prst="lef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 Used</a:t>
            </a:r>
            <a:endParaRPr sz="2400">
              <a:latin typeface="Proxima Nova"/>
              <a:ea typeface="Proxima Nova"/>
              <a:cs typeface="Proxima Nova"/>
              <a:sym typeface="Proxima Nova"/>
            </a:endParaRPr>
          </a:p>
        </p:txBody>
      </p:sp>
      <p:sp>
        <p:nvSpPr>
          <p:cNvPr id="208" name="Google Shape;208;p40"/>
          <p:cNvSpPr/>
          <p:nvPr/>
        </p:nvSpPr>
        <p:spPr>
          <a:xfrm>
            <a:off x="3185725" y="2629400"/>
            <a:ext cx="2583300" cy="594000"/>
          </a:xfrm>
          <a:prstGeom prst="lef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 Used</a:t>
            </a:r>
            <a:endParaRPr sz="2400">
              <a:latin typeface="Proxima Nova"/>
              <a:ea typeface="Proxima Nova"/>
              <a:cs typeface="Proxima Nova"/>
              <a:sym typeface="Proxima Nova"/>
            </a:endParaRPr>
          </a:p>
        </p:txBody>
      </p:sp>
      <p:sp>
        <p:nvSpPr>
          <p:cNvPr id="209" name="Google Shape;209;p40"/>
          <p:cNvSpPr/>
          <p:nvPr/>
        </p:nvSpPr>
        <p:spPr>
          <a:xfrm>
            <a:off x="3572625" y="3223400"/>
            <a:ext cx="2583300" cy="594000"/>
          </a:xfrm>
          <a:prstGeom prst="lef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 Used</a:t>
            </a:r>
            <a:endParaRPr sz="2400">
              <a:latin typeface="Proxima Nova"/>
              <a:ea typeface="Proxima Nova"/>
              <a:cs typeface="Proxima Nova"/>
              <a:sym typeface="Proxima Nova"/>
            </a:endParaRPr>
          </a:p>
        </p:txBody>
      </p:sp>
      <p:sp>
        <p:nvSpPr>
          <p:cNvPr id="210" name="Google Shape;210;p40"/>
          <p:cNvSpPr/>
          <p:nvPr/>
        </p:nvSpPr>
        <p:spPr>
          <a:xfrm>
            <a:off x="2189150" y="2750600"/>
            <a:ext cx="9063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0"/>
          <p:cNvSpPr/>
          <p:nvPr/>
        </p:nvSpPr>
        <p:spPr>
          <a:xfrm>
            <a:off x="2329525" y="3344600"/>
            <a:ext cx="11685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41"/>
          <p:cNvPicPr preferRelativeResize="0"/>
          <p:nvPr/>
        </p:nvPicPr>
        <p:blipFill>
          <a:blip r:embed="rId3">
            <a:alphaModFix/>
          </a:blip>
          <a:stretch>
            <a:fillRect/>
          </a:stretch>
        </p:blipFill>
        <p:spPr>
          <a:xfrm>
            <a:off x="152400" y="1728850"/>
            <a:ext cx="5914325" cy="2907875"/>
          </a:xfrm>
          <a:prstGeom prst="rect">
            <a:avLst/>
          </a:prstGeom>
          <a:noFill/>
          <a:ln cap="flat" cmpd="sng" w="38100">
            <a:solidFill>
              <a:srgbClr val="434343"/>
            </a:solidFill>
            <a:prstDash val="solid"/>
            <a:round/>
            <a:headEnd len="sm" w="sm" type="none"/>
            <a:tailEnd len="sm" w="sm" type="none"/>
          </a:ln>
        </p:spPr>
      </p:pic>
      <p:sp>
        <p:nvSpPr>
          <p:cNvPr id="217" name="Google Shape;217;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Using Parameters in Function Definition</a:t>
            </a:r>
            <a:endParaRPr sz="3800"/>
          </a:p>
        </p:txBody>
      </p:sp>
      <p:sp>
        <p:nvSpPr>
          <p:cNvPr id="218" name="Google Shape;218;p41"/>
          <p:cNvSpPr/>
          <p:nvPr/>
        </p:nvSpPr>
        <p:spPr>
          <a:xfrm>
            <a:off x="3909275" y="3676850"/>
            <a:ext cx="3063300" cy="1324800"/>
          </a:xfrm>
          <a:prstGeom prst="leftArrow">
            <a:avLst>
              <a:gd fmla="val 68380" name="adj1"/>
              <a:gd fmla="val 3062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Parameters given arguments (values)</a:t>
            </a:r>
            <a:endParaRPr sz="2400">
              <a:latin typeface="Proxima Nova"/>
              <a:ea typeface="Proxima Nova"/>
              <a:cs typeface="Proxima Nova"/>
              <a:sym typeface="Proxima Nova"/>
            </a:endParaRPr>
          </a:p>
        </p:txBody>
      </p:sp>
      <p:sp>
        <p:nvSpPr>
          <p:cNvPr id="219" name="Google Shape;219;p41"/>
          <p:cNvSpPr/>
          <p:nvPr/>
        </p:nvSpPr>
        <p:spPr>
          <a:xfrm>
            <a:off x="2376425" y="3954300"/>
            <a:ext cx="1375800" cy="35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1"/>
          <p:cNvSpPr/>
          <p:nvPr/>
        </p:nvSpPr>
        <p:spPr>
          <a:xfrm>
            <a:off x="2339375" y="4305900"/>
            <a:ext cx="1303500" cy="33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