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roxima Nova"/>
      <p:regular r:id="rId19"/>
      <p:bold r:id="rId20"/>
      <p:italic r:id="rId21"/>
      <p:boldItalic r:id="rId22"/>
    </p:embeddedFont>
    <p:embeddedFont>
      <p:font typeface="Satisfy"/>
      <p:regular r:id="rId23"/>
    </p:embeddedFont>
    <p:embeddedFont>
      <p:font typeface="Lemon"/>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445E793-9172-4948-832B-5A2011AE1FA9}">
  <a:tblStyle styleId="{9445E793-9172-4948-832B-5A2011AE1F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5.xml"/><Relationship Id="rId22" Type="http://schemas.openxmlformats.org/officeDocument/2006/relationships/font" Target="fonts/ProximaNova-boldItalic.fntdata"/><Relationship Id="rId10" Type="http://schemas.openxmlformats.org/officeDocument/2006/relationships/slide" Target="slides/slide4.xml"/><Relationship Id="rId21" Type="http://schemas.openxmlformats.org/officeDocument/2006/relationships/font" Target="fonts/ProximaNova-italic.fntdata"/><Relationship Id="rId13" Type="http://schemas.openxmlformats.org/officeDocument/2006/relationships/slide" Target="slides/slide7.xml"/><Relationship Id="rId24" Type="http://schemas.openxmlformats.org/officeDocument/2006/relationships/font" Target="fonts/Lemon-regular.fntdata"/><Relationship Id="rId12" Type="http://schemas.openxmlformats.org/officeDocument/2006/relationships/slide" Target="slides/slide6.xml"/><Relationship Id="rId23" Type="http://schemas.openxmlformats.org/officeDocument/2006/relationships/font" Target="fonts/Satisfy-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roximaNova-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a8fbc21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a8fbc2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how to use if statements to have Tracy make decisions.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9a8fbc21f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9a8fbc21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This program is adding another upgrade to our x and y axis program by bolding every other hash mark on our axes.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950edd5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950edd5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Now, let’s think of a way we can make this happen. Well, we want every other mark to be bold, so that means </a:t>
            </a:r>
            <a:r>
              <a:rPr b="1" lang="en" sz="1200">
                <a:solidFill>
                  <a:srgbClr val="434343"/>
                </a:solidFill>
                <a:highlight>
                  <a:schemeClr val="lt1"/>
                </a:highlight>
                <a:latin typeface="Proxima Nova"/>
                <a:ea typeface="Proxima Nova"/>
                <a:cs typeface="Proxima Nova"/>
                <a:sym typeface="Proxima Nova"/>
              </a:rPr>
              <a:t>(Click for label and numbers) </a:t>
            </a:r>
            <a:r>
              <a:rPr lang="en" sz="1200">
                <a:solidFill>
                  <a:srgbClr val="434343"/>
                </a:solidFill>
                <a:highlight>
                  <a:schemeClr val="lt1"/>
                </a:highlight>
                <a:latin typeface="Proxima Nova"/>
                <a:ea typeface="Proxima Nova"/>
                <a:cs typeface="Proxima Nova"/>
                <a:sym typeface="Proxima Nova"/>
              </a:rPr>
              <a:t>we want mark 0, 2, 4, 6, etc. to be bold. What do these numbers have in common? </a:t>
            </a:r>
            <a:r>
              <a:rPr b="1" lang="en" sz="1200">
                <a:solidFill>
                  <a:srgbClr val="434343"/>
                </a:solidFill>
                <a:highlight>
                  <a:schemeClr val="lt1"/>
                </a:highlight>
                <a:latin typeface="Proxima Nova"/>
                <a:ea typeface="Proxima Nova"/>
                <a:cs typeface="Proxima Nova"/>
                <a:sym typeface="Proxima Nova"/>
              </a:rPr>
              <a:t>(Click for label) </a:t>
            </a:r>
            <a:r>
              <a:rPr lang="en" sz="1200">
                <a:solidFill>
                  <a:srgbClr val="434343"/>
                </a:solidFill>
                <a:highlight>
                  <a:schemeClr val="lt1"/>
                </a:highlight>
                <a:latin typeface="Proxima Nova"/>
                <a:ea typeface="Proxima Nova"/>
                <a:cs typeface="Proxima Nova"/>
                <a:sym typeface="Proxima Nova"/>
              </a:rPr>
              <a:t>They’re all even! We can use this to write a condition for our if-statement!</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modulus operator can help us determine if a number is even because any even number divided by 2 will have a remainder of 0! </a:t>
            </a:r>
            <a:r>
              <a:rPr b="1" lang="en" sz="1200">
                <a:solidFill>
                  <a:srgbClr val="434343"/>
                </a:solidFill>
                <a:highlight>
                  <a:schemeClr val="lt1"/>
                </a:highlight>
                <a:latin typeface="Proxima Nova"/>
                <a:ea typeface="Proxima Nova"/>
                <a:cs typeface="Proxima Nova"/>
                <a:sym typeface="Proxima Nova"/>
              </a:rPr>
              <a:t>(Click for label)</a:t>
            </a:r>
            <a:r>
              <a:rPr lang="en" sz="1200">
                <a:solidFill>
                  <a:srgbClr val="434343"/>
                </a:solidFill>
                <a:highlight>
                  <a:schemeClr val="lt1"/>
                </a:highlight>
                <a:latin typeface="Proxima Nova"/>
                <a:ea typeface="Proxima Nova"/>
                <a:cs typeface="Proxima Nova"/>
                <a:sym typeface="Proxima Nova"/>
              </a:rPr>
              <a:t> So our condition will be checking if a variable that counts the hash marks divided by 2 has a remainder. If the remainder is 0, it means my hash mark is even and therefore should be bolded! Let’s go to our code editor to write this program.</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39a8fbc21f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9a8fbc21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use if statements to have Tracy make decisions based on conditions. Use if statements to solve the next set of Tracy challenges!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9a8fbc21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9a8fbc21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An if statement is a structure we use to tell Tracy to make decisions based on conditions in our code. We use if statements all the time in our daily lives, such as if it’s raining, take an umbrella! We only complete the command of taking an umbrella if the condition that it’s raining is true.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9a8fbc21f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9a8fbc21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When we give Tracy an if statement, she goes through a similar process.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First, she checks the condition we gave her.</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If the condition is true, she performs the commands indented below.</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If the condition is false, she skips the indented commands and moves on to the commands that </a:t>
            </a:r>
            <a:r>
              <a:rPr lang="en" sz="1200">
                <a:solidFill>
                  <a:srgbClr val="434343"/>
                </a:solidFill>
                <a:highlight>
                  <a:schemeClr val="lt1"/>
                </a:highlight>
                <a:latin typeface="Proxima Nova"/>
                <a:ea typeface="Proxima Nova"/>
                <a:cs typeface="Proxima Nova"/>
                <a:sym typeface="Proxima Nova"/>
              </a:rPr>
              <a:t>follow</a:t>
            </a:r>
            <a:r>
              <a:rPr lang="en" sz="1200">
                <a:solidFill>
                  <a:srgbClr val="434343"/>
                </a:solidFill>
                <a:highlight>
                  <a:schemeClr val="lt1"/>
                </a:highlight>
                <a:latin typeface="Proxima Nova"/>
                <a:ea typeface="Proxima Nova"/>
                <a:cs typeface="Proxima Nova"/>
                <a:sym typeface="Proxima Nova"/>
              </a:rPr>
              <a:t>.</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9a8fbc21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9a8fbc21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It is very simple to write if statements in our code! We just write the word if and then enter the condition we want to test, followed by a colon.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Indented underneath the code, we write any commands we want Tracy to complete only if the above condition is true.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So how do we write conditions?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9a8fbc21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9a8fbc21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order to write a condition, we need to compare something to something else. We do this by using comparison operators. Some of the operators Tracy understands look a bit different from those that we are used to, such as equal to using 2 equal signs and not equal to being composed of an exclamation point before an equal sign, but don’t worry about memorizing these. You can always find them in the documents tab in your code editor.</a:t>
            </a:r>
            <a:endParaRPr sz="1200">
              <a:solidFill>
                <a:srgbClr val="FF0000"/>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9a8fbc21f_0_1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9a8fbc21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We’ve used mathematical operators to alter values throughout our code, but we can use these in our comparisons as well! Most of these should look familiar but the one I want to bring your attention to is the modulus operator.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7c35a3b6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7c35a3b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can use the percent symbol to get the remainder of one value divided by another. For example, if I wrote 10 % 2, my remainder would be 0 because 10 evenly divides into 2. Similarly, if I write 10 % 5, my remainder is still 0. But if I write 10 % 3, my remainder is 1 so that will be the value given from this expression. If I wrote 10 % 4, I would be left with a value of 2 because that is my remainder. We’ll use this operator in a future example to practice with it further.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9a8fbc21f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9a8fbc21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this sample code.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have a variable named radius with a value of 50.</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My if statement is using the condition ‘radius = 50’, which is true, </a:t>
            </a:r>
            <a:r>
              <a:rPr b="1" lang="en" sz="1200">
                <a:solidFill>
                  <a:srgbClr val="434343"/>
                </a:solidFill>
                <a:highlight>
                  <a:schemeClr val="lt1"/>
                </a:highlight>
                <a:latin typeface="Proxima Nova"/>
                <a:ea typeface="Proxima Nova"/>
                <a:cs typeface="Proxima Nova"/>
                <a:sym typeface="Proxima Nova"/>
              </a:rPr>
              <a:t>(Click for green arrow)</a:t>
            </a:r>
            <a:r>
              <a:rPr lang="en" sz="1200">
                <a:solidFill>
                  <a:srgbClr val="434343"/>
                </a:solidFill>
                <a:highlight>
                  <a:schemeClr val="lt1"/>
                </a:highlight>
                <a:latin typeface="Proxima Nova"/>
                <a:ea typeface="Proxima Nova"/>
                <a:cs typeface="Proxima Nova"/>
                <a:sym typeface="Proxima Nova"/>
              </a:rPr>
              <a:t> so Tracy will follow the command indented below and draw a circle.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Once this command is complete, Tracy then moves on to the next commands, </a:t>
            </a:r>
            <a:r>
              <a:rPr b="1" lang="en" sz="1200">
                <a:solidFill>
                  <a:srgbClr val="434343"/>
                </a:solidFill>
                <a:highlight>
                  <a:schemeClr val="lt1"/>
                </a:highlight>
                <a:latin typeface="Proxima Nova"/>
                <a:ea typeface="Proxima Nova"/>
                <a:cs typeface="Proxima Nova"/>
                <a:sym typeface="Proxima Nova"/>
              </a:rPr>
              <a:t>(Click for green arrows)</a:t>
            </a:r>
            <a:r>
              <a:rPr lang="en" sz="1200">
                <a:solidFill>
                  <a:srgbClr val="434343"/>
                </a:solidFill>
                <a:highlight>
                  <a:schemeClr val="lt1"/>
                </a:highlight>
                <a:latin typeface="Proxima Nova"/>
                <a:ea typeface="Proxima Nova"/>
                <a:cs typeface="Proxima Nova"/>
                <a:sym typeface="Proxima Nova"/>
              </a:rPr>
              <a:t> where she lifts the pen up and then moves forward 100 pixels.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9a8fbc21f_0_2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9a8fbc21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We’ve now altered our code by changing the variable radius to have a value of 100.</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When Tracy checks the condition now, it is false because radius is not equal to 50 </a:t>
            </a:r>
            <a:r>
              <a:rPr b="1" lang="en" sz="1200">
                <a:solidFill>
                  <a:srgbClr val="434343"/>
                </a:solidFill>
                <a:highlight>
                  <a:schemeClr val="lt1"/>
                </a:highlight>
                <a:latin typeface="Proxima Nova"/>
                <a:ea typeface="Proxima Nova"/>
                <a:cs typeface="Proxima Nova"/>
                <a:sym typeface="Proxima Nova"/>
              </a:rPr>
              <a:t>(Click for red arrow)</a:t>
            </a:r>
            <a:r>
              <a:rPr lang="en" sz="1200">
                <a:solidFill>
                  <a:srgbClr val="434343"/>
                </a:solidFill>
                <a:highlight>
                  <a:schemeClr val="lt1"/>
                </a:highlight>
                <a:latin typeface="Proxima Nova"/>
                <a:ea typeface="Proxima Nova"/>
                <a:cs typeface="Proxima Nova"/>
                <a:sym typeface="Proxima Nova"/>
              </a:rPr>
              <a:t> so Tracy skips the indented command and moves </a:t>
            </a:r>
            <a:r>
              <a:rPr b="1" lang="en" sz="1200">
                <a:solidFill>
                  <a:srgbClr val="434343"/>
                </a:solidFill>
                <a:highlight>
                  <a:schemeClr val="lt1"/>
                </a:highlight>
                <a:latin typeface="Proxima Nova"/>
                <a:ea typeface="Proxima Nova"/>
                <a:cs typeface="Proxima Nova"/>
                <a:sym typeface="Proxima Nova"/>
              </a:rPr>
              <a:t>(Click for green arrows)</a:t>
            </a:r>
            <a:r>
              <a:rPr lang="en" sz="1200">
                <a:solidFill>
                  <a:srgbClr val="434343"/>
                </a:solidFill>
                <a:highlight>
                  <a:schemeClr val="lt1"/>
                </a:highlight>
                <a:latin typeface="Proxima Nova"/>
                <a:ea typeface="Proxima Nova"/>
                <a:cs typeface="Proxima Nova"/>
                <a:sym typeface="Proxima Nova"/>
              </a:rPr>
              <a:t> to complete the commands that follow the if statement, where she lifts the penup and moves forward 100 pixels.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a Tracy program that uses if statements to complete a specific challenge.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If Statements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Example #1: X and Y Axis with Bolded Marks</a:t>
            </a:r>
            <a:endParaRPr sz="3400"/>
          </a:p>
        </p:txBody>
      </p:sp>
      <p:sp>
        <p:nvSpPr>
          <p:cNvPr id="227" name="Google Shape;227;p42"/>
          <p:cNvSpPr txBox="1"/>
          <p:nvPr/>
        </p:nvSpPr>
        <p:spPr>
          <a:xfrm>
            <a:off x="701775" y="1673700"/>
            <a:ext cx="3956100" cy="294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Proxima Nova"/>
                <a:ea typeface="Proxima Nova"/>
                <a:cs typeface="Proxima Nova"/>
                <a:sym typeface="Proxima Nova"/>
              </a:rPr>
              <a:t>Enhance your X and Y axis program by making every other mark bolded.</a:t>
            </a:r>
            <a:endParaRPr sz="3000">
              <a:latin typeface="Proxima Nova"/>
              <a:ea typeface="Proxima Nova"/>
              <a:cs typeface="Proxima Nova"/>
              <a:sym typeface="Proxima Nova"/>
            </a:endParaRPr>
          </a:p>
        </p:txBody>
      </p:sp>
      <p:pic>
        <p:nvPicPr>
          <p:cNvPr id="228" name="Google Shape;228;p42"/>
          <p:cNvPicPr preferRelativeResize="0"/>
          <p:nvPr/>
        </p:nvPicPr>
        <p:blipFill>
          <a:blip r:embed="rId3">
            <a:alphaModFix/>
          </a:blip>
          <a:stretch>
            <a:fillRect/>
          </a:stretch>
        </p:blipFill>
        <p:spPr>
          <a:xfrm>
            <a:off x="4913400" y="1250688"/>
            <a:ext cx="3788125" cy="378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Example #2: X and Y Axis with Bolded Marks</a:t>
            </a:r>
            <a:endParaRPr sz="3400"/>
          </a:p>
        </p:txBody>
      </p:sp>
      <p:sp>
        <p:nvSpPr>
          <p:cNvPr id="234" name="Google Shape;234;p43"/>
          <p:cNvSpPr txBox="1"/>
          <p:nvPr/>
        </p:nvSpPr>
        <p:spPr>
          <a:xfrm>
            <a:off x="195975" y="1673700"/>
            <a:ext cx="4627500" cy="100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000">
                <a:latin typeface="Proxima Nova"/>
                <a:ea typeface="Proxima Nova"/>
                <a:cs typeface="Proxima Nova"/>
                <a:sym typeface="Proxima Nova"/>
              </a:rPr>
              <a:t>Bold marks at 0, 2, 4, 6…</a:t>
            </a:r>
            <a:endParaRPr b="1" sz="2600">
              <a:latin typeface="Courier New"/>
              <a:ea typeface="Courier New"/>
              <a:cs typeface="Courier New"/>
              <a:sym typeface="Courier New"/>
            </a:endParaRPr>
          </a:p>
        </p:txBody>
      </p:sp>
      <p:pic>
        <p:nvPicPr>
          <p:cNvPr id="235" name="Google Shape;235;p43"/>
          <p:cNvPicPr preferRelativeResize="0"/>
          <p:nvPr/>
        </p:nvPicPr>
        <p:blipFill>
          <a:blip r:embed="rId3">
            <a:alphaModFix/>
          </a:blip>
          <a:stretch>
            <a:fillRect/>
          </a:stretch>
        </p:blipFill>
        <p:spPr>
          <a:xfrm>
            <a:off x="4913400" y="1250688"/>
            <a:ext cx="3788125" cy="3788125"/>
          </a:xfrm>
          <a:prstGeom prst="rect">
            <a:avLst/>
          </a:prstGeom>
          <a:noFill/>
          <a:ln>
            <a:noFill/>
          </a:ln>
        </p:spPr>
      </p:pic>
      <p:sp>
        <p:nvSpPr>
          <p:cNvPr id="236" name="Google Shape;236;p43"/>
          <p:cNvSpPr txBox="1"/>
          <p:nvPr/>
        </p:nvSpPr>
        <p:spPr>
          <a:xfrm>
            <a:off x="193000" y="2250300"/>
            <a:ext cx="4627500" cy="85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Proxima Nova"/>
                <a:ea typeface="Proxima Nova"/>
                <a:cs typeface="Proxima Nova"/>
                <a:sym typeface="Proxima Nova"/>
              </a:rPr>
              <a:t>All Even numbers!</a:t>
            </a:r>
            <a:endParaRPr/>
          </a:p>
        </p:txBody>
      </p:sp>
      <p:sp>
        <p:nvSpPr>
          <p:cNvPr id="237" name="Google Shape;237;p43"/>
          <p:cNvSpPr txBox="1"/>
          <p:nvPr/>
        </p:nvSpPr>
        <p:spPr>
          <a:xfrm>
            <a:off x="152400" y="2988800"/>
            <a:ext cx="4627500" cy="16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chemeClr val="dk1"/>
                </a:solidFill>
                <a:latin typeface="Courier New"/>
                <a:ea typeface="Courier New"/>
                <a:cs typeface="Courier New"/>
                <a:sym typeface="Courier New"/>
              </a:rPr>
              <a:t>If hash_mark % 2 == 0:</a:t>
            </a:r>
            <a:endParaRPr b="1" sz="26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600">
                <a:solidFill>
                  <a:schemeClr val="dk1"/>
                </a:solidFill>
                <a:latin typeface="Courier New"/>
                <a:ea typeface="Courier New"/>
                <a:cs typeface="Courier New"/>
                <a:sym typeface="Courier New"/>
              </a:rPr>
              <a:t>	Bold</a:t>
            </a:r>
            <a:endParaRPr/>
          </a:p>
        </p:txBody>
      </p:sp>
      <p:grpSp>
        <p:nvGrpSpPr>
          <p:cNvPr id="238" name="Google Shape;238;p43"/>
          <p:cNvGrpSpPr/>
          <p:nvPr/>
        </p:nvGrpSpPr>
        <p:grpSpPr>
          <a:xfrm>
            <a:off x="7066000" y="1260850"/>
            <a:ext cx="996475" cy="1896300"/>
            <a:chOff x="7066000" y="1260850"/>
            <a:chExt cx="996475" cy="1896300"/>
          </a:xfrm>
        </p:grpSpPr>
        <p:cxnSp>
          <p:nvCxnSpPr>
            <p:cNvPr id="239" name="Google Shape;239;p43"/>
            <p:cNvCxnSpPr/>
            <p:nvPr/>
          </p:nvCxnSpPr>
          <p:spPr>
            <a:xfrm rot="10800000">
              <a:off x="7066000" y="1523200"/>
              <a:ext cx="355800" cy="0"/>
            </a:xfrm>
            <a:prstGeom prst="straightConnector1">
              <a:avLst/>
            </a:prstGeom>
            <a:noFill/>
            <a:ln cap="flat" cmpd="sng" w="28575">
              <a:solidFill>
                <a:srgbClr val="434343"/>
              </a:solidFill>
              <a:prstDash val="solid"/>
              <a:round/>
              <a:headEnd len="med" w="med" type="none"/>
              <a:tailEnd len="med" w="med" type="stealth"/>
            </a:ln>
          </p:spPr>
        </p:cxnSp>
        <p:cxnSp>
          <p:nvCxnSpPr>
            <p:cNvPr id="240" name="Google Shape;240;p43"/>
            <p:cNvCxnSpPr/>
            <p:nvPr/>
          </p:nvCxnSpPr>
          <p:spPr>
            <a:xfrm rot="10800000">
              <a:off x="7066000" y="1980400"/>
              <a:ext cx="355800" cy="0"/>
            </a:xfrm>
            <a:prstGeom prst="straightConnector1">
              <a:avLst/>
            </a:prstGeom>
            <a:noFill/>
            <a:ln cap="flat" cmpd="sng" w="28575">
              <a:solidFill>
                <a:srgbClr val="434343"/>
              </a:solidFill>
              <a:prstDash val="solid"/>
              <a:round/>
              <a:headEnd len="med" w="med" type="none"/>
              <a:tailEnd len="med" w="med" type="stealth"/>
            </a:ln>
          </p:spPr>
        </p:cxnSp>
        <p:cxnSp>
          <p:nvCxnSpPr>
            <p:cNvPr id="241" name="Google Shape;241;p43"/>
            <p:cNvCxnSpPr/>
            <p:nvPr/>
          </p:nvCxnSpPr>
          <p:spPr>
            <a:xfrm rot="10800000">
              <a:off x="7066000" y="2437600"/>
              <a:ext cx="355800" cy="0"/>
            </a:xfrm>
            <a:prstGeom prst="straightConnector1">
              <a:avLst/>
            </a:prstGeom>
            <a:noFill/>
            <a:ln cap="flat" cmpd="sng" w="28575">
              <a:solidFill>
                <a:srgbClr val="434343"/>
              </a:solidFill>
              <a:prstDash val="solid"/>
              <a:round/>
              <a:headEnd len="med" w="med" type="none"/>
              <a:tailEnd len="med" w="med" type="stealth"/>
            </a:ln>
          </p:spPr>
        </p:cxnSp>
        <p:cxnSp>
          <p:nvCxnSpPr>
            <p:cNvPr id="242" name="Google Shape;242;p43"/>
            <p:cNvCxnSpPr/>
            <p:nvPr/>
          </p:nvCxnSpPr>
          <p:spPr>
            <a:xfrm rot="10800000">
              <a:off x="7066000" y="2894800"/>
              <a:ext cx="355800" cy="0"/>
            </a:xfrm>
            <a:prstGeom prst="straightConnector1">
              <a:avLst/>
            </a:prstGeom>
            <a:noFill/>
            <a:ln cap="flat" cmpd="sng" w="28575">
              <a:solidFill>
                <a:srgbClr val="434343"/>
              </a:solidFill>
              <a:prstDash val="solid"/>
              <a:round/>
              <a:headEnd len="med" w="med" type="none"/>
              <a:tailEnd len="med" w="med" type="stealth"/>
            </a:ln>
          </p:spPr>
        </p:cxnSp>
        <p:sp>
          <p:nvSpPr>
            <p:cNvPr id="243" name="Google Shape;243;p43"/>
            <p:cNvSpPr txBox="1"/>
            <p:nvPr/>
          </p:nvSpPr>
          <p:spPr>
            <a:xfrm>
              <a:off x="7510775" y="1260850"/>
              <a:ext cx="55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Proxima Nova"/>
                  <a:ea typeface="Proxima Nova"/>
                  <a:cs typeface="Proxima Nova"/>
                  <a:sym typeface="Proxima Nova"/>
                </a:rPr>
                <a:t>0</a:t>
              </a:r>
              <a:endParaRPr sz="1800">
                <a:solidFill>
                  <a:srgbClr val="434343"/>
                </a:solidFill>
                <a:latin typeface="Proxima Nova"/>
                <a:ea typeface="Proxima Nova"/>
                <a:cs typeface="Proxima Nova"/>
                <a:sym typeface="Proxima Nova"/>
              </a:endParaRPr>
            </a:p>
          </p:txBody>
        </p:sp>
        <p:sp>
          <p:nvSpPr>
            <p:cNvPr id="244" name="Google Shape;244;p43"/>
            <p:cNvSpPr txBox="1"/>
            <p:nvPr/>
          </p:nvSpPr>
          <p:spPr>
            <a:xfrm>
              <a:off x="7510775" y="1718050"/>
              <a:ext cx="55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Proxima Nova"/>
                  <a:ea typeface="Proxima Nova"/>
                  <a:cs typeface="Proxima Nova"/>
                  <a:sym typeface="Proxima Nova"/>
                </a:rPr>
                <a:t>2</a:t>
              </a:r>
              <a:endParaRPr sz="1800">
                <a:solidFill>
                  <a:srgbClr val="434343"/>
                </a:solidFill>
                <a:latin typeface="Proxima Nova"/>
                <a:ea typeface="Proxima Nova"/>
                <a:cs typeface="Proxima Nova"/>
                <a:sym typeface="Proxima Nova"/>
              </a:endParaRPr>
            </a:p>
          </p:txBody>
        </p:sp>
        <p:sp>
          <p:nvSpPr>
            <p:cNvPr id="245" name="Google Shape;245;p43"/>
            <p:cNvSpPr txBox="1"/>
            <p:nvPr/>
          </p:nvSpPr>
          <p:spPr>
            <a:xfrm>
              <a:off x="7510775" y="2175250"/>
              <a:ext cx="55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Proxima Nova"/>
                  <a:ea typeface="Proxima Nova"/>
                  <a:cs typeface="Proxima Nova"/>
                  <a:sym typeface="Proxima Nova"/>
                </a:rPr>
                <a:t>4</a:t>
              </a:r>
              <a:endParaRPr sz="1800">
                <a:solidFill>
                  <a:srgbClr val="434343"/>
                </a:solidFill>
                <a:latin typeface="Proxima Nova"/>
                <a:ea typeface="Proxima Nova"/>
                <a:cs typeface="Proxima Nova"/>
                <a:sym typeface="Proxima Nova"/>
              </a:endParaRPr>
            </a:p>
          </p:txBody>
        </p:sp>
        <p:sp>
          <p:nvSpPr>
            <p:cNvPr id="246" name="Google Shape;246;p43"/>
            <p:cNvSpPr txBox="1"/>
            <p:nvPr/>
          </p:nvSpPr>
          <p:spPr>
            <a:xfrm>
              <a:off x="7510775" y="2632450"/>
              <a:ext cx="551700" cy="52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Proxima Nova"/>
                  <a:ea typeface="Proxima Nova"/>
                  <a:cs typeface="Proxima Nova"/>
                  <a:sym typeface="Proxima Nova"/>
                </a:rPr>
                <a:t>6</a:t>
              </a:r>
              <a:endParaRPr sz="1800">
                <a:solidFill>
                  <a:srgbClr val="434343"/>
                </a:solidFill>
                <a:latin typeface="Proxima Nova"/>
                <a:ea typeface="Proxima Nova"/>
                <a:cs typeface="Proxima Nova"/>
                <a:sym typeface="Proxima Nov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52" name="Google Shape;252;p44"/>
          <p:cNvGraphicFramePr/>
          <p:nvPr/>
        </p:nvGraphicFramePr>
        <p:xfrm>
          <a:off x="165050" y="2202200"/>
          <a:ext cx="3000000" cy="3000000"/>
        </p:xfrm>
        <a:graphic>
          <a:graphicData uri="http://schemas.openxmlformats.org/drawingml/2006/table">
            <a:tbl>
              <a:tblPr>
                <a:noFill/>
                <a:tableStyleId>{9445E793-9172-4948-832B-5A2011AE1FA9}</a:tableStyleId>
              </a:tblPr>
              <a:tblGrid>
                <a:gridCol w="3264725"/>
                <a:gridCol w="554917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if </a:t>
                      </a:r>
                      <a:r>
                        <a:rPr b="1" i="1" lang="en" sz="2400">
                          <a:latin typeface="Courier New"/>
                          <a:ea typeface="Courier New"/>
                          <a:cs typeface="Courier New"/>
                          <a:sym typeface="Courier New"/>
                        </a:rPr>
                        <a:t>condition</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i="1" lang="en" sz="2400">
                          <a:latin typeface="Courier New"/>
                          <a:ea typeface="Courier New"/>
                          <a:cs typeface="Courier New"/>
                          <a:sym typeface="Courier New"/>
                        </a:rPr>
                        <a:t>commands</a:t>
                      </a:r>
                      <a:endParaRPr b="1" i="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Declares an if statement with a condition. The commands indented below will be completed if condition is true</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an If Statement?</a:t>
            </a:r>
            <a:endParaRPr sz="4000"/>
          </a:p>
        </p:txBody>
      </p:sp>
      <p:sp>
        <p:nvSpPr>
          <p:cNvPr id="157" name="Google Shape;157;p34"/>
          <p:cNvSpPr txBox="1"/>
          <p:nvPr/>
        </p:nvSpPr>
        <p:spPr>
          <a:xfrm>
            <a:off x="972750" y="1493050"/>
            <a:ext cx="7198500" cy="12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Proxima Nova"/>
                <a:ea typeface="Proxima Nova"/>
                <a:cs typeface="Proxima Nova"/>
                <a:sym typeface="Proxima Nova"/>
              </a:rPr>
              <a:t>An if statement is a way to have Tracy make decisions.</a:t>
            </a:r>
            <a:endParaRPr i="1" sz="3000">
              <a:solidFill>
                <a:srgbClr val="434343"/>
              </a:solidFill>
              <a:latin typeface="Proxima Nova"/>
              <a:ea typeface="Proxima Nova"/>
              <a:cs typeface="Proxima Nova"/>
              <a:sym typeface="Proxima Nova"/>
            </a:endParaRPr>
          </a:p>
        </p:txBody>
      </p:sp>
      <p:pic>
        <p:nvPicPr>
          <p:cNvPr id="158" name="Google Shape;158;p34"/>
          <p:cNvPicPr preferRelativeResize="0"/>
          <p:nvPr/>
        </p:nvPicPr>
        <p:blipFill>
          <a:blip r:embed="rId3">
            <a:alphaModFix/>
          </a:blip>
          <a:stretch>
            <a:fillRect/>
          </a:stretch>
        </p:blipFill>
        <p:spPr>
          <a:xfrm>
            <a:off x="437000" y="2437038"/>
            <a:ext cx="3040824" cy="2510470"/>
          </a:xfrm>
          <a:prstGeom prst="rect">
            <a:avLst/>
          </a:prstGeom>
          <a:noFill/>
          <a:ln>
            <a:noFill/>
          </a:ln>
        </p:spPr>
      </p:pic>
      <p:pic>
        <p:nvPicPr>
          <p:cNvPr id="159" name="Google Shape;159;p34"/>
          <p:cNvPicPr preferRelativeResize="0"/>
          <p:nvPr/>
        </p:nvPicPr>
        <p:blipFill>
          <a:blip r:embed="rId4">
            <a:alphaModFix/>
          </a:blip>
          <a:stretch>
            <a:fillRect/>
          </a:stretch>
        </p:blipFill>
        <p:spPr>
          <a:xfrm>
            <a:off x="5758112" y="2729365"/>
            <a:ext cx="2999577" cy="2218142"/>
          </a:xfrm>
          <a:prstGeom prst="rect">
            <a:avLst/>
          </a:prstGeom>
          <a:noFill/>
          <a:ln>
            <a:noFill/>
          </a:ln>
        </p:spPr>
      </p:pic>
      <p:sp>
        <p:nvSpPr>
          <p:cNvPr id="160" name="Google Shape;160;p34"/>
          <p:cNvSpPr/>
          <p:nvPr/>
        </p:nvSpPr>
        <p:spPr>
          <a:xfrm>
            <a:off x="3630225" y="3071500"/>
            <a:ext cx="2496000" cy="1533900"/>
          </a:xfrm>
          <a:prstGeom prst="rightArrow">
            <a:avLst>
              <a:gd fmla="val 50000"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raining,</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Take an umbrella</a:t>
            </a:r>
            <a:endParaRPr sz="20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How does Tracy Read If Statements?</a:t>
            </a:r>
            <a:endParaRPr sz="4000"/>
          </a:p>
        </p:txBody>
      </p:sp>
      <p:sp>
        <p:nvSpPr>
          <p:cNvPr id="166" name="Google Shape;166;p35"/>
          <p:cNvSpPr txBox="1"/>
          <p:nvPr/>
        </p:nvSpPr>
        <p:spPr>
          <a:xfrm>
            <a:off x="160375" y="1264450"/>
            <a:ext cx="8983800" cy="12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Tracy checks the condition.</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If it is true, she performs the commands below.</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If the condition is false, she </a:t>
            </a:r>
            <a:r>
              <a:rPr lang="en" sz="3000">
                <a:solidFill>
                  <a:srgbClr val="434343"/>
                </a:solidFill>
                <a:latin typeface="Proxima Nova"/>
                <a:ea typeface="Proxima Nova"/>
                <a:cs typeface="Proxima Nova"/>
                <a:sym typeface="Proxima Nova"/>
              </a:rPr>
              <a:t>skips </a:t>
            </a:r>
            <a:r>
              <a:rPr lang="en" sz="3000">
                <a:solidFill>
                  <a:srgbClr val="434343"/>
                </a:solidFill>
                <a:latin typeface="Proxima Nova"/>
                <a:ea typeface="Proxima Nova"/>
                <a:cs typeface="Proxima Nova"/>
                <a:sym typeface="Proxima Nova"/>
              </a:rPr>
              <a:t>to the next</a:t>
            </a:r>
            <a:r>
              <a:rPr lang="en" sz="3000">
                <a:solidFill>
                  <a:srgbClr val="434343"/>
                </a:solidFill>
                <a:latin typeface="Proxima Nova"/>
                <a:ea typeface="Proxima Nova"/>
                <a:cs typeface="Proxima Nova"/>
                <a:sym typeface="Proxima Nova"/>
              </a:rPr>
              <a:t> commands.</a:t>
            </a:r>
            <a:endParaRPr sz="3000">
              <a:solidFill>
                <a:srgbClr val="434343"/>
              </a:solidFill>
              <a:latin typeface="Proxima Nova"/>
              <a:ea typeface="Proxima Nova"/>
              <a:cs typeface="Proxima Nova"/>
              <a:sym typeface="Proxima Nova"/>
            </a:endParaRPr>
          </a:p>
        </p:txBody>
      </p:sp>
      <p:pic>
        <p:nvPicPr>
          <p:cNvPr id="167" name="Google Shape;167;p35"/>
          <p:cNvPicPr preferRelativeResize="0"/>
          <p:nvPr/>
        </p:nvPicPr>
        <p:blipFill>
          <a:blip r:embed="rId3">
            <a:alphaModFix/>
          </a:blip>
          <a:stretch>
            <a:fillRect/>
          </a:stretch>
        </p:blipFill>
        <p:spPr>
          <a:xfrm>
            <a:off x="3921274" y="2899825"/>
            <a:ext cx="3503925" cy="1514725"/>
          </a:xfrm>
          <a:prstGeom prst="rect">
            <a:avLst/>
          </a:prstGeom>
          <a:noFill/>
          <a:ln cap="flat" cmpd="sng" w="38100">
            <a:solidFill>
              <a:srgbClr val="434343"/>
            </a:solidFill>
            <a:prstDash val="solid"/>
            <a:round/>
            <a:headEnd len="sm" w="sm" type="none"/>
            <a:tailEnd len="sm" w="sm" type="none"/>
          </a:ln>
        </p:spPr>
      </p:pic>
      <p:sp>
        <p:nvSpPr>
          <p:cNvPr id="168" name="Google Shape;168;p35"/>
          <p:cNvSpPr/>
          <p:nvPr/>
        </p:nvSpPr>
        <p:spPr>
          <a:xfrm>
            <a:off x="1665350" y="3410750"/>
            <a:ext cx="3016500" cy="1624200"/>
          </a:xfrm>
          <a:prstGeom prst="rightArrowCallout">
            <a:avLst>
              <a:gd fmla="val 11106" name="adj1"/>
              <a:gd fmla="val 13491" name="adj2"/>
              <a:gd fmla="val 13496" name="adj3"/>
              <a:gd fmla="val 64284" name="adj4"/>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Only run this command if the above is true</a:t>
            </a:r>
            <a:endParaRPr sz="24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Writing an If Statement</a:t>
            </a:r>
            <a:endParaRPr sz="4000"/>
          </a:p>
        </p:txBody>
      </p:sp>
      <p:sp>
        <p:nvSpPr>
          <p:cNvPr id="174" name="Google Shape;174;p36"/>
          <p:cNvSpPr txBox="1"/>
          <p:nvPr/>
        </p:nvSpPr>
        <p:spPr>
          <a:xfrm>
            <a:off x="1346400" y="2239550"/>
            <a:ext cx="64512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if </a:t>
            </a:r>
            <a:r>
              <a:rPr b="1" i="1" lang="en" sz="3000">
                <a:solidFill>
                  <a:srgbClr val="434343"/>
                </a:solidFill>
                <a:latin typeface="Courier New"/>
                <a:ea typeface="Courier New"/>
                <a:cs typeface="Courier New"/>
                <a:sym typeface="Courier New"/>
              </a:rPr>
              <a:t>condition</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	</a:t>
            </a:r>
            <a:r>
              <a:rPr b="1" i="1" lang="en" sz="2400">
                <a:solidFill>
                  <a:srgbClr val="434343"/>
                </a:solidFill>
                <a:latin typeface="Courier New"/>
                <a:ea typeface="Courier New"/>
                <a:cs typeface="Courier New"/>
                <a:sym typeface="Courier New"/>
              </a:rPr>
              <a:t>If true, run the</a:t>
            </a:r>
            <a:r>
              <a:rPr b="1" i="1" lang="en" sz="2400">
                <a:solidFill>
                  <a:srgbClr val="434343"/>
                </a:solidFill>
                <a:latin typeface="Courier New"/>
                <a:ea typeface="Courier New"/>
                <a:cs typeface="Courier New"/>
                <a:sym typeface="Courier New"/>
              </a:rPr>
              <a:t> commands here</a:t>
            </a:r>
            <a:endParaRPr b="1" i="1" sz="24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2400">
                <a:solidFill>
                  <a:srgbClr val="434343"/>
                </a:solidFill>
                <a:latin typeface="Courier New"/>
                <a:ea typeface="Courier New"/>
                <a:cs typeface="Courier New"/>
                <a:sym typeface="Courier New"/>
              </a:rPr>
              <a:t>(indented!)</a:t>
            </a:r>
            <a:endParaRPr b="1" i="1" sz="2400">
              <a:solidFill>
                <a:srgbClr val="434343"/>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Comparison Operators</a:t>
            </a:r>
            <a:endParaRPr sz="4000"/>
          </a:p>
        </p:txBody>
      </p:sp>
      <p:sp>
        <p:nvSpPr>
          <p:cNvPr id="180" name="Google Shape;180;p37"/>
          <p:cNvSpPr txBox="1"/>
          <p:nvPr/>
        </p:nvSpPr>
        <p:spPr>
          <a:xfrm>
            <a:off x="423975" y="1528131"/>
            <a:ext cx="2914800" cy="31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Conditions must use comparison operators</a:t>
            </a:r>
            <a:endParaRPr sz="3000">
              <a:solidFill>
                <a:srgbClr val="434343"/>
              </a:solidFill>
              <a:latin typeface="Proxima Nova"/>
              <a:ea typeface="Proxima Nova"/>
              <a:cs typeface="Proxima Nova"/>
              <a:sym typeface="Proxima Nova"/>
            </a:endParaRPr>
          </a:p>
        </p:txBody>
      </p:sp>
      <p:graphicFrame>
        <p:nvGraphicFramePr>
          <p:cNvPr id="181" name="Google Shape;181;p37"/>
          <p:cNvGraphicFramePr/>
          <p:nvPr/>
        </p:nvGraphicFramePr>
        <p:xfrm>
          <a:off x="3698288" y="1489125"/>
          <a:ext cx="3000000" cy="3000000"/>
        </p:xfrm>
        <a:graphic>
          <a:graphicData uri="http://schemas.openxmlformats.org/drawingml/2006/table">
            <a:tbl>
              <a:tblPr>
                <a:noFill/>
                <a:tableStyleId>{9445E793-9172-4948-832B-5A2011AE1FA9}</a:tableStyleId>
              </a:tblPr>
              <a:tblGrid>
                <a:gridCol w="3645275"/>
                <a:gridCol w="963950"/>
              </a:tblGrid>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Equal to</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Not Equal to</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Greater Than</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&gt;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Greater Than or Equal to</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&gt;=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Less Than</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&lt;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Less Than or Equal to</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&lt;=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Mathematical Operators</a:t>
            </a:r>
            <a:endParaRPr sz="4000"/>
          </a:p>
        </p:txBody>
      </p:sp>
      <p:sp>
        <p:nvSpPr>
          <p:cNvPr id="187" name="Google Shape;187;p38"/>
          <p:cNvSpPr txBox="1"/>
          <p:nvPr/>
        </p:nvSpPr>
        <p:spPr>
          <a:xfrm>
            <a:off x="309375" y="1373425"/>
            <a:ext cx="2990700" cy="31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Here are some mathematical operators that you can use to alter values.</a:t>
            </a:r>
            <a:endParaRPr sz="3000">
              <a:solidFill>
                <a:srgbClr val="434343"/>
              </a:solidFill>
              <a:latin typeface="Proxima Nova"/>
              <a:ea typeface="Proxima Nova"/>
              <a:cs typeface="Proxima Nova"/>
              <a:sym typeface="Proxima Nova"/>
            </a:endParaRPr>
          </a:p>
        </p:txBody>
      </p:sp>
      <p:graphicFrame>
        <p:nvGraphicFramePr>
          <p:cNvPr id="188" name="Google Shape;188;p38"/>
          <p:cNvGraphicFramePr/>
          <p:nvPr/>
        </p:nvGraphicFramePr>
        <p:xfrm>
          <a:off x="3698288" y="1489125"/>
          <a:ext cx="3000000" cy="3000000"/>
        </p:xfrm>
        <a:graphic>
          <a:graphicData uri="http://schemas.openxmlformats.org/drawingml/2006/table">
            <a:tbl>
              <a:tblPr>
                <a:noFill/>
                <a:tableStyleId>{9445E793-9172-4948-832B-5A2011AE1FA9}</a:tableStyleId>
              </a:tblPr>
              <a:tblGrid>
                <a:gridCol w="3645275"/>
                <a:gridCol w="963950"/>
              </a:tblGrid>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Addition</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Subtraction</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Multiplication</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Division</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Modulus</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400">
                          <a:latin typeface="Proxima Nova"/>
                          <a:ea typeface="Proxima Nova"/>
                          <a:cs typeface="Proxima Nova"/>
                          <a:sym typeface="Proxima Nova"/>
                        </a:rPr>
                        <a:t>Exponent</a:t>
                      </a:r>
                      <a:endParaRPr sz="2400">
                        <a:latin typeface="Proxima Nova"/>
                        <a:ea typeface="Proxima Nova"/>
                        <a:cs typeface="Proxima Nova"/>
                        <a:sym typeface="Proxima Nova"/>
                      </a:endParaRPr>
                    </a:p>
                  </a:txBody>
                  <a:tcPr marT="91425" marB="91425" marR="91425" marL="91425">
                    <a:lnL cap="flat" cmpd="sng" w="38100">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latin typeface="Proxima Nova"/>
                          <a:ea typeface="Proxima Nova"/>
                          <a:cs typeface="Proxima Nova"/>
                          <a:sym typeface="Proxima Nova"/>
                        </a:rPr>
                        <a:t>**</a:t>
                      </a:r>
                      <a:endParaRPr sz="2400">
                        <a:latin typeface="Proxima Nova"/>
                        <a:ea typeface="Proxima Nova"/>
                        <a:cs typeface="Proxima Nova"/>
                        <a:sym typeface="Proxima Nova"/>
                      </a:endParaRPr>
                    </a:p>
                  </a:txBody>
                  <a:tcPr marT="91425" marB="91425" marR="91425" marL="91425">
                    <a:lnL cap="flat" cmpd="sng" w="9525">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Modulus</a:t>
            </a:r>
            <a:endParaRPr sz="4000"/>
          </a:p>
        </p:txBody>
      </p:sp>
      <p:graphicFrame>
        <p:nvGraphicFramePr>
          <p:cNvPr id="194" name="Google Shape;194;p39"/>
          <p:cNvGraphicFramePr/>
          <p:nvPr/>
        </p:nvGraphicFramePr>
        <p:xfrm>
          <a:off x="153600" y="1619250"/>
          <a:ext cx="3000000" cy="3000000"/>
        </p:xfrm>
        <a:graphic>
          <a:graphicData uri="http://schemas.openxmlformats.org/drawingml/2006/table">
            <a:tbl>
              <a:tblPr>
                <a:noFill/>
                <a:tableStyleId>{9445E793-9172-4948-832B-5A2011AE1FA9}</a:tableStyleId>
              </a:tblPr>
              <a:tblGrid>
                <a:gridCol w="3623050"/>
                <a:gridCol w="5126175"/>
              </a:tblGrid>
              <a:tr h="381000">
                <a:tc>
                  <a:txBody>
                    <a:bodyPr/>
                    <a:lstStyle/>
                    <a:p>
                      <a:pPr indent="0" lvl="0" marL="0" rtl="0" algn="l">
                        <a:spcBef>
                          <a:spcPts val="0"/>
                        </a:spcBef>
                        <a:spcAft>
                          <a:spcPts val="0"/>
                        </a:spcAft>
                        <a:buNone/>
                      </a:pPr>
                      <a:r>
                        <a:rPr lang="en" sz="3000">
                          <a:latin typeface="Proxima Nova"/>
                          <a:ea typeface="Proxima Nova"/>
                          <a:cs typeface="Proxima Nova"/>
                          <a:sym typeface="Proxima Nova"/>
                        </a:rPr>
                        <a:t>Modulus Operation</a:t>
                      </a:r>
                      <a:endParaRPr sz="3000">
                        <a:latin typeface="Proxima Nova"/>
                        <a:ea typeface="Proxima Nova"/>
                        <a:cs typeface="Proxima Nova"/>
                        <a:sym typeface="Proxima Nova"/>
                      </a:endParaRPr>
                    </a:p>
                  </a:txBody>
                  <a:tcPr marT="91425" marB="91425" marR="91425" marL="91425">
                    <a:solidFill>
                      <a:srgbClr val="F3F3F3"/>
                    </a:solidFill>
                  </a:tcPr>
                </a:tc>
                <a:tc>
                  <a:txBody>
                    <a:bodyPr/>
                    <a:lstStyle/>
                    <a:p>
                      <a:pPr indent="0" lvl="0" marL="0" rtl="0" algn="l">
                        <a:spcBef>
                          <a:spcPts val="0"/>
                        </a:spcBef>
                        <a:spcAft>
                          <a:spcPts val="0"/>
                        </a:spcAft>
                        <a:buNone/>
                      </a:pPr>
                      <a:r>
                        <a:rPr lang="en" sz="3000">
                          <a:latin typeface="Proxima Nova"/>
                          <a:ea typeface="Proxima Nova"/>
                          <a:cs typeface="Proxima Nova"/>
                          <a:sym typeface="Proxima Nova"/>
                        </a:rPr>
                        <a:t>Behind the Scenes</a:t>
                      </a:r>
                      <a:endParaRPr sz="3000">
                        <a:latin typeface="Proxima Nova"/>
                        <a:ea typeface="Proxima Nova"/>
                        <a:cs typeface="Proxima Nova"/>
                        <a:sym typeface="Proxima Nova"/>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 sz="3000">
                          <a:latin typeface="Proxima Nova"/>
                          <a:ea typeface="Proxima Nova"/>
                          <a:cs typeface="Proxima Nova"/>
                          <a:sym typeface="Proxima Nova"/>
                        </a:rPr>
                        <a:t>10 % 2 = 0</a:t>
                      </a:r>
                      <a:endParaRPr sz="3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3000">
                          <a:latin typeface="Proxima Nova"/>
                          <a:ea typeface="Proxima Nova"/>
                          <a:cs typeface="Proxima Nova"/>
                          <a:sym typeface="Proxima Nova"/>
                        </a:rPr>
                        <a:t>10/2 = 5 (no remainder)</a:t>
                      </a:r>
                      <a:endParaRPr sz="30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sz="3000">
                          <a:latin typeface="Proxima Nova"/>
                          <a:ea typeface="Proxima Nova"/>
                          <a:cs typeface="Proxima Nova"/>
                          <a:sym typeface="Proxima Nova"/>
                        </a:rPr>
                        <a:t>10 % 5 = 0</a:t>
                      </a:r>
                      <a:endParaRPr sz="3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3000">
                          <a:latin typeface="Proxima Nova"/>
                          <a:ea typeface="Proxima Nova"/>
                          <a:cs typeface="Proxima Nova"/>
                          <a:sym typeface="Proxima Nova"/>
                        </a:rPr>
                        <a:t>10/5 = 2 (no remainder</a:t>
                      </a:r>
                      <a:endParaRPr sz="30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sz="3000">
                          <a:latin typeface="Proxima Nova"/>
                          <a:ea typeface="Proxima Nova"/>
                          <a:cs typeface="Proxima Nova"/>
                          <a:sym typeface="Proxima Nova"/>
                        </a:rPr>
                        <a:t>10 % 3 = 1</a:t>
                      </a:r>
                      <a:endParaRPr sz="3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3000">
                          <a:latin typeface="Proxima Nova"/>
                          <a:ea typeface="Proxima Nova"/>
                          <a:cs typeface="Proxima Nova"/>
                          <a:sym typeface="Proxima Nova"/>
                        </a:rPr>
                        <a:t>10/3 = 3 with remainder of 1</a:t>
                      </a:r>
                      <a:endParaRPr sz="30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sz="3000">
                          <a:latin typeface="Proxima Nova"/>
                          <a:ea typeface="Proxima Nova"/>
                          <a:cs typeface="Proxima Nova"/>
                          <a:sym typeface="Proxima Nova"/>
                        </a:rPr>
                        <a:t>10 % 4 = 2</a:t>
                      </a:r>
                      <a:endParaRPr sz="3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3000">
                          <a:latin typeface="Proxima Nova"/>
                          <a:ea typeface="Proxima Nova"/>
                          <a:cs typeface="Proxima Nova"/>
                          <a:sym typeface="Proxima Nova"/>
                        </a:rPr>
                        <a:t>10/4 = 2 with remainder of 2</a:t>
                      </a:r>
                      <a:endParaRPr sz="30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Writing an If Statement</a:t>
            </a:r>
            <a:endParaRPr sz="4000"/>
          </a:p>
        </p:txBody>
      </p:sp>
      <p:pic>
        <p:nvPicPr>
          <p:cNvPr id="200" name="Google Shape;200;p40"/>
          <p:cNvPicPr preferRelativeResize="0"/>
          <p:nvPr/>
        </p:nvPicPr>
        <p:blipFill>
          <a:blip r:embed="rId3">
            <a:alphaModFix/>
          </a:blip>
          <a:stretch>
            <a:fillRect/>
          </a:stretch>
        </p:blipFill>
        <p:spPr>
          <a:xfrm>
            <a:off x="1515100" y="1991675"/>
            <a:ext cx="3114500" cy="2226950"/>
          </a:xfrm>
          <a:prstGeom prst="rect">
            <a:avLst/>
          </a:prstGeom>
          <a:noFill/>
          <a:ln cap="flat" cmpd="sng" w="38100">
            <a:solidFill>
              <a:srgbClr val="434343"/>
            </a:solidFill>
            <a:prstDash val="solid"/>
            <a:round/>
            <a:headEnd len="sm" w="sm" type="none"/>
            <a:tailEnd len="sm" w="sm" type="none"/>
          </a:ln>
        </p:spPr>
      </p:pic>
      <p:sp>
        <p:nvSpPr>
          <p:cNvPr id="201" name="Google Shape;201;p40"/>
          <p:cNvSpPr/>
          <p:nvPr/>
        </p:nvSpPr>
        <p:spPr>
          <a:xfrm>
            <a:off x="1123800" y="2988000"/>
            <a:ext cx="1443600" cy="360900"/>
          </a:xfrm>
          <a:prstGeom prst="rightArrow">
            <a:avLst>
              <a:gd fmla="val 64283" name="adj1"/>
              <a:gd fmla="val 50000" name="adj2"/>
            </a:avLst>
          </a:prstGeom>
          <a:solidFill>
            <a:srgbClr val="D9EAD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Run command</a:t>
            </a:r>
            <a:endParaRPr>
              <a:latin typeface="Proxima Nova"/>
              <a:ea typeface="Proxima Nova"/>
              <a:cs typeface="Proxima Nova"/>
              <a:sym typeface="Proxima Nova"/>
            </a:endParaRPr>
          </a:p>
        </p:txBody>
      </p:sp>
      <p:sp>
        <p:nvSpPr>
          <p:cNvPr id="202" name="Google Shape;202;p40"/>
          <p:cNvSpPr/>
          <p:nvPr/>
        </p:nvSpPr>
        <p:spPr>
          <a:xfrm>
            <a:off x="712450" y="2539050"/>
            <a:ext cx="915300" cy="5802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True</a:t>
            </a:r>
            <a:endParaRPr sz="2000">
              <a:latin typeface="Proxima Nova"/>
              <a:ea typeface="Proxima Nova"/>
              <a:cs typeface="Proxima Nova"/>
              <a:sym typeface="Proxima Nova"/>
            </a:endParaRPr>
          </a:p>
        </p:txBody>
      </p:sp>
      <p:sp>
        <p:nvSpPr>
          <p:cNvPr id="203" name="Google Shape;203;p40"/>
          <p:cNvSpPr/>
          <p:nvPr/>
        </p:nvSpPr>
        <p:spPr>
          <a:xfrm>
            <a:off x="590400" y="3597600"/>
            <a:ext cx="1443600" cy="360900"/>
          </a:xfrm>
          <a:prstGeom prst="rightArrow">
            <a:avLst>
              <a:gd fmla="val 64283" name="adj1"/>
              <a:gd fmla="val 50000" name="adj2"/>
            </a:avLst>
          </a:prstGeom>
          <a:solidFill>
            <a:srgbClr val="D9EAD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Run command</a:t>
            </a:r>
            <a:endParaRPr>
              <a:latin typeface="Proxima Nova"/>
              <a:ea typeface="Proxima Nova"/>
              <a:cs typeface="Proxima Nova"/>
              <a:sym typeface="Proxima Nova"/>
            </a:endParaRPr>
          </a:p>
        </p:txBody>
      </p:sp>
      <p:sp>
        <p:nvSpPr>
          <p:cNvPr id="204" name="Google Shape;204;p40"/>
          <p:cNvSpPr/>
          <p:nvPr/>
        </p:nvSpPr>
        <p:spPr>
          <a:xfrm>
            <a:off x="590400" y="3826200"/>
            <a:ext cx="1443600" cy="360900"/>
          </a:xfrm>
          <a:prstGeom prst="rightArrow">
            <a:avLst>
              <a:gd fmla="val 64283" name="adj1"/>
              <a:gd fmla="val 50000" name="adj2"/>
            </a:avLst>
          </a:prstGeom>
          <a:solidFill>
            <a:srgbClr val="D9EAD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Run command</a:t>
            </a:r>
            <a:endParaRPr>
              <a:latin typeface="Proxima Nova"/>
              <a:ea typeface="Proxima Nova"/>
              <a:cs typeface="Proxima Nova"/>
              <a:sym typeface="Proxima Nova"/>
            </a:endParaRPr>
          </a:p>
        </p:txBody>
      </p:sp>
      <p:pic>
        <p:nvPicPr>
          <p:cNvPr id="205" name="Google Shape;205;p40"/>
          <p:cNvPicPr preferRelativeResize="0"/>
          <p:nvPr/>
        </p:nvPicPr>
        <p:blipFill>
          <a:blip r:embed="rId4">
            <a:alphaModFix/>
          </a:blip>
          <a:stretch>
            <a:fillRect/>
          </a:stretch>
        </p:blipFill>
        <p:spPr>
          <a:xfrm>
            <a:off x="5062150" y="1265675"/>
            <a:ext cx="3768275" cy="3768275"/>
          </a:xfrm>
          <a:prstGeom prst="rect">
            <a:avLst/>
          </a:prstGeom>
          <a:noFill/>
          <a:ln>
            <a:noFill/>
          </a:ln>
        </p:spPr>
      </p:pic>
      <p:sp>
        <p:nvSpPr>
          <p:cNvPr id="206" name="Google Shape;206;p40"/>
          <p:cNvSpPr/>
          <p:nvPr/>
        </p:nvSpPr>
        <p:spPr>
          <a:xfrm>
            <a:off x="6316700" y="2044325"/>
            <a:ext cx="1379400" cy="144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40"/>
          <p:cNvPicPr preferRelativeResize="0"/>
          <p:nvPr/>
        </p:nvPicPr>
        <p:blipFill>
          <a:blip r:embed="rId5">
            <a:alphaModFix/>
          </a:blip>
          <a:stretch>
            <a:fillRect/>
          </a:stretch>
        </p:blipFill>
        <p:spPr>
          <a:xfrm>
            <a:off x="5062150" y="1264575"/>
            <a:ext cx="3768275" cy="3768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2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41"/>
          <p:cNvPicPr preferRelativeResize="0"/>
          <p:nvPr/>
        </p:nvPicPr>
        <p:blipFill>
          <a:blip r:embed="rId3">
            <a:alphaModFix/>
          </a:blip>
          <a:stretch>
            <a:fillRect/>
          </a:stretch>
        </p:blipFill>
        <p:spPr>
          <a:xfrm>
            <a:off x="1504797" y="1939175"/>
            <a:ext cx="3291103" cy="2350788"/>
          </a:xfrm>
          <a:prstGeom prst="rect">
            <a:avLst/>
          </a:prstGeom>
          <a:noFill/>
          <a:ln cap="flat" cmpd="sng" w="38100">
            <a:solidFill>
              <a:srgbClr val="434343"/>
            </a:solidFill>
            <a:prstDash val="solid"/>
            <a:round/>
            <a:headEnd len="sm" w="sm" type="none"/>
            <a:tailEnd len="sm" w="sm" type="none"/>
          </a:ln>
        </p:spPr>
      </p:pic>
      <p:sp>
        <p:nvSpPr>
          <p:cNvPr id="213" name="Google Shape;213;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Writing an If Statement</a:t>
            </a:r>
            <a:endParaRPr sz="4000"/>
          </a:p>
        </p:txBody>
      </p:sp>
      <p:sp>
        <p:nvSpPr>
          <p:cNvPr id="214" name="Google Shape;214;p41"/>
          <p:cNvSpPr/>
          <p:nvPr/>
        </p:nvSpPr>
        <p:spPr>
          <a:xfrm>
            <a:off x="644650" y="2539050"/>
            <a:ext cx="983100" cy="5802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False</a:t>
            </a:r>
            <a:endParaRPr sz="2000">
              <a:latin typeface="Proxima Nova"/>
              <a:ea typeface="Proxima Nova"/>
              <a:cs typeface="Proxima Nova"/>
              <a:sym typeface="Proxima Nova"/>
            </a:endParaRPr>
          </a:p>
        </p:txBody>
      </p:sp>
      <p:sp>
        <p:nvSpPr>
          <p:cNvPr id="215" name="Google Shape;215;p41"/>
          <p:cNvSpPr/>
          <p:nvPr/>
        </p:nvSpPr>
        <p:spPr>
          <a:xfrm>
            <a:off x="590400" y="3597600"/>
            <a:ext cx="1443600" cy="360900"/>
          </a:xfrm>
          <a:prstGeom prst="rightArrow">
            <a:avLst>
              <a:gd fmla="val 64283" name="adj1"/>
              <a:gd fmla="val 50000" name="adj2"/>
            </a:avLst>
          </a:prstGeom>
          <a:solidFill>
            <a:srgbClr val="D9EAD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Run command</a:t>
            </a:r>
            <a:endParaRPr>
              <a:latin typeface="Proxima Nova"/>
              <a:ea typeface="Proxima Nova"/>
              <a:cs typeface="Proxima Nova"/>
              <a:sym typeface="Proxima Nova"/>
            </a:endParaRPr>
          </a:p>
        </p:txBody>
      </p:sp>
      <p:sp>
        <p:nvSpPr>
          <p:cNvPr id="216" name="Google Shape;216;p41"/>
          <p:cNvSpPr/>
          <p:nvPr/>
        </p:nvSpPr>
        <p:spPr>
          <a:xfrm>
            <a:off x="590400" y="3826200"/>
            <a:ext cx="1443600" cy="360900"/>
          </a:xfrm>
          <a:prstGeom prst="rightArrow">
            <a:avLst>
              <a:gd fmla="val 64283" name="adj1"/>
              <a:gd fmla="val 50000" name="adj2"/>
            </a:avLst>
          </a:prstGeom>
          <a:solidFill>
            <a:srgbClr val="D9EAD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Run command</a:t>
            </a:r>
            <a:endParaRPr>
              <a:latin typeface="Proxima Nova"/>
              <a:ea typeface="Proxima Nova"/>
              <a:cs typeface="Proxima Nova"/>
              <a:sym typeface="Proxima Nova"/>
            </a:endParaRPr>
          </a:p>
        </p:txBody>
      </p:sp>
      <p:pic>
        <p:nvPicPr>
          <p:cNvPr id="217" name="Google Shape;217;p41"/>
          <p:cNvPicPr preferRelativeResize="0"/>
          <p:nvPr/>
        </p:nvPicPr>
        <p:blipFill>
          <a:blip r:embed="rId4">
            <a:alphaModFix/>
          </a:blip>
          <a:stretch>
            <a:fillRect/>
          </a:stretch>
        </p:blipFill>
        <p:spPr>
          <a:xfrm>
            <a:off x="4932475" y="1288550"/>
            <a:ext cx="3769050" cy="3759800"/>
          </a:xfrm>
          <a:prstGeom prst="rect">
            <a:avLst/>
          </a:prstGeom>
          <a:noFill/>
          <a:ln>
            <a:noFill/>
          </a:ln>
        </p:spPr>
      </p:pic>
      <p:grpSp>
        <p:nvGrpSpPr>
          <p:cNvPr id="218" name="Google Shape;218;p41"/>
          <p:cNvGrpSpPr/>
          <p:nvPr/>
        </p:nvGrpSpPr>
        <p:grpSpPr>
          <a:xfrm>
            <a:off x="408050" y="3062700"/>
            <a:ext cx="799200" cy="477000"/>
            <a:chOff x="408050" y="3062700"/>
            <a:chExt cx="799200" cy="477000"/>
          </a:xfrm>
        </p:grpSpPr>
        <p:sp>
          <p:nvSpPr>
            <p:cNvPr id="219" name="Google Shape;219;p41"/>
            <p:cNvSpPr txBox="1"/>
            <p:nvPr/>
          </p:nvSpPr>
          <p:spPr>
            <a:xfrm>
              <a:off x="408050" y="3062700"/>
              <a:ext cx="7992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skip</a:t>
              </a:r>
              <a:endParaRPr sz="2000">
                <a:latin typeface="Proxima Nova"/>
                <a:ea typeface="Proxima Nova"/>
                <a:cs typeface="Proxima Nova"/>
                <a:sym typeface="Proxima Nova"/>
              </a:endParaRPr>
            </a:p>
          </p:txBody>
        </p:sp>
        <p:sp>
          <p:nvSpPr>
            <p:cNvPr id="220" name="Google Shape;220;p41"/>
            <p:cNvSpPr/>
            <p:nvPr/>
          </p:nvSpPr>
          <p:spPr>
            <a:xfrm>
              <a:off x="966925" y="3114275"/>
              <a:ext cx="141900" cy="425400"/>
            </a:xfrm>
            <a:prstGeom prst="downArrow">
              <a:avLst>
                <a:gd fmla="val 50000" name="adj1"/>
                <a:gd fmla="val 50000" name="adj2"/>
              </a:avLst>
            </a:prstGeom>
            <a:solidFill>
              <a:srgbClr val="F4CCCC"/>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1" name="Google Shape;221;p41"/>
          <p:cNvPicPr preferRelativeResize="0"/>
          <p:nvPr/>
        </p:nvPicPr>
        <p:blipFill>
          <a:blip r:embed="rId5">
            <a:alphaModFix/>
          </a:blip>
          <a:stretch>
            <a:fillRect/>
          </a:stretch>
        </p:blipFill>
        <p:spPr>
          <a:xfrm>
            <a:off x="4932475" y="1288550"/>
            <a:ext cx="3769050" cy="37412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22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