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Proxima Nova"/>
      <p:regular r:id="rId15"/>
      <p:bold r:id="rId16"/>
      <p:italic r:id="rId17"/>
      <p:boldItalic r:id="rId18"/>
    </p:embeddedFont>
    <p:embeddedFont>
      <p:font typeface="Satisfy"/>
      <p:regular r:id="rId19"/>
    </p:embeddedFont>
    <p:embeddedFont>
      <p:font typeface="Lemon"/>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03512CF-524B-4666-A29F-64CBE09BCB50}">
  <a:tblStyle styleId="{203512CF-524B-4666-A29F-64CBE09BCB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emon-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ProximaNova-regular.fntdata"/><Relationship Id="rId14" Type="http://schemas.openxmlformats.org/officeDocument/2006/relationships/slide" Target="slides/slide8.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slideMaster" Target="slideMasters/slideMaster2.xml"/><Relationship Id="rId19" Type="http://schemas.openxmlformats.org/officeDocument/2006/relationships/font" Target="fonts/Satisfy-regular.fntdata"/><Relationship Id="rId6" Type="http://schemas.openxmlformats.org/officeDocument/2006/relationships/notesMaster" Target="notesMasters/notesMaster1.xml"/><Relationship Id="rId18"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6841717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684171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review the control structures we’ve learned so far and see how they can be put together to solve complicated Tracy problems.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96841717a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9684171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Proxima Nova"/>
              <a:buChar char="●"/>
            </a:pPr>
            <a:r>
              <a:rPr lang="en" sz="1200">
                <a:solidFill>
                  <a:srgbClr val="434343"/>
                </a:solidFill>
                <a:latin typeface="Proxima Nova"/>
                <a:ea typeface="Proxima Nova"/>
                <a:cs typeface="Proxima Nova"/>
                <a:sym typeface="Proxima Nova"/>
              </a:rPr>
              <a:t>We’ve learned many control structures that help us reduce, reuse, and recycle our code. We can use for loops, if/else statements, and while loops to write more effective code.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9d8c0bc9e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9d8c0bc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434343"/>
              </a:buClr>
              <a:buSzPts val="1200"/>
              <a:buFont typeface="Proxima Nova"/>
              <a:buChar char="●"/>
            </a:pPr>
            <a:r>
              <a:rPr lang="en" sz="1200">
                <a:solidFill>
                  <a:srgbClr val="434343"/>
                </a:solidFill>
                <a:latin typeface="Proxima Nova"/>
                <a:ea typeface="Proxima Nova"/>
                <a:cs typeface="Proxima Nova"/>
                <a:sym typeface="Proxima Nova"/>
              </a:rPr>
              <a:t>We’ve also learned some ways to write more sophisticated code by using functions, parameters, and variables.</a:t>
            </a:r>
            <a:endParaRPr sz="1200">
              <a:solidFill>
                <a:srgbClr val="434343"/>
              </a:solidFill>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latin typeface="Proxima Nova"/>
                <a:ea typeface="Proxima Nova"/>
                <a:cs typeface="Proxima Nova"/>
                <a:sym typeface="Proxima Nova"/>
              </a:rPr>
              <a:t>All of these components can be used in conjunction with one another to allow us to write concise programs that solve complex problems.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96841717a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9684171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Here’s one last new Tracy command that can be helpful when writing complex programs.</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clear command can be used to wipe the screen clean of any markings that Tracy has left so far. Using this command will not alter Tracy’s direction or position. It will simply remove any of the trails she has left prior to the command being called.</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96841717a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96841717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our last Tracy example. It’s a tricky one but we have all the knowledge we need to be able to solve the challenge.</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example, we want Tracy to draw a pyramid of squares centered on the bottom of the canvas where a user gives us the number of blocks in the bottom row. Let’s do some planning before we head to coding.</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96841717a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96841717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Our first challenge is determining where Tracy should be positioned in the x-direction for each row of blocks.</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label)</a:t>
            </a:r>
            <a:r>
              <a:rPr lang="en" sz="1200">
                <a:solidFill>
                  <a:srgbClr val="434343"/>
                </a:solidFill>
                <a:highlight>
                  <a:schemeClr val="lt1"/>
                </a:highlight>
                <a:latin typeface="Proxima Nova"/>
                <a:ea typeface="Proxima Nova"/>
                <a:cs typeface="Proxima Nova"/>
                <a:sym typeface="Proxima Nova"/>
              </a:rPr>
              <a:t> The first thing that is important to know is that each block has sides of length 50.</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red box and label)</a:t>
            </a:r>
            <a:r>
              <a:rPr lang="en" sz="1200">
                <a:solidFill>
                  <a:srgbClr val="434343"/>
                </a:solidFill>
                <a:highlight>
                  <a:schemeClr val="lt1"/>
                </a:highlight>
                <a:latin typeface="Proxima Nova"/>
                <a:ea typeface="Proxima Nova"/>
                <a:cs typeface="Proxima Nova"/>
                <a:sym typeface="Proxima Nova"/>
              </a:rPr>
              <a:t> In this situation, the user has chosen 7 blocks to comprise the bottom row. If there are 7 blocks and they are each 50 pixels wide, the total width of the row of blocks is 350 pixels. We want to center this row on the bottom of the canvas so to find the x-value, we need half of the blocks to be on the right side of the y-axis and half to be on the left. If the whole row is 350 pixels, this means that there are 175 pixels on each side of the y-axis.</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red box, image, and label)</a:t>
            </a:r>
            <a:r>
              <a:rPr lang="en" sz="1200">
                <a:solidFill>
                  <a:srgbClr val="434343"/>
                </a:solidFill>
                <a:highlight>
                  <a:schemeClr val="lt1"/>
                </a:highlight>
                <a:latin typeface="Proxima Nova"/>
                <a:ea typeface="Proxima Nova"/>
                <a:cs typeface="Proxima Nova"/>
                <a:sym typeface="Proxima Nova"/>
              </a:rPr>
              <a:t> Now if instead the user chose 4 blocks for the bottom row, this would mean that there are 4 blocks times 50 pixels each which gives us 200 pixels for the entire row, with 100 pixels on each side of the y-axis.</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label and arrows) </a:t>
            </a:r>
            <a:r>
              <a:rPr lang="en" sz="1200">
                <a:solidFill>
                  <a:srgbClr val="434343"/>
                </a:solidFill>
                <a:highlight>
                  <a:schemeClr val="lt1"/>
                </a:highlight>
                <a:latin typeface="Proxima Nova"/>
                <a:ea typeface="Proxima Nova"/>
                <a:cs typeface="Proxima Nova"/>
                <a:sym typeface="Proxima Nova"/>
              </a:rPr>
              <a:t>We just need to make sure that we have a variable that records how many blocks are in the bottom row so we can subtract one from that value each time we move up a row.</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equation label)</a:t>
            </a:r>
            <a:r>
              <a:rPr lang="en" sz="1200">
                <a:solidFill>
                  <a:srgbClr val="434343"/>
                </a:solidFill>
                <a:highlight>
                  <a:schemeClr val="lt1"/>
                </a:highlight>
                <a:latin typeface="Proxima Nova"/>
                <a:ea typeface="Proxima Nova"/>
                <a:cs typeface="Proxima Nova"/>
                <a:sym typeface="Proxima Nova"/>
              </a:rPr>
              <a:t> We can write a standard equation for the x-axis starting point that will be able to be used for any number of blocks. Our equation is number of blocks times block length (which is 50) divided by 2. This entire number must be negative so that Tracy is placed on the left side of the canvas.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96841717a_0_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96841717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then need to determine Tracy’s y-value as we move up each row. Let’s first recall how the y-axis values are distributed. The Y-axis starts at 200 at the top of the canvas and gets more negative as it goes down to -200 at the bottom of the canvas. Let’s write a generic equation that can be used to determine the y-value for each row.</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equation, label, and red box)</a:t>
            </a:r>
            <a:r>
              <a:rPr lang="en" sz="1200">
                <a:solidFill>
                  <a:srgbClr val="434343"/>
                </a:solidFill>
                <a:highlight>
                  <a:schemeClr val="lt1"/>
                </a:highlight>
                <a:latin typeface="Proxima Nova"/>
                <a:ea typeface="Proxima Nova"/>
                <a:cs typeface="Proxima Nova"/>
                <a:sym typeface="Proxima Nova"/>
              </a:rPr>
              <a:t> We need to take the bottom y-value, which is -200 and </a:t>
            </a:r>
            <a:r>
              <a:rPr lang="en" sz="1200" u="sng">
                <a:solidFill>
                  <a:srgbClr val="434343"/>
                </a:solidFill>
                <a:highlight>
                  <a:schemeClr val="lt1"/>
                </a:highlight>
                <a:latin typeface="Proxima Nova"/>
                <a:ea typeface="Proxima Nova"/>
                <a:cs typeface="Proxima Nova"/>
                <a:sym typeface="Proxima Nova"/>
              </a:rPr>
              <a:t>add</a:t>
            </a:r>
            <a:r>
              <a:rPr lang="en" sz="1200">
                <a:solidFill>
                  <a:srgbClr val="434343"/>
                </a:solidFill>
                <a:highlight>
                  <a:schemeClr val="lt1"/>
                </a:highlight>
                <a:latin typeface="Proxima Nova"/>
                <a:ea typeface="Proxima Nova"/>
                <a:cs typeface="Proxima Nova"/>
                <a:sym typeface="Proxima Nova"/>
              </a:rPr>
              <a:t> the block height times the number of block rows because our y-value will get more positive as the pyramid grows and we get closer to the top of the canvas. So our bottom y-value is -200 + (50 * 0) which means the y-value is just -200.</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red arrow and label) </a:t>
            </a:r>
            <a:r>
              <a:rPr lang="en" sz="1200">
                <a:solidFill>
                  <a:srgbClr val="434343"/>
                </a:solidFill>
                <a:highlight>
                  <a:schemeClr val="lt1"/>
                </a:highlight>
                <a:latin typeface="Proxima Nova"/>
                <a:ea typeface="Proxima Nova"/>
                <a:cs typeface="Proxima Nova"/>
                <a:sym typeface="Proxima Nova"/>
              </a:rPr>
              <a:t>When we move to the next row, our y-value becomes -200 + (50* 1) which is -150.</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b="1" lang="en" sz="1200">
                <a:solidFill>
                  <a:srgbClr val="434343"/>
                </a:solidFill>
                <a:highlight>
                  <a:schemeClr val="lt1"/>
                </a:highlight>
                <a:latin typeface="Proxima Nova"/>
                <a:ea typeface="Proxima Nova"/>
                <a:cs typeface="Proxima Nova"/>
                <a:sym typeface="Proxima Nova"/>
              </a:rPr>
              <a:t>(Click for red arrow and label)</a:t>
            </a:r>
            <a:r>
              <a:rPr lang="en" sz="1200">
                <a:solidFill>
                  <a:srgbClr val="434343"/>
                </a:solidFill>
                <a:highlight>
                  <a:schemeClr val="lt1"/>
                </a:highlight>
                <a:latin typeface="Proxima Nova"/>
                <a:ea typeface="Proxima Nova"/>
                <a:cs typeface="Proxima Nova"/>
                <a:sym typeface="Proxima Nova"/>
              </a:rPr>
              <a:t> When we move to the next row, our y-value becomes -200 + (50 * 2), which is -100.</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put all this together in our code editor.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396841717a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96841717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explored how we can use control structures together in order to create more concise and advanced programs. We also learned about the clear command that can be used to clear a screen after Tracy has left markings. Use all the information you’ve learned so far to solve our most difficult Tracy challenges yet!</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Putting It All Together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Control Structures We’ve Learned</a:t>
            </a:r>
            <a:endParaRPr sz="4000"/>
          </a:p>
        </p:txBody>
      </p:sp>
      <p:graphicFrame>
        <p:nvGraphicFramePr>
          <p:cNvPr id="157" name="Google Shape;157;p34"/>
          <p:cNvGraphicFramePr/>
          <p:nvPr/>
        </p:nvGraphicFramePr>
        <p:xfrm>
          <a:off x="165050" y="1921275"/>
          <a:ext cx="3000000" cy="3000000"/>
        </p:xfrm>
        <a:graphic>
          <a:graphicData uri="http://schemas.openxmlformats.org/drawingml/2006/table">
            <a:tbl>
              <a:tblPr>
                <a:noFill/>
                <a:tableStyleId>{203512CF-524B-4666-A29F-64CBE09BCB50}</a:tableStyleId>
              </a:tblPr>
              <a:tblGrid>
                <a:gridCol w="2733500"/>
                <a:gridCol w="6080400"/>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Control Structure</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476450">
                <a:tc>
                  <a:txBody>
                    <a:bodyPr/>
                    <a:lstStyle/>
                    <a:p>
                      <a:pPr indent="0" lvl="0" marL="0" rtl="0" algn="l">
                        <a:spcBef>
                          <a:spcPts val="0"/>
                        </a:spcBef>
                        <a:spcAft>
                          <a:spcPts val="0"/>
                        </a:spcAft>
                        <a:buNone/>
                      </a:pPr>
                      <a:r>
                        <a:rPr b="1" lang="en" sz="2000">
                          <a:latin typeface="Courier New"/>
                          <a:ea typeface="Courier New"/>
                          <a:cs typeface="Courier New"/>
                          <a:sym typeface="Courier New"/>
                        </a:rPr>
                        <a:t>For Loops</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Repeat code a specific number of times</a:t>
                      </a:r>
                      <a:endParaRPr sz="2000">
                        <a:latin typeface="Proxima Nova"/>
                        <a:ea typeface="Proxima Nova"/>
                        <a:cs typeface="Proxima Nova"/>
                        <a:sym typeface="Proxima Nova"/>
                      </a:endParaRPr>
                    </a:p>
                  </a:txBody>
                  <a:tcPr marT="91425" marB="91425" marR="91425" marL="91425"/>
                </a:tc>
              </a:tr>
              <a:tr h="570200">
                <a:tc>
                  <a:txBody>
                    <a:bodyPr/>
                    <a:lstStyle/>
                    <a:p>
                      <a:pPr indent="0" lvl="0" marL="0" rtl="0" algn="l">
                        <a:spcBef>
                          <a:spcPts val="0"/>
                        </a:spcBef>
                        <a:spcAft>
                          <a:spcPts val="0"/>
                        </a:spcAft>
                        <a:buNone/>
                      </a:pPr>
                      <a:r>
                        <a:rPr b="1" lang="en" sz="2000">
                          <a:latin typeface="Courier New"/>
                          <a:ea typeface="Courier New"/>
                          <a:cs typeface="Courier New"/>
                          <a:sym typeface="Courier New"/>
                        </a:rPr>
                        <a:t>If/Else Statements</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Allow decisions to be made between any number of conditions</a:t>
                      </a:r>
                      <a:endParaRPr sz="2000">
                        <a:latin typeface="Proxima Nova"/>
                        <a:ea typeface="Proxima Nova"/>
                        <a:cs typeface="Proxima Nova"/>
                        <a:sym typeface="Proxima Nova"/>
                      </a:endParaRPr>
                    </a:p>
                  </a:txBody>
                  <a:tcPr marT="91425" marB="91425" marR="91425" marL="91425"/>
                </a:tc>
              </a:tr>
              <a:tr h="476475">
                <a:tc>
                  <a:txBody>
                    <a:bodyPr/>
                    <a:lstStyle/>
                    <a:p>
                      <a:pPr indent="0" lvl="0" marL="0" rtl="0" algn="l">
                        <a:spcBef>
                          <a:spcPts val="0"/>
                        </a:spcBef>
                        <a:spcAft>
                          <a:spcPts val="0"/>
                        </a:spcAft>
                        <a:buNone/>
                      </a:pPr>
                      <a:r>
                        <a:rPr b="1" lang="en" sz="2000">
                          <a:latin typeface="Courier New"/>
                          <a:ea typeface="Courier New"/>
                          <a:cs typeface="Courier New"/>
                          <a:sym typeface="Courier New"/>
                        </a:rPr>
                        <a:t>While Loops</a:t>
                      </a:r>
                      <a:endParaRPr b="1" sz="2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000">
                          <a:latin typeface="Proxima Nova"/>
                          <a:ea typeface="Proxima Nova"/>
                          <a:cs typeface="Proxima Nova"/>
                          <a:sym typeface="Proxima Nova"/>
                        </a:rPr>
                        <a:t>Repeat code while a condition remains true</a:t>
                      </a:r>
                      <a:endParaRPr sz="20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More Things </a:t>
            </a:r>
            <a:r>
              <a:rPr lang="en" sz="4000"/>
              <a:t>We’ve Learned</a:t>
            </a:r>
            <a:endParaRPr sz="4000"/>
          </a:p>
        </p:txBody>
      </p:sp>
      <p:graphicFrame>
        <p:nvGraphicFramePr>
          <p:cNvPr id="163" name="Google Shape;163;p35"/>
          <p:cNvGraphicFramePr/>
          <p:nvPr/>
        </p:nvGraphicFramePr>
        <p:xfrm>
          <a:off x="165050" y="1921275"/>
          <a:ext cx="3000000" cy="3000000"/>
        </p:xfrm>
        <a:graphic>
          <a:graphicData uri="http://schemas.openxmlformats.org/drawingml/2006/table">
            <a:tbl>
              <a:tblPr>
                <a:noFill/>
                <a:tableStyleId>{203512CF-524B-4666-A29F-64CBE09BCB50}</a:tableStyleId>
              </a:tblPr>
              <a:tblGrid>
                <a:gridCol w="2733500"/>
                <a:gridCol w="6080400"/>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Control Structure</a:t>
                      </a:r>
                      <a:endParaRPr b="1" sz="2400">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lnB cap="flat" cmpd="sng" w="9525">
                      <a:solidFill>
                        <a:srgbClr val="9E9E9E"/>
                      </a:solidFill>
                      <a:prstDash val="solid"/>
                      <a:round/>
                      <a:headEnd len="sm" w="sm" type="none"/>
                      <a:tailEnd len="sm" w="sm" type="none"/>
                    </a:lnB>
                    <a:solidFill>
                      <a:srgbClr val="EFEFEF"/>
                    </a:solidFill>
                  </a:tcPr>
                </a:tc>
              </a:tr>
              <a:tr h="556325">
                <a:tc>
                  <a:txBody>
                    <a:bodyPr/>
                    <a:lstStyle/>
                    <a:p>
                      <a:pPr indent="0" lvl="0" marL="0" rtl="0" algn="l">
                        <a:spcBef>
                          <a:spcPts val="0"/>
                        </a:spcBef>
                        <a:spcAft>
                          <a:spcPts val="0"/>
                        </a:spcAft>
                        <a:buNone/>
                      </a:pPr>
                      <a:r>
                        <a:rPr b="1" lang="en" sz="2000">
                          <a:latin typeface="Courier New"/>
                          <a:ea typeface="Courier New"/>
                          <a:cs typeface="Courier New"/>
                          <a:sym typeface="Courier New"/>
                        </a:rPr>
                        <a:t>Functions &amp; Parameters</a:t>
                      </a:r>
                      <a:endParaRPr b="1" sz="2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Proxima Nova"/>
                          <a:ea typeface="Proxima Nova"/>
                          <a:cs typeface="Proxima Nova"/>
                          <a:sym typeface="Proxima Nova"/>
                        </a:rPr>
                        <a:t>Group commands together to be called with a single line of code; parameters can alter commands</a:t>
                      </a:r>
                      <a:endParaRPr b="1" sz="2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56325">
                <a:tc>
                  <a:txBody>
                    <a:bodyPr/>
                    <a:lstStyle/>
                    <a:p>
                      <a:pPr indent="0" lvl="0" marL="0" rtl="0" algn="l">
                        <a:spcBef>
                          <a:spcPts val="0"/>
                        </a:spcBef>
                        <a:spcAft>
                          <a:spcPts val="0"/>
                        </a:spcAft>
                        <a:buNone/>
                      </a:pPr>
                      <a:r>
                        <a:rPr b="1" lang="en" sz="2000">
                          <a:latin typeface="Courier New"/>
                          <a:ea typeface="Courier New"/>
                          <a:cs typeface="Courier New"/>
                          <a:sym typeface="Courier New"/>
                        </a:rPr>
                        <a:t>Variables</a:t>
                      </a:r>
                      <a:endParaRPr b="1" sz="20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Proxima Nova"/>
                          <a:ea typeface="Proxima Nova"/>
                          <a:cs typeface="Proxima Nova"/>
                          <a:sym typeface="Proxima Nova"/>
                        </a:rPr>
                        <a:t>Store values that can be used and altered</a:t>
                      </a:r>
                      <a:endParaRPr b="1" sz="2000">
                        <a:latin typeface="Proxima Nova"/>
                        <a:ea typeface="Proxima Nova"/>
                        <a:cs typeface="Proxima Nova"/>
                        <a:sym typeface="Proxima Nova"/>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clear</a:t>
            </a:r>
            <a:endParaRPr sz="4000"/>
          </a:p>
        </p:txBody>
      </p:sp>
      <p:sp>
        <p:nvSpPr>
          <p:cNvPr id="169" name="Google Shape;169;p36"/>
          <p:cNvSpPr txBox="1"/>
          <p:nvPr/>
        </p:nvSpPr>
        <p:spPr>
          <a:xfrm>
            <a:off x="3277350" y="1303900"/>
            <a:ext cx="2436900" cy="624600"/>
          </a:xfrm>
          <a:prstGeom prst="rect">
            <a:avLst/>
          </a:prstGeom>
          <a:noFill/>
          <a:ln>
            <a:noFill/>
          </a:ln>
        </p:spPr>
        <p:txBody>
          <a:bodyPr anchorCtr="0" anchor="ctr" bIns="91425" lIns="91425" spcFirstLastPara="1" rIns="91425" wrap="square" tIns="91425">
            <a:noAutofit/>
          </a:bodyPr>
          <a:lstStyle/>
          <a:p>
            <a:pPr indent="457200" lvl="0" marL="0" rtl="0" algn="l">
              <a:spcBef>
                <a:spcPts val="0"/>
              </a:spcBef>
              <a:spcAft>
                <a:spcPts val="0"/>
              </a:spcAft>
              <a:buNone/>
            </a:pPr>
            <a:r>
              <a:rPr b="1" lang="en" sz="3000">
                <a:solidFill>
                  <a:srgbClr val="434343"/>
                </a:solidFill>
                <a:latin typeface="Courier New"/>
                <a:ea typeface="Courier New"/>
                <a:cs typeface="Courier New"/>
                <a:sym typeface="Courier New"/>
              </a:rPr>
              <a:t>clear()</a:t>
            </a:r>
            <a:endParaRPr b="1" sz="3000">
              <a:solidFill>
                <a:srgbClr val="434343"/>
              </a:solidFill>
              <a:latin typeface="Courier New"/>
              <a:ea typeface="Courier New"/>
              <a:cs typeface="Courier New"/>
              <a:sym typeface="Courier New"/>
            </a:endParaRPr>
          </a:p>
        </p:txBody>
      </p:sp>
      <p:sp>
        <p:nvSpPr>
          <p:cNvPr id="170" name="Google Shape;170;p36"/>
          <p:cNvSpPr/>
          <p:nvPr/>
        </p:nvSpPr>
        <p:spPr>
          <a:xfrm>
            <a:off x="3892500" y="3281988"/>
            <a:ext cx="1359000" cy="857400"/>
          </a:xfrm>
          <a:prstGeom prst="rightArrow">
            <a:avLst>
              <a:gd fmla="val 50000" name="adj1"/>
              <a:gd fmla="val 31437"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clear()</a:t>
            </a:r>
            <a:endParaRPr b="1" sz="1800">
              <a:latin typeface="Courier New"/>
              <a:ea typeface="Courier New"/>
              <a:cs typeface="Courier New"/>
              <a:sym typeface="Courier New"/>
            </a:endParaRPr>
          </a:p>
        </p:txBody>
      </p:sp>
      <p:pic>
        <p:nvPicPr>
          <p:cNvPr id="171" name="Google Shape;171;p36"/>
          <p:cNvPicPr preferRelativeResize="0"/>
          <p:nvPr/>
        </p:nvPicPr>
        <p:blipFill>
          <a:blip r:embed="rId3">
            <a:alphaModFix/>
          </a:blip>
          <a:stretch>
            <a:fillRect/>
          </a:stretch>
        </p:blipFill>
        <p:spPr>
          <a:xfrm>
            <a:off x="5872550" y="2746875"/>
            <a:ext cx="2183025" cy="2183025"/>
          </a:xfrm>
          <a:prstGeom prst="rect">
            <a:avLst/>
          </a:prstGeom>
          <a:noFill/>
          <a:ln>
            <a:noFill/>
          </a:ln>
        </p:spPr>
      </p:pic>
      <p:pic>
        <p:nvPicPr>
          <p:cNvPr id="172" name="Google Shape;172;p36"/>
          <p:cNvPicPr preferRelativeResize="0"/>
          <p:nvPr/>
        </p:nvPicPr>
        <p:blipFill>
          <a:blip r:embed="rId4">
            <a:alphaModFix/>
          </a:blip>
          <a:stretch>
            <a:fillRect/>
          </a:stretch>
        </p:blipFill>
        <p:spPr>
          <a:xfrm>
            <a:off x="1088425" y="2748500"/>
            <a:ext cx="2183025" cy="2177625"/>
          </a:xfrm>
          <a:prstGeom prst="rect">
            <a:avLst/>
          </a:prstGeom>
          <a:noFill/>
          <a:ln>
            <a:noFill/>
          </a:ln>
        </p:spPr>
      </p:pic>
      <p:sp>
        <p:nvSpPr>
          <p:cNvPr id="173" name="Google Shape;173;p36"/>
          <p:cNvSpPr txBox="1"/>
          <p:nvPr/>
        </p:nvSpPr>
        <p:spPr>
          <a:xfrm>
            <a:off x="187575" y="1942575"/>
            <a:ext cx="8887800" cy="50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434343"/>
                </a:solidFill>
                <a:latin typeface="Proxima Nova"/>
                <a:ea typeface="Proxima Nova"/>
                <a:cs typeface="Proxima Nova"/>
                <a:sym typeface="Proxima Nova"/>
              </a:rPr>
              <a:t>Used to remove any marks Tracy has left on the canvas</a:t>
            </a:r>
            <a:endParaRPr sz="2400">
              <a:solidFill>
                <a:srgbClr val="43434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Block Pyramid</a:t>
            </a:r>
            <a:endParaRPr sz="4000"/>
          </a:p>
        </p:txBody>
      </p:sp>
      <p:sp>
        <p:nvSpPr>
          <p:cNvPr id="179" name="Google Shape;179;p37"/>
          <p:cNvSpPr txBox="1"/>
          <p:nvPr/>
        </p:nvSpPr>
        <p:spPr>
          <a:xfrm>
            <a:off x="217075" y="1505500"/>
            <a:ext cx="4996800" cy="31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Proxima Nova"/>
                <a:ea typeface="Proxima Nova"/>
                <a:cs typeface="Proxima Nova"/>
                <a:sym typeface="Proxima Nova"/>
              </a:rPr>
              <a:t>	Write a program that asks the user how many blocks they want on the bottom row of a pyramid and then draws blocks stacked in a pyramid formation, centered on the bottom of the canvas.</a:t>
            </a:r>
            <a:endParaRPr sz="3000">
              <a:solidFill>
                <a:srgbClr val="434343"/>
              </a:solidFill>
              <a:latin typeface="Proxima Nova"/>
              <a:ea typeface="Proxima Nova"/>
              <a:cs typeface="Proxima Nova"/>
              <a:sym typeface="Proxima Nova"/>
            </a:endParaRPr>
          </a:p>
        </p:txBody>
      </p:sp>
      <p:pic>
        <p:nvPicPr>
          <p:cNvPr id="180" name="Google Shape;180;p37"/>
          <p:cNvPicPr preferRelativeResize="0"/>
          <p:nvPr/>
        </p:nvPicPr>
        <p:blipFill>
          <a:blip r:embed="rId3">
            <a:alphaModFix/>
          </a:blip>
          <a:stretch>
            <a:fillRect/>
          </a:stretch>
        </p:blipFill>
        <p:spPr>
          <a:xfrm>
            <a:off x="5443875" y="886051"/>
            <a:ext cx="3221650" cy="412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Block Pyramid</a:t>
            </a:r>
            <a:endParaRPr sz="4000"/>
          </a:p>
        </p:txBody>
      </p:sp>
      <p:sp>
        <p:nvSpPr>
          <p:cNvPr id="186" name="Google Shape;186;p38"/>
          <p:cNvSpPr txBox="1"/>
          <p:nvPr/>
        </p:nvSpPr>
        <p:spPr>
          <a:xfrm>
            <a:off x="217075" y="1213550"/>
            <a:ext cx="4996800" cy="6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u="sng">
                <a:solidFill>
                  <a:srgbClr val="434343"/>
                </a:solidFill>
                <a:latin typeface="Proxima Nova"/>
                <a:ea typeface="Proxima Nova"/>
                <a:cs typeface="Proxima Nova"/>
                <a:sym typeface="Proxima Nova"/>
              </a:rPr>
              <a:t>Step 1: Tracy’s x-position</a:t>
            </a:r>
            <a:endParaRPr sz="2400" u="sng">
              <a:solidFill>
                <a:srgbClr val="434343"/>
              </a:solidFill>
              <a:latin typeface="Proxima Nova"/>
              <a:ea typeface="Proxima Nova"/>
              <a:cs typeface="Proxima Nova"/>
              <a:sym typeface="Proxima Nova"/>
            </a:endParaRPr>
          </a:p>
        </p:txBody>
      </p:sp>
      <p:pic>
        <p:nvPicPr>
          <p:cNvPr id="187" name="Google Shape;187;p38"/>
          <p:cNvPicPr preferRelativeResize="0"/>
          <p:nvPr/>
        </p:nvPicPr>
        <p:blipFill>
          <a:blip r:embed="rId3">
            <a:alphaModFix/>
          </a:blip>
          <a:stretch>
            <a:fillRect/>
          </a:stretch>
        </p:blipFill>
        <p:spPr>
          <a:xfrm>
            <a:off x="5443875" y="886051"/>
            <a:ext cx="3221650" cy="4123700"/>
          </a:xfrm>
          <a:prstGeom prst="rect">
            <a:avLst/>
          </a:prstGeom>
          <a:noFill/>
          <a:ln>
            <a:noFill/>
          </a:ln>
        </p:spPr>
      </p:pic>
      <p:sp>
        <p:nvSpPr>
          <p:cNvPr id="188" name="Google Shape;188;p38"/>
          <p:cNvSpPr txBox="1"/>
          <p:nvPr/>
        </p:nvSpPr>
        <p:spPr>
          <a:xfrm>
            <a:off x="217075" y="1670750"/>
            <a:ext cx="5137500" cy="609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Proxima Nova"/>
              <a:buChar char="-"/>
            </a:pPr>
            <a:r>
              <a:rPr lang="en" sz="2000">
                <a:solidFill>
                  <a:srgbClr val="434343"/>
                </a:solidFill>
                <a:latin typeface="Proxima Nova"/>
                <a:ea typeface="Proxima Nova"/>
                <a:cs typeface="Proxima Nova"/>
                <a:sym typeface="Proxima Nova"/>
              </a:rPr>
              <a:t>Each block has sides of 50 pixels</a:t>
            </a:r>
            <a:endParaRPr sz="2000">
              <a:solidFill>
                <a:srgbClr val="434343"/>
              </a:solidFill>
              <a:latin typeface="Proxima Nova"/>
              <a:ea typeface="Proxima Nova"/>
              <a:cs typeface="Proxima Nova"/>
              <a:sym typeface="Proxima Nova"/>
            </a:endParaRPr>
          </a:p>
        </p:txBody>
      </p:sp>
      <p:sp>
        <p:nvSpPr>
          <p:cNvPr id="189" name="Google Shape;189;p38"/>
          <p:cNvSpPr txBox="1"/>
          <p:nvPr/>
        </p:nvSpPr>
        <p:spPr>
          <a:xfrm>
            <a:off x="217075" y="1975550"/>
            <a:ext cx="5137500" cy="609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Proxima Nova"/>
              <a:buChar char="-"/>
            </a:pPr>
            <a:r>
              <a:rPr lang="en" sz="2000">
                <a:solidFill>
                  <a:srgbClr val="434343"/>
                </a:solidFill>
                <a:latin typeface="Proxima Nova"/>
                <a:ea typeface="Proxima Nova"/>
                <a:cs typeface="Proxima Nova"/>
                <a:sym typeface="Proxima Nova"/>
              </a:rPr>
              <a:t>Number of blocks matters!</a:t>
            </a:r>
            <a:endParaRPr sz="2000">
              <a:solidFill>
                <a:srgbClr val="434343"/>
              </a:solidFill>
              <a:latin typeface="Proxima Nova"/>
              <a:ea typeface="Proxima Nova"/>
              <a:cs typeface="Proxima Nova"/>
              <a:sym typeface="Proxima Nova"/>
            </a:endParaRPr>
          </a:p>
          <a:p>
            <a:pPr indent="-355600" lvl="1" marL="914400" rtl="0" algn="l">
              <a:spcBef>
                <a:spcPts val="0"/>
              </a:spcBef>
              <a:spcAft>
                <a:spcPts val="0"/>
              </a:spcAft>
              <a:buClr>
                <a:srgbClr val="434343"/>
              </a:buClr>
              <a:buSzPts val="2000"/>
              <a:buFont typeface="Proxima Nova"/>
              <a:buChar char="-"/>
            </a:pPr>
            <a:r>
              <a:rPr lang="en" sz="2000">
                <a:solidFill>
                  <a:srgbClr val="434343"/>
                </a:solidFill>
                <a:latin typeface="Proxima Nova"/>
                <a:ea typeface="Proxima Nova"/>
                <a:cs typeface="Proxima Nova"/>
                <a:sym typeface="Proxima Nova"/>
              </a:rPr>
              <a:t>7 blocks * 50 pixels = 350 pixels</a:t>
            </a:r>
            <a:endParaRPr sz="2000">
              <a:solidFill>
                <a:srgbClr val="434343"/>
              </a:solidFill>
              <a:latin typeface="Proxima Nova"/>
              <a:ea typeface="Proxima Nova"/>
              <a:cs typeface="Proxima Nova"/>
              <a:sym typeface="Proxima Nova"/>
            </a:endParaRPr>
          </a:p>
          <a:p>
            <a:pPr indent="0" lvl="0" marL="457200" rtl="0" algn="l">
              <a:spcBef>
                <a:spcPts val="0"/>
              </a:spcBef>
              <a:spcAft>
                <a:spcPts val="0"/>
              </a:spcAft>
              <a:buNone/>
            </a:pPr>
            <a:r>
              <a:rPr lang="en" sz="2000">
                <a:solidFill>
                  <a:srgbClr val="434343"/>
                </a:solidFill>
                <a:latin typeface="Proxima Nova"/>
                <a:ea typeface="Proxima Nova"/>
                <a:cs typeface="Proxima Nova"/>
                <a:sym typeface="Proxima Nova"/>
              </a:rPr>
              <a:t>		(175 pixels on each side)</a:t>
            </a:r>
            <a:endParaRPr sz="2000">
              <a:solidFill>
                <a:srgbClr val="434343"/>
              </a:solidFill>
              <a:latin typeface="Proxima Nova"/>
              <a:ea typeface="Proxima Nova"/>
              <a:cs typeface="Proxima Nova"/>
              <a:sym typeface="Proxima Nova"/>
            </a:endParaRPr>
          </a:p>
        </p:txBody>
      </p:sp>
      <p:pic>
        <p:nvPicPr>
          <p:cNvPr id="190" name="Google Shape;190;p38"/>
          <p:cNvPicPr preferRelativeResize="0"/>
          <p:nvPr/>
        </p:nvPicPr>
        <p:blipFill>
          <a:blip r:embed="rId4">
            <a:alphaModFix/>
          </a:blip>
          <a:stretch>
            <a:fillRect/>
          </a:stretch>
        </p:blipFill>
        <p:spPr>
          <a:xfrm>
            <a:off x="5443876" y="886051"/>
            <a:ext cx="3221650" cy="4105403"/>
          </a:xfrm>
          <a:prstGeom prst="rect">
            <a:avLst/>
          </a:prstGeom>
          <a:noFill/>
          <a:ln>
            <a:noFill/>
          </a:ln>
        </p:spPr>
      </p:pic>
      <p:sp>
        <p:nvSpPr>
          <p:cNvPr id="191" name="Google Shape;191;p38"/>
          <p:cNvSpPr txBox="1"/>
          <p:nvPr/>
        </p:nvSpPr>
        <p:spPr>
          <a:xfrm>
            <a:off x="217075" y="2689525"/>
            <a:ext cx="4862400" cy="1177200"/>
          </a:xfrm>
          <a:prstGeom prst="rect">
            <a:avLst/>
          </a:prstGeom>
          <a:noFill/>
          <a:ln>
            <a:noFill/>
          </a:ln>
        </p:spPr>
        <p:txBody>
          <a:bodyPr anchorCtr="0" anchor="ctr" bIns="91425" lIns="91425" spcFirstLastPara="1" rIns="91425" wrap="square" tIns="91425">
            <a:noAutofit/>
          </a:bodyPr>
          <a:lstStyle/>
          <a:p>
            <a:pPr indent="-355600" lvl="1" marL="914400" rtl="0" algn="l">
              <a:spcBef>
                <a:spcPts val="0"/>
              </a:spcBef>
              <a:spcAft>
                <a:spcPts val="0"/>
              </a:spcAft>
              <a:buClr>
                <a:srgbClr val="434343"/>
              </a:buClr>
              <a:buSzPts val="2000"/>
              <a:buFont typeface="Proxima Nova"/>
              <a:buChar char="-"/>
            </a:pPr>
            <a:r>
              <a:rPr lang="en" sz="2000">
                <a:solidFill>
                  <a:srgbClr val="434343"/>
                </a:solidFill>
                <a:latin typeface="Proxima Nova"/>
                <a:ea typeface="Proxima Nova"/>
                <a:cs typeface="Proxima Nova"/>
                <a:sym typeface="Proxima Nova"/>
              </a:rPr>
              <a:t>4 blocks * 50 pixels  = 200</a:t>
            </a:r>
            <a:endParaRPr sz="2000">
              <a:solidFill>
                <a:srgbClr val="434343"/>
              </a:solidFill>
              <a:latin typeface="Proxima Nova"/>
              <a:ea typeface="Proxima Nova"/>
              <a:cs typeface="Proxima Nova"/>
              <a:sym typeface="Proxima Nova"/>
            </a:endParaRPr>
          </a:p>
          <a:p>
            <a:pPr indent="0" lvl="0" marL="457200" rtl="0" algn="l">
              <a:spcBef>
                <a:spcPts val="0"/>
              </a:spcBef>
              <a:spcAft>
                <a:spcPts val="0"/>
              </a:spcAft>
              <a:buNone/>
            </a:pPr>
            <a:r>
              <a:rPr lang="en" sz="2000">
                <a:solidFill>
                  <a:srgbClr val="434343"/>
                </a:solidFill>
                <a:latin typeface="Proxima Nova"/>
                <a:ea typeface="Proxima Nova"/>
                <a:cs typeface="Proxima Nova"/>
                <a:sym typeface="Proxima Nova"/>
              </a:rPr>
              <a:t>		(100 pixels on each side)</a:t>
            </a:r>
            <a:endParaRPr sz="2000"/>
          </a:p>
        </p:txBody>
      </p:sp>
      <p:sp>
        <p:nvSpPr>
          <p:cNvPr id="192" name="Google Shape;192;p38"/>
          <p:cNvSpPr txBox="1"/>
          <p:nvPr/>
        </p:nvSpPr>
        <p:spPr>
          <a:xfrm>
            <a:off x="144025" y="4148550"/>
            <a:ext cx="4996800" cy="785100"/>
          </a:xfrm>
          <a:prstGeom prst="rect">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u="sng">
                <a:solidFill>
                  <a:srgbClr val="434343"/>
                </a:solidFill>
                <a:latin typeface="Proxima Nova"/>
                <a:ea typeface="Proxima Nova"/>
                <a:cs typeface="Proxima Nova"/>
                <a:sym typeface="Proxima Nova"/>
              </a:rPr>
              <a:t>Equation for Starting Point X- Value:</a:t>
            </a:r>
            <a:endParaRPr sz="2400" u="sng">
              <a:solidFill>
                <a:srgbClr val="434343"/>
              </a:solidFill>
              <a:latin typeface="Proxima Nova"/>
              <a:ea typeface="Proxima Nova"/>
              <a:cs typeface="Proxima Nova"/>
              <a:sym typeface="Proxima Nova"/>
            </a:endParaRPr>
          </a:p>
          <a:p>
            <a:pPr indent="0" lvl="0" marL="0" rtl="0" algn="ctr">
              <a:spcBef>
                <a:spcPts val="0"/>
              </a:spcBef>
              <a:spcAft>
                <a:spcPts val="0"/>
              </a:spcAft>
              <a:buNone/>
            </a:pPr>
            <a:r>
              <a:rPr lang="en" sz="2400">
                <a:solidFill>
                  <a:srgbClr val="434343"/>
                </a:solidFill>
                <a:latin typeface="Proxima Nova"/>
                <a:ea typeface="Proxima Nova"/>
                <a:cs typeface="Proxima Nova"/>
                <a:sym typeface="Proxima Nova"/>
              </a:rPr>
              <a:t>-((num_blocks*50) /2)</a:t>
            </a:r>
            <a:endParaRPr sz="2400">
              <a:solidFill>
                <a:srgbClr val="434343"/>
              </a:solidFill>
              <a:latin typeface="Proxima Nova"/>
              <a:ea typeface="Proxima Nova"/>
              <a:cs typeface="Proxima Nova"/>
              <a:sym typeface="Proxima Nova"/>
            </a:endParaRPr>
          </a:p>
        </p:txBody>
      </p:sp>
      <p:sp>
        <p:nvSpPr>
          <p:cNvPr id="193" name="Google Shape;193;p38"/>
          <p:cNvSpPr/>
          <p:nvPr/>
        </p:nvSpPr>
        <p:spPr>
          <a:xfrm>
            <a:off x="5659125" y="3712375"/>
            <a:ext cx="2835300" cy="375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8"/>
          <p:cNvSpPr/>
          <p:nvPr/>
        </p:nvSpPr>
        <p:spPr>
          <a:xfrm>
            <a:off x="6268725" y="3712375"/>
            <a:ext cx="1593000" cy="375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38"/>
          <p:cNvCxnSpPr>
            <a:stCxn id="190" idx="0"/>
            <a:endCxn id="194" idx="2"/>
          </p:cNvCxnSpPr>
          <p:nvPr/>
        </p:nvCxnSpPr>
        <p:spPr>
          <a:xfrm>
            <a:off x="7054701" y="886051"/>
            <a:ext cx="10500" cy="3201300"/>
          </a:xfrm>
          <a:prstGeom prst="straightConnector1">
            <a:avLst/>
          </a:prstGeom>
          <a:noFill/>
          <a:ln cap="flat" cmpd="sng" w="38100">
            <a:solidFill>
              <a:srgbClr val="000000"/>
            </a:solidFill>
            <a:prstDash val="dash"/>
            <a:round/>
            <a:headEnd len="med" w="med" type="none"/>
            <a:tailEnd len="med" w="med" type="none"/>
          </a:ln>
        </p:spPr>
      </p:cxnSp>
      <p:sp>
        <p:nvSpPr>
          <p:cNvPr id="196" name="Google Shape;196;p38"/>
          <p:cNvSpPr txBox="1"/>
          <p:nvPr/>
        </p:nvSpPr>
        <p:spPr>
          <a:xfrm>
            <a:off x="-240125" y="3375325"/>
            <a:ext cx="4862400" cy="785100"/>
          </a:xfrm>
          <a:prstGeom prst="rect">
            <a:avLst/>
          </a:prstGeom>
          <a:noFill/>
          <a:ln>
            <a:noFill/>
          </a:ln>
        </p:spPr>
        <p:txBody>
          <a:bodyPr anchorCtr="0" anchor="ctr" bIns="91425" lIns="91425" spcFirstLastPara="1" rIns="91425" wrap="square" tIns="91425">
            <a:noAutofit/>
          </a:bodyPr>
          <a:lstStyle/>
          <a:p>
            <a:pPr indent="-355600" lvl="1" marL="914400" rtl="0" algn="l">
              <a:spcBef>
                <a:spcPts val="0"/>
              </a:spcBef>
              <a:spcAft>
                <a:spcPts val="0"/>
              </a:spcAft>
              <a:buClr>
                <a:srgbClr val="434343"/>
              </a:buClr>
              <a:buSzPts val="2000"/>
              <a:buFont typeface="Proxima Nova"/>
              <a:buChar char="-"/>
            </a:pPr>
            <a:r>
              <a:rPr lang="en" sz="2000">
                <a:solidFill>
                  <a:srgbClr val="434343"/>
                </a:solidFill>
                <a:latin typeface="Proxima Nova"/>
                <a:ea typeface="Proxima Nova"/>
                <a:cs typeface="Proxima Nova"/>
                <a:sym typeface="Proxima Nova"/>
              </a:rPr>
              <a:t>Keep track of number of blocks!</a:t>
            </a:r>
            <a:endParaRPr sz="2000"/>
          </a:p>
        </p:txBody>
      </p:sp>
      <p:cxnSp>
        <p:nvCxnSpPr>
          <p:cNvPr id="197" name="Google Shape;197;p38"/>
          <p:cNvCxnSpPr/>
          <p:nvPr/>
        </p:nvCxnSpPr>
        <p:spPr>
          <a:xfrm>
            <a:off x="6278600" y="3890800"/>
            <a:ext cx="1593300" cy="11700"/>
          </a:xfrm>
          <a:prstGeom prst="straightConnector1">
            <a:avLst/>
          </a:prstGeom>
          <a:noFill/>
          <a:ln cap="flat" cmpd="sng" w="28575">
            <a:solidFill>
              <a:srgbClr val="FF0000"/>
            </a:solidFill>
            <a:prstDash val="solid"/>
            <a:round/>
            <a:headEnd len="med" w="med" type="stealth"/>
            <a:tailEnd len="med" w="med" type="stealth"/>
          </a:ln>
        </p:spPr>
      </p:cxnSp>
      <p:cxnSp>
        <p:nvCxnSpPr>
          <p:cNvPr id="198" name="Google Shape;198;p38"/>
          <p:cNvCxnSpPr/>
          <p:nvPr/>
        </p:nvCxnSpPr>
        <p:spPr>
          <a:xfrm>
            <a:off x="6481400" y="3511350"/>
            <a:ext cx="1187700" cy="300"/>
          </a:xfrm>
          <a:prstGeom prst="straightConnector1">
            <a:avLst/>
          </a:prstGeom>
          <a:noFill/>
          <a:ln cap="flat" cmpd="sng" w="28575">
            <a:solidFill>
              <a:srgbClr val="FF0000"/>
            </a:solidFill>
            <a:prstDash val="solid"/>
            <a:round/>
            <a:headEnd len="med" w="med" type="stealth"/>
            <a:tailEnd len="med" w="med" type="stealth"/>
          </a:ln>
        </p:spPr>
      </p:cxnSp>
      <p:cxnSp>
        <p:nvCxnSpPr>
          <p:cNvPr id="199" name="Google Shape;199;p38"/>
          <p:cNvCxnSpPr/>
          <p:nvPr/>
        </p:nvCxnSpPr>
        <p:spPr>
          <a:xfrm>
            <a:off x="6665000" y="3125900"/>
            <a:ext cx="820500" cy="6300"/>
          </a:xfrm>
          <a:prstGeom prst="straightConnector1">
            <a:avLst/>
          </a:prstGeom>
          <a:noFill/>
          <a:ln cap="flat" cmpd="sng" w="28575">
            <a:solidFill>
              <a:srgbClr val="FF0000"/>
            </a:solidFill>
            <a:prstDash val="solid"/>
            <a:round/>
            <a:headEnd len="med" w="med" type="stealth"/>
            <a:tailEnd len="med" w="med" type="stealth"/>
          </a:ln>
        </p:spPr>
      </p:cxnSp>
      <p:cxnSp>
        <p:nvCxnSpPr>
          <p:cNvPr id="200" name="Google Shape;200;p38"/>
          <p:cNvCxnSpPr/>
          <p:nvPr/>
        </p:nvCxnSpPr>
        <p:spPr>
          <a:xfrm>
            <a:off x="6873050" y="2732963"/>
            <a:ext cx="404400" cy="12300"/>
          </a:xfrm>
          <a:prstGeom prst="straightConnector1">
            <a:avLst/>
          </a:prstGeom>
          <a:noFill/>
          <a:ln cap="flat" cmpd="sng" w="28575">
            <a:solidFill>
              <a:srgbClr val="FF0000"/>
            </a:solidFill>
            <a:prstDash val="solid"/>
            <a:round/>
            <a:headEnd len="med" w="med" type="stealth"/>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19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par>
                          <p:cTn fill="hold">
                            <p:stCondLst>
                              <p:cond delay="3000"/>
                            </p:stCondLst>
                            <p:childTnLst>
                              <p:par>
                                <p:cTn fill="hold" nodeType="after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Block Pyramid</a:t>
            </a:r>
            <a:endParaRPr sz="4000"/>
          </a:p>
        </p:txBody>
      </p:sp>
      <p:sp>
        <p:nvSpPr>
          <p:cNvPr id="206" name="Google Shape;206;p39"/>
          <p:cNvSpPr txBox="1"/>
          <p:nvPr/>
        </p:nvSpPr>
        <p:spPr>
          <a:xfrm>
            <a:off x="217075" y="1213550"/>
            <a:ext cx="4996800" cy="6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u="sng">
                <a:solidFill>
                  <a:srgbClr val="434343"/>
                </a:solidFill>
                <a:latin typeface="Proxima Nova"/>
                <a:ea typeface="Proxima Nova"/>
                <a:cs typeface="Proxima Nova"/>
                <a:sym typeface="Proxima Nova"/>
              </a:rPr>
              <a:t>Step 2: Tracy’s y-position</a:t>
            </a:r>
            <a:endParaRPr sz="2400" u="sng">
              <a:solidFill>
                <a:srgbClr val="434343"/>
              </a:solidFill>
              <a:latin typeface="Proxima Nova"/>
              <a:ea typeface="Proxima Nova"/>
              <a:cs typeface="Proxima Nova"/>
              <a:sym typeface="Proxima Nova"/>
            </a:endParaRPr>
          </a:p>
        </p:txBody>
      </p:sp>
      <p:pic>
        <p:nvPicPr>
          <p:cNvPr id="207" name="Google Shape;207;p39"/>
          <p:cNvPicPr preferRelativeResize="0"/>
          <p:nvPr/>
        </p:nvPicPr>
        <p:blipFill>
          <a:blip r:embed="rId3">
            <a:alphaModFix/>
          </a:blip>
          <a:stretch>
            <a:fillRect/>
          </a:stretch>
        </p:blipFill>
        <p:spPr>
          <a:xfrm>
            <a:off x="5443876" y="886051"/>
            <a:ext cx="3221650" cy="4105403"/>
          </a:xfrm>
          <a:prstGeom prst="rect">
            <a:avLst/>
          </a:prstGeom>
          <a:noFill/>
          <a:ln>
            <a:noFill/>
          </a:ln>
        </p:spPr>
      </p:pic>
      <p:sp>
        <p:nvSpPr>
          <p:cNvPr id="208" name="Google Shape;208;p39"/>
          <p:cNvSpPr txBox="1"/>
          <p:nvPr/>
        </p:nvSpPr>
        <p:spPr>
          <a:xfrm>
            <a:off x="278425" y="3996150"/>
            <a:ext cx="4862400" cy="785100"/>
          </a:xfrm>
          <a:prstGeom prst="rect">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u="sng">
                <a:solidFill>
                  <a:srgbClr val="434343"/>
                </a:solidFill>
                <a:latin typeface="Proxima Nova"/>
                <a:ea typeface="Proxima Nova"/>
                <a:cs typeface="Proxima Nova"/>
                <a:sym typeface="Proxima Nova"/>
              </a:rPr>
              <a:t>Equation for Y- Value:</a:t>
            </a:r>
            <a:endParaRPr sz="2400" u="sng">
              <a:solidFill>
                <a:srgbClr val="434343"/>
              </a:solidFill>
              <a:latin typeface="Proxima Nova"/>
              <a:ea typeface="Proxima Nova"/>
              <a:cs typeface="Proxima Nova"/>
              <a:sym typeface="Proxima Nova"/>
            </a:endParaRPr>
          </a:p>
          <a:p>
            <a:pPr indent="0" lvl="0" marL="0" rtl="0" algn="ctr">
              <a:spcBef>
                <a:spcPts val="0"/>
              </a:spcBef>
              <a:spcAft>
                <a:spcPts val="0"/>
              </a:spcAft>
              <a:buNone/>
            </a:pPr>
            <a:r>
              <a:rPr lang="en" sz="2400">
                <a:solidFill>
                  <a:srgbClr val="434343"/>
                </a:solidFill>
                <a:latin typeface="Proxima Nova"/>
                <a:ea typeface="Proxima Nova"/>
                <a:cs typeface="Proxima Nova"/>
                <a:sym typeface="Proxima Nova"/>
              </a:rPr>
              <a:t>-</a:t>
            </a:r>
            <a:r>
              <a:rPr lang="en" sz="2400">
                <a:solidFill>
                  <a:srgbClr val="434343"/>
                </a:solidFill>
                <a:latin typeface="Proxima Nova"/>
                <a:ea typeface="Proxima Nova"/>
                <a:cs typeface="Proxima Nova"/>
                <a:sym typeface="Proxima Nova"/>
              </a:rPr>
              <a:t>200 + (50 * row_value)</a:t>
            </a:r>
            <a:endParaRPr sz="2400">
              <a:solidFill>
                <a:srgbClr val="434343"/>
              </a:solidFill>
              <a:latin typeface="Proxima Nova"/>
              <a:ea typeface="Proxima Nova"/>
              <a:cs typeface="Proxima Nova"/>
              <a:sym typeface="Proxima Nova"/>
            </a:endParaRPr>
          </a:p>
        </p:txBody>
      </p:sp>
      <p:sp>
        <p:nvSpPr>
          <p:cNvPr id="209" name="Google Shape;209;p39"/>
          <p:cNvSpPr txBox="1"/>
          <p:nvPr/>
        </p:nvSpPr>
        <p:spPr>
          <a:xfrm>
            <a:off x="222925" y="1632625"/>
            <a:ext cx="5137500" cy="785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Proxima Nova"/>
              <a:buChar char="-"/>
            </a:pPr>
            <a:r>
              <a:rPr lang="en" sz="2000">
                <a:solidFill>
                  <a:srgbClr val="434343"/>
                </a:solidFill>
                <a:latin typeface="Proxima Nova"/>
                <a:ea typeface="Proxima Nova"/>
                <a:cs typeface="Proxima Nova"/>
                <a:sym typeface="Proxima Nova"/>
              </a:rPr>
              <a:t>Bottom of canvas is -200 on Y-axis (more negative as you move down)</a:t>
            </a:r>
            <a:endParaRPr sz="2000">
              <a:solidFill>
                <a:srgbClr val="434343"/>
              </a:solidFill>
              <a:latin typeface="Proxima Nova"/>
              <a:ea typeface="Proxima Nova"/>
              <a:cs typeface="Proxima Nova"/>
              <a:sym typeface="Proxima Nova"/>
            </a:endParaRPr>
          </a:p>
        </p:txBody>
      </p:sp>
      <p:cxnSp>
        <p:nvCxnSpPr>
          <p:cNvPr id="210" name="Google Shape;210;p39"/>
          <p:cNvCxnSpPr/>
          <p:nvPr/>
        </p:nvCxnSpPr>
        <p:spPr>
          <a:xfrm>
            <a:off x="6116075" y="920725"/>
            <a:ext cx="11700" cy="3151800"/>
          </a:xfrm>
          <a:prstGeom prst="straightConnector1">
            <a:avLst/>
          </a:prstGeom>
          <a:noFill/>
          <a:ln cap="flat" cmpd="sng" w="38100">
            <a:solidFill>
              <a:srgbClr val="FF0000"/>
            </a:solidFill>
            <a:prstDash val="solid"/>
            <a:round/>
            <a:headEnd len="med" w="med" type="none"/>
            <a:tailEnd len="med" w="med" type="stealth"/>
          </a:ln>
        </p:spPr>
      </p:cxnSp>
      <p:sp>
        <p:nvSpPr>
          <p:cNvPr id="211" name="Google Shape;211;p39"/>
          <p:cNvSpPr txBox="1"/>
          <p:nvPr/>
        </p:nvSpPr>
        <p:spPr>
          <a:xfrm>
            <a:off x="222925" y="2318425"/>
            <a:ext cx="5137500" cy="785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434343"/>
              </a:buClr>
              <a:buSzPts val="2000"/>
              <a:buFont typeface="Proxima Nova"/>
              <a:buChar char="-"/>
            </a:pPr>
            <a:r>
              <a:rPr lang="en" sz="2000">
                <a:solidFill>
                  <a:srgbClr val="434343"/>
                </a:solidFill>
                <a:latin typeface="Proxima Nova"/>
                <a:ea typeface="Proxima Nova"/>
                <a:cs typeface="Proxima Nova"/>
                <a:sym typeface="Proxima Nova"/>
              </a:rPr>
              <a:t>Add</a:t>
            </a:r>
            <a:r>
              <a:rPr lang="en" sz="2000">
                <a:solidFill>
                  <a:srgbClr val="434343"/>
                </a:solidFill>
                <a:latin typeface="Proxima Nova"/>
                <a:ea typeface="Proxima Nova"/>
                <a:cs typeface="Proxima Nova"/>
                <a:sym typeface="Proxima Nova"/>
              </a:rPr>
              <a:t> height of block (50) * number rows to the -200 starting position at bottom of canvas</a:t>
            </a:r>
            <a:endParaRPr sz="2000">
              <a:solidFill>
                <a:srgbClr val="434343"/>
              </a:solidFill>
              <a:latin typeface="Proxima Nova"/>
              <a:ea typeface="Proxima Nova"/>
              <a:cs typeface="Proxima Nova"/>
              <a:sym typeface="Proxima Nova"/>
            </a:endParaRPr>
          </a:p>
        </p:txBody>
      </p:sp>
      <p:cxnSp>
        <p:nvCxnSpPr>
          <p:cNvPr id="212" name="Google Shape;212;p39"/>
          <p:cNvCxnSpPr/>
          <p:nvPr/>
        </p:nvCxnSpPr>
        <p:spPr>
          <a:xfrm>
            <a:off x="6350375" y="920725"/>
            <a:ext cx="0" cy="2800200"/>
          </a:xfrm>
          <a:prstGeom prst="straightConnector1">
            <a:avLst/>
          </a:prstGeom>
          <a:noFill/>
          <a:ln cap="flat" cmpd="sng" w="38100">
            <a:solidFill>
              <a:srgbClr val="FF0000"/>
            </a:solidFill>
            <a:prstDash val="solid"/>
            <a:round/>
            <a:headEnd len="med" w="med" type="none"/>
            <a:tailEnd len="med" w="med" type="stealth"/>
          </a:ln>
        </p:spPr>
      </p:cxnSp>
      <p:cxnSp>
        <p:nvCxnSpPr>
          <p:cNvPr id="213" name="Google Shape;213;p39"/>
          <p:cNvCxnSpPr/>
          <p:nvPr/>
        </p:nvCxnSpPr>
        <p:spPr>
          <a:xfrm flipH="1">
            <a:off x="6572975" y="920725"/>
            <a:ext cx="6000" cy="2390100"/>
          </a:xfrm>
          <a:prstGeom prst="straightConnector1">
            <a:avLst/>
          </a:prstGeom>
          <a:noFill/>
          <a:ln cap="flat" cmpd="sng" w="38100">
            <a:solidFill>
              <a:srgbClr val="FF0000"/>
            </a:solidFill>
            <a:prstDash val="solid"/>
            <a:round/>
            <a:headEnd len="med" w="med" type="none"/>
            <a:tailEnd len="med" w="med" type="stealth"/>
          </a:ln>
        </p:spPr>
      </p:cxnSp>
      <p:sp>
        <p:nvSpPr>
          <p:cNvPr id="214" name="Google Shape;214;p39"/>
          <p:cNvSpPr txBox="1"/>
          <p:nvPr/>
        </p:nvSpPr>
        <p:spPr>
          <a:xfrm>
            <a:off x="5215275" y="4072450"/>
            <a:ext cx="1832100" cy="421800"/>
          </a:xfrm>
          <a:prstGeom prst="rect">
            <a:avLst/>
          </a:prstGeom>
          <a:solidFill>
            <a:srgbClr val="F4CCCC"/>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-200 + (50*0) = -200</a:t>
            </a:r>
            <a:endParaRPr b="1">
              <a:latin typeface="Proxima Nova"/>
              <a:ea typeface="Proxima Nova"/>
              <a:cs typeface="Proxima Nova"/>
              <a:sym typeface="Proxima Nova"/>
            </a:endParaRPr>
          </a:p>
        </p:txBody>
      </p:sp>
      <p:sp>
        <p:nvSpPr>
          <p:cNvPr id="215" name="Google Shape;215;p39"/>
          <p:cNvSpPr txBox="1"/>
          <p:nvPr/>
        </p:nvSpPr>
        <p:spPr>
          <a:xfrm>
            <a:off x="5443875" y="4072450"/>
            <a:ext cx="1832100" cy="421800"/>
          </a:xfrm>
          <a:prstGeom prst="rect">
            <a:avLst/>
          </a:prstGeom>
          <a:solidFill>
            <a:srgbClr val="F4CCCC"/>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-200 + (50*1) = -150</a:t>
            </a:r>
            <a:endParaRPr b="1">
              <a:latin typeface="Proxima Nova"/>
              <a:ea typeface="Proxima Nova"/>
              <a:cs typeface="Proxima Nova"/>
              <a:sym typeface="Proxima Nova"/>
            </a:endParaRPr>
          </a:p>
        </p:txBody>
      </p:sp>
      <p:sp>
        <p:nvSpPr>
          <p:cNvPr id="216" name="Google Shape;216;p39"/>
          <p:cNvSpPr txBox="1"/>
          <p:nvPr/>
        </p:nvSpPr>
        <p:spPr>
          <a:xfrm>
            <a:off x="5672475" y="4072450"/>
            <a:ext cx="1832100" cy="421800"/>
          </a:xfrm>
          <a:prstGeom prst="rect">
            <a:avLst/>
          </a:prstGeom>
          <a:solidFill>
            <a:srgbClr val="F4CCCC"/>
          </a:solidFill>
          <a:ln cap="flat" cmpd="sng" w="38100">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-200 + (50*2) = -100</a:t>
            </a:r>
            <a:endParaRPr b="1">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21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000"/>
                                          </p:stCondLst>
                                        </p:cTn>
                                        <p:tgtEl>
                                          <p:spTgt spid="21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2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22" name="Google Shape;222;p40"/>
          <p:cNvGraphicFramePr/>
          <p:nvPr/>
        </p:nvGraphicFramePr>
        <p:xfrm>
          <a:off x="165050" y="2202200"/>
          <a:ext cx="3000000" cy="3000000"/>
        </p:xfrm>
        <a:graphic>
          <a:graphicData uri="http://schemas.openxmlformats.org/drawingml/2006/table">
            <a:tbl>
              <a:tblPr>
                <a:noFill/>
                <a:tableStyleId>{203512CF-524B-4666-A29F-64CBE09BCB50}</a:tableStyleId>
              </a:tblPr>
              <a:tblGrid>
                <a:gridCol w="2370300"/>
                <a:gridCol w="6443600"/>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clear()</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Removes any marks Tracy has left on the canvas without turning or moving her</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