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Satisfy"/>
      <p:regular r:id="rId25"/>
    </p:embeddedFont>
    <p:embeddedFont>
      <p:font typeface="Lemon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emon-regular.fntdata"/><Relationship Id="rId25" Type="http://schemas.openxmlformats.org/officeDocument/2006/relationships/font" Target="fonts/Satisf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d475323f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d475323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d475323f4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d475323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create a NEW other_var inside of the function, the function namespace gets its own mapping for other_var, independent of the global namespace.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function gets its very own other_var name.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Printing inside the function will print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Printing outside the function will print 20!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d475323f4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d475323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create a NEW other_var inside of the function, the function namespace gets its own mapping for other_var, independent of the global namespace.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475323f4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475323f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create a NEW other_var inside of the function, the function namespace gets its own mapping for other_var, independent of the global namespace.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d475323f4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d475323f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really depends on which side of the assignment we put the global variable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create a brand new other_var inside the function, the function creates its own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reference it without creating a new one, the function looks to the global version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d475323f4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d475323f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create a NEW other_var inside of the function, the function namespace gets its own mapping for other_var, independent of the global namespace.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475323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475323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475323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475323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475323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475323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hit: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Scope: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Global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shadowing inside a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loop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with Global, Class, and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with Class and Subclass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475323f4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475323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we have the global namespace.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475323f4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475323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scenario the global namespace has one name: global_var, and it maps to the value 10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475323f4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475323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add another name and map it to 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d475323f4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d475323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function namespace inherits all the names that exist in the global namespace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475323f4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475323f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Printing y won’t work because y does not exist in the global namespace!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Intro to CS in Python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42"/>
          <p:cNvSpPr/>
          <p:nvPr/>
        </p:nvSpPr>
        <p:spPr>
          <a:xfrm>
            <a:off x="186875" y="1334825"/>
            <a:ext cx="3132300" cy="35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2"/>
          <p:cNvSpPr/>
          <p:nvPr/>
        </p:nvSpPr>
        <p:spPr>
          <a:xfrm>
            <a:off x="186875" y="1957725"/>
            <a:ext cx="2509200" cy="120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2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other_var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other_var = 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my_function(4)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other_var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5819800" y="2225800"/>
            <a:ext cx="3132300" cy="279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5819800" y="1263625"/>
            <a:ext cx="3132300" cy="8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186875" y="1334825"/>
            <a:ext cx="3132300" cy="35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3"/>
          <p:cNvSpPr/>
          <p:nvPr/>
        </p:nvSpPr>
        <p:spPr>
          <a:xfrm>
            <a:off x="186875" y="1957725"/>
            <a:ext cx="2509200" cy="120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3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other_var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other_var = 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my_function(4)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other_var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5819800" y="2225800"/>
            <a:ext cx="3132300" cy="279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          →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43"/>
          <p:cNvSpPr txBox="1"/>
          <p:nvPr/>
        </p:nvSpPr>
        <p:spPr>
          <a:xfrm>
            <a:off x="5819800" y="1263625"/>
            <a:ext cx="3132300" cy="8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global_var  → 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44"/>
          <p:cNvSpPr/>
          <p:nvPr/>
        </p:nvSpPr>
        <p:spPr>
          <a:xfrm>
            <a:off x="186875" y="1334825"/>
            <a:ext cx="3132300" cy="35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4"/>
          <p:cNvSpPr/>
          <p:nvPr/>
        </p:nvSpPr>
        <p:spPr>
          <a:xfrm>
            <a:off x="186875" y="1957725"/>
            <a:ext cx="2509200" cy="120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4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other_var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other_var = 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my_function(4)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other_var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5819800" y="2225800"/>
            <a:ext cx="3132300" cy="279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          →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5819800" y="1263625"/>
            <a:ext cx="3132300" cy="8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global_var  → 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3521738" y="1468125"/>
            <a:ext cx="20955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other_var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completely different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other_var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4" name="Google Shape;244;p44"/>
          <p:cNvCxnSpPr/>
          <p:nvPr/>
        </p:nvCxnSpPr>
        <p:spPr>
          <a:xfrm rot="10800000">
            <a:off x="1833025" y="1672975"/>
            <a:ext cx="172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44"/>
          <p:cNvCxnSpPr/>
          <p:nvPr/>
        </p:nvCxnSpPr>
        <p:spPr>
          <a:xfrm flipH="1">
            <a:off x="1931425" y="2308575"/>
            <a:ext cx="1529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44"/>
          <p:cNvSpPr txBox="1"/>
          <p:nvPr/>
        </p:nvSpPr>
        <p:spPr>
          <a:xfrm>
            <a:off x="3521750" y="4387100"/>
            <a:ext cx="1957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prints 20   !!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45"/>
          <p:cNvSpPr/>
          <p:nvPr/>
        </p:nvSpPr>
        <p:spPr>
          <a:xfrm>
            <a:off x="186875" y="1334825"/>
            <a:ext cx="3132300" cy="35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5"/>
          <p:cNvSpPr/>
          <p:nvPr/>
        </p:nvSpPr>
        <p:spPr>
          <a:xfrm>
            <a:off x="186875" y="1957725"/>
            <a:ext cx="2509200" cy="120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5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other_var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x = other_var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my_function(4)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other_var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5819800" y="2225800"/>
            <a:ext cx="3132300" cy="279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          → 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5819800" y="1263625"/>
            <a:ext cx="3132300" cy="8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global_var  → 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46"/>
          <p:cNvSpPr/>
          <p:nvPr/>
        </p:nvSpPr>
        <p:spPr>
          <a:xfrm>
            <a:off x="186875" y="1334825"/>
            <a:ext cx="3132300" cy="35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6"/>
          <p:cNvSpPr/>
          <p:nvPr/>
        </p:nvSpPr>
        <p:spPr>
          <a:xfrm>
            <a:off x="186875" y="1957725"/>
            <a:ext cx="2509200" cy="120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6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other_var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other_var = 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my_function(4)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other_var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6"/>
          <p:cNvSpPr txBox="1"/>
          <p:nvPr/>
        </p:nvSpPr>
        <p:spPr>
          <a:xfrm>
            <a:off x="5819800" y="2225800"/>
            <a:ext cx="3132300" cy="279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          →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5819800" y="1263625"/>
            <a:ext cx="3132300" cy="8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global_var  → 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1338450" y="198112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sp>
        <p:nvSpPr>
          <p:cNvPr id="157" name="Google Shape;157;p34"/>
          <p:cNvSpPr txBox="1"/>
          <p:nvPr>
            <p:ph idx="1" type="subTitle"/>
          </p:nvPr>
        </p:nvSpPr>
        <p:spPr>
          <a:xfrm>
            <a:off x="641100" y="3896200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namespace is the collection of variable names that exist at a certain point in your code. Names don’t exist throughout the entire program, they only exist within a certain </a:t>
            </a:r>
            <a:r>
              <a:rPr i="1" lang="en"/>
              <a:t>namespace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338450" y="198112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63" name="Google Shape;163;p35"/>
          <p:cNvSpPr txBox="1"/>
          <p:nvPr>
            <p:ph idx="1" type="subTitle"/>
          </p:nvPr>
        </p:nvSpPr>
        <p:spPr>
          <a:xfrm>
            <a:off x="641100" y="3896200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variable’s scope refers to where the variable exists within a program. If a variable doesn’t exist at a certain place, then it is “out of scope.”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Think of it as a </a:t>
            </a:r>
            <a:r>
              <a:rPr i="1" lang="en"/>
              <a:t>space</a:t>
            </a:r>
            <a:r>
              <a:rPr lang="en"/>
              <a:t> in your code that has a bunch of </a:t>
            </a:r>
            <a:r>
              <a:rPr i="1" lang="en"/>
              <a:t>names</a:t>
            </a:r>
            <a:r>
              <a:rPr lang="en"/>
              <a:t> in it. Some names are defined in a certain space, some aren’t.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namespace is like the context. Names can mean different things in different contexts. “That shirt is cool.” vs “The air feels cool.”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global_var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819800" y="1263625"/>
            <a:ext cx="31323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86875" y="1334825"/>
            <a:ext cx="3132300" cy="35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8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global_var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5819800" y="1263625"/>
            <a:ext cx="3132300" cy="3755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global_var  → 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9"/>
          <p:cNvSpPr/>
          <p:nvPr/>
        </p:nvSpPr>
        <p:spPr>
          <a:xfrm>
            <a:off x="186875" y="1334825"/>
            <a:ext cx="3132300" cy="35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9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other_var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global_var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9"/>
          <p:cNvSpPr txBox="1"/>
          <p:nvPr/>
        </p:nvSpPr>
        <p:spPr>
          <a:xfrm>
            <a:off x="5819800" y="1263725"/>
            <a:ext cx="3132300" cy="3755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global_var  → 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40"/>
          <p:cNvSpPr/>
          <p:nvPr/>
        </p:nvSpPr>
        <p:spPr>
          <a:xfrm>
            <a:off x="186875" y="1334825"/>
            <a:ext cx="3132300" cy="35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0"/>
          <p:cNvSpPr/>
          <p:nvPr/>
        </p:nvSpPr>
        <p:spPr>
          <a:xfrm>
            <a:off x="186875" y="1957725"/>
            <a:ext cx="2509200" cy="10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other_var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x = x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y = global_var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z = other_var - 1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my_function(4)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global_var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5819800" y="2225800"/>
            <a:ext cx="3132300" cy="279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          →  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          →  11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           →  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819800" y="1263625"/>
            <a:ext cx="3132300" cy="8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global_var  → 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Namespace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41"/>
          <p:cNvSpPr/>
          <p:nvPr/>
        </p:nvSpPr>
        <p:spPr>
          <a:xfrm>
            <a:off x="186875" y="1334825"/>
            <a:ext cx="3132300" cy="35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1"/>
          <p:cNvSpPr/>
          <p:nvPr/>
        </p:nvSpPr>
        <p:spPr>
          <a:xfrm>
            <a:off x="186875" y="1957725"/>
            <a:ext cx="2509200" cy="101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1"/>
          <p:cNvSpPr txBox="1"/>
          <p:nvPr/>
        </p:nvSpPr>
        <p:spPr>
          <a:xfrm>
            <a:off x="151275" y="1263625"/>
            <a:ext cx="5499600" cy="37554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global_var = 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other_var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my_function(x):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x = x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y = global_var + 1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z = other_var - 1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my_function(4)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b="1" strike="sng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global_var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41"/>
          <p:cNvSpPr txBox="1"/>
          <p:nvPr/>
        </p:nvSpPr>
        <p:spPr>
          <a:xfrm>
            <a:off x="5819800" y="2225800"/>
            <a:ext cx="3132300" cy="279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          →  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          →  11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           →  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5819800" y="1263625"/>
            <a:ext cx="3132300" cy="8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global_var  → 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other_var   → 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