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Satisfy"/>
      <p:regular r:id="rId27"/>
    </p:embeddedFont>
    <p:embeddedFont>
      <p:font typeface="Lemon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B7BE93-57CA-47D6-8A42-8CB17C110229}">
  <a:tblStyle styleId="{ADB7BE93-57CA-47D6-8A42-8CB17C1102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Lemon-regular.fntdata"/><Relationship Id="rId27" Type="http://schemas.openxmlformats.org/officeDocument/2006/relationships/font" Target="fonts/Satisf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1f418410_0_3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1f41841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actually give the variable a value when you call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sort of equivalent to saying num = 10 inside the function...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f418410_0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f418410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except that num can have a different value EACH TIME you call print_a_number.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 on terminology - in this example, num is a parameter, and the values 10, 20, and 30 are called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the thing that goes in the parentheses of the function definition is a parameter, and the thing that goes in the parentheses of the function call is an argument.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1f418410_0_3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1f41841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1f418410_0_5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1f41841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 example of a function with MULTIPLE parameters. The parameter names are separated by commas.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call a function like this, you provide arguments (in this case, 5 and 6) in parentheses, separated by commas.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1f418410_0_5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1f41841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Parameters can have default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 inside the parentheses of print_sum is what looks like an assignment statement. This says that if the second parameter's value is not provided by an argument, it should just be 20 by default.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1f418410_0_5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1f41841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words… [read slide]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1f418410_0_5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1f41841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Parameters with default values have to come at the end of the list of parameters in a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code at right will not work because a normal parameter (second) comes after a parameter with a default value (first).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0f80be6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0f80b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1f41841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1f418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Last lesson, you learned what a function looks like.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f418410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1f41841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also learned how to use a function once you've made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1f418410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1f41841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it stands now, functions are pretty limited. They always do the same thing every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1f418410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1f41841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make them behave differently using variables. But this would be annoying to do every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Fortunately, there's a better way to do this, and it exists in the form of...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1f418410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1f41841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1f418410_0_3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1f41841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parameter is basically a variable name. You put the variable name in the function's parentheses.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1f418410_0_3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1f41841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then use the name in the function as though it were a variable you declared.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1f418410_0_3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1f41841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where does this variable get its value from?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Parameters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</a:t>
            </a: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</a:t>
            </a: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5398100" y="2463350"/>
            <a:ext cx="300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Right here!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>
            <a:off x="6040500" y="2948675"/>
            <a:ext cx="0" cy="18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0"/>
          <p:cNvCxnSpPr/>
          <p:nvPr/>
        </p:nvCxnSpPr>
        <p:spPr>
          <a:xfrm rot="10800000">
            <a:off x="3444900" y="3129875"/>
            <a:ext cx="259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0"/>
          <p:cNvCxnSpPr/>
          <p:nvPr/>
        </p:nvCxnSpPr>
        <p:spPr>
          <a:xfrm>
            <a:off x="3444900" y="3129875"/>
            <a:ext cx="0" cy="2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print_a_number(num):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print_a_number(10)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print_a_number(20)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print_a_number(30)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print_a_number(num):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num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print_a_number(10)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print_a_number(20)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print_a_number(30)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Parameters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Here's the code from the last slide, along with what it outputs.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print_sum(</a:t>
            </a:r>
            <a:r>
              <a:rPr b="1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first, second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first + second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print_sum(5, 6)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Parameters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can also have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parameters. The parameter names are separated by commas.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print_sum(first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second=20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first + second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print_sum(10)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print_sum(20, 30)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print_sum(30, 40)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Parameters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 can have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default values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print_sum(first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second=20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first + second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print_sum(10)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print_sum(20, 30)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print_sum(30, 40)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Parameters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will automatically change the first call from: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print_sum(10)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to: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print_sum(10, 20)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6364950" y="963825"/>
            <a:ext cx="2727300" cy="696600"/>
          </a:xfrm>
          <a:prstGeom prst="cloudCallout">
            <a:avLst>
              <a:gd fmla="val -60497" name="adj1"/>
              <a:gd fmla="val -3219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print_sum(10, 20)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def print_sum(first=10, second):</a:t>
            </a:r>
            <a:endParaRPr b="1" sz="1200">
              <a:solidFill>
                <a:srgbClr val="000000"/>
              </a:solidFill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first + second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print_sum(10)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print_sum(20, 30)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print_sum(30, 40)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Parameters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 with default values have to come at the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end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of the list of parameters in a 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4876300" y="3005950"/>
            <a:ext cx="3874200" cy="1030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Error: Line 1</a:t>
            </a:r>
            <a:endParaRPr b="1" sz="105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928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SyntaxError: non-default argument follows default argument on line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37"/>
          <p:cNvGraphicFramePr/>
          <p:nvPr/>
        </p:nvGraphicFramePr>
        <p:xfrm>
          <a:off x="165050" y="19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{ADB7BE93-57CA-47D6-8A42-8CB17C110229}</a:tableStyleId>
              </a:tblPr>
              <a:tblGrid>
                <a:gridCol w="5806375"/>
                <a:gridCol w="30075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function_name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parameters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Commands (indented!)</a:t>
                      </a:r>
                      <a:endParaRPr b="1" i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Defines a function with a set of parameters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function_name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arguments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Calls a function with a set of arguments</a:t>
                      </a:r>
                      <a:endParaRPr sz="24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greeting():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"Hello!"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"Nice to meet you."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greeting():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"Hello!"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"Nice to meet you."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Nice to meet you.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greeting():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"Hello!"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"Nice to meet you."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Nice to meet you.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Nice to meet you.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print_a_number():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x = 10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print_a_number()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print_a_number()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261825" y="2000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C343D"/>
                </a:solidFill>
              </a:rPr>
              <a:t>Pieces of information that you can give to functions when you call them</a:t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</a:t>
            </a: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5410675" y="1364600"/>
            <a:ext cx="300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Put the variable name in the function's parentheses.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2" name="Google Shape;152;p27"/>
          <p:cNvCxnSpPr/>
          <p:nvPr/>
        </p:nvCxnSpPr>
        <p:spPr>
          <a:xfrm rot="10800000">
            <a:off x="4351375" y="1793300"/>
            <a:ext cx="105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7"/>
          <p:cNvCxnSpPr/>
          <p:nvPr/>
        </p:nvCxnSpPr>
        <p:spPr>
          <a:xfrm>
            <a:off x="4351375" y="1793300"/>
            <a:ext cx="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</a:t>
            </a:r>
            <a:r>
              <a:rPr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410675" y="1364600"/>
            <a:ext cx="300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 can then use the variable.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2" name="Google Shape;162;p28"/>
          <p:cNvCxnSpPr/>
          <p:nvPr/>
        </p:nvCxnSpPr>
        <p:spPr>
          <a:xfrm rot="10800000">
            <a:off x="5038375" y="1793300"/>
            <a:ext cx="37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8"/>
          <p:cNvCxnSpPr/>
          <p:nvPr/>
        </p:nvCxnSpPr>
        <p:spPr>
          <a:xfrm rot="10800000">
            <a:off x="2652775" y="290030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8"/>
          <p:cNvCxnSpPr/>
          <p:nvPr/>
        </p:nvCxnSpPr>
        <p:spPr>
          <a:xfrm>
            <a:off x="5038375" y="1793300"/>
            <a:ext cx="0" cy="145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8"/>
          <p:cNvCxnSpPr/>
          <p:nvPr/>
        </p:nvCxnSpPr>
        <p:spPr>
          <a:xfrm rot="10800000">
            <a:off x="2652775" y="3243800"/>
            <a:ext cx="238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num = ???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</a:t>
            </a:r>
            <a:r>
              <a:rPr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5410675" y="1364600"/>
            <a:ext cx="300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But where does this variable get its value from?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