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Proxima Nova"/>
      <p:regular r:id="rId33"/>
      <p:bold r:id="rId34"/>
      <p:italic r:id="rId35"/>
      <p:boldItalic r:id="rId36"/>
    </p:embeddedFont>
    <p:embeddedFont>
      <p:font typeface="Satisfy"/>
      <p:regular r:id="rId37"/>
    </p:embeddedFont>
    <p:embeddedFont>
      <p:font typeface="Lemon"/>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EA54736-DB1D-42AC-B525-0781A66890BE}">
  <a:tblStyle styleId="{7EA54736-DB1D-42AC-B525-0781A66890B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italic.fntdata"/><Relationship Id="rId12" Type="http://schemas.openxmlformats.org/officeDocument/2006/relationships/slide" Target="slides/slide7.xml"/><Relationship Id="rId34" Type="http://schemas.openxmlformats.org/officeDocument/2006/relationships/font" Target="fonts/ProximaNova-bold.fntdata"/><Relationship Id="rId15" Type="http://schemas.openxmlformats.org/officeDocument/2006/relationships/slide" Target="slides/slide10.xml"/><Relationship Id="rId37" Type="http://schemas.openxmlformats.org/officeDocument/2006/relationships/font" Target="fonts/Satisfy-regular.fntdata"/><Relationship Id="rId14" Type="http://schemas.openxmlformats.org/officeDocument/2006/relationships/slide" Target="slides/slide9.xml"/><Relationship Id="rId36" Type="http://schemas.openxmlformats.org/officeDocument/2006/relationships/font" Target="fonts/ProximaNova-bold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emon-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 is a smaller topic than the topic of functions.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15365f48c5_0_2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5365f48c5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program from the last example, with try and except thrown 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Here's the way it works: if you have some code that might raise an exception, you can put it inside what's called a try block. You then follow it with an except block, which specifies the type of exception you want to handle. That block contains code that will run if an exception is raised.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15365f48c5_0_2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5365f48c5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step through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we ask the user for a numerator, and they enter 10.</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15365f48c5_0_2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5365f48c5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ask them for a denominator, and they enter 0.</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15365f48c5_0_2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5365f48c5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enter the try block. Since the try block is paired with an except block that can handle a ZeroDivisionError, the interpreter will jump straight to the except block if a ZeroDivisionError happens.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15365f48c5_0_2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5365f48c5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interpreter tries to evaluate this division expression in order to assign to quotient...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15365f48c5_0_2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5365f48c5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and oh no! A ZeroDivisionError exception is raised!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15365f48c5_0_2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5365f48c5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interpreter skips the rest of the try block and goes straight to the exception block.</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15365f48c5_0_2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5365f48c5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the print in the exception block runs...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15365f48c5_0_2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5365f48c5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and the interpreter can continue as normal.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15365f48c5_0_3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5365f48c5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Going back to this example, let's use try and except to make sure the error is handled gracefully.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15365f48c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5365f48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input/output lesson, we did a bunch of asking the user for numbers.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what if the user enters something that isn't a number at all, like "abcd"?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15365f48c5_0_3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5365f48c5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almost complete version of the program. We just need to fill in what type of exception we want to handle. Remember what it was?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15365f48c5_0_3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5365f48c5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ZeroDivisionError won't work this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fact, if we use ZeroDivisionError, since that type of exception is never raised, and another type of exception IS raised, it's basically like we didn't use try and except at all.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15365f48c5_0_3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5365f48c5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 at the error message - what we should be handling is ValueError.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15365f48c5_0_3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5365f48c5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when the user enters letters and the ValueError exception is raised, the interpreter can jump to our except block...</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15365f48c5_0_3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5365f48c5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which comes in and saves the day. The print executes, and the program can continue as normal.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1521ee40c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521ee40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this module, we've seen a number of programs in which the interpreter doesn't move sequentially. It jumps around.</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15365f48c5_0_3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5365f48c5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Exceptions are another way in which the interpreter can jump in a non-sequential manner.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3d10627f7b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d10627f7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15365f48c5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5365f48c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I said that the int function will convert a string into an integer IF THE STRING REALLY CONTAINS AN INTEGER.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15365f48c5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5365f48c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it doesn't, this will actually crash our program.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this is actually doing is raising an exception, and a special type of exception at that - something called a ValueError. You can see the type of exception written in the error message on the right.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15365f48c5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5365f48c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another type of exception that can be raised. What do you think is going to happen in this program?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15365f48c5_0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5365f48c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Yup, Python doesn't let you divide by zero! We saw this in the lesson on short-circuit evaluation.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case, the exception is a ZeroDivisionError.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15365f48c5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5365f48c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and once again, it causes our program to stop dead in its tracks.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a couple new concepts that you'll learn about in this video. The first you've already learned about...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15365f48c5_0_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5365f48c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[Oh cool]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[read slides]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Python has a way of letting programmers handle exceptions, and this is...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15365f48c5_0_2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5365f48c5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[read slide]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 name="Google Shape;10;p2"/>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1" name="Google Shape;11;p2"/>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49" name="Shape 49"/>
        <p:cNvGrpSpPr/>
        <p:nvPr/>
      </p:nvGrpSpPr>
      <p:grpSpPr>
        <a:xfrm>
          <a:off x="0" y="0"/>
          <a:ext cx="0" cy="0"/>
          <a:chOff x="0" y="0"/>
          <a:chExt cx="0" cy="0"/>
        </a:xfrm>
      </p:grpSpPr>
      <p:sp>
        <p:nvSpPr>
          <p:cNvPr id="50" name="Google Shape;50;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1" name="Google Shape;51;p11"/>
          <p:cNvPicPr preferRelativeResize="0"/>
          <p:nvPr/>
        </p:nvPicPr>
        <p:blipFill>
          <a:blip r:embed="rId2">
            <a:alphaModFix/>
          </a:blip>
          <a:stretch>
            <a:fillRect/>
          </a:stretch>
        </p:blipFill>
        <p:spPr>
          <a:xfrm>
            <a:off x="0" y="0"/>
            <a:ext cx="9144000" cy="3834875"/>
          </a:xfrm>
          <a:prstGeom prst="rect">
            <a:avLst/>
          </a:prstGeom>
          <a:noFill/>
          <a:ln>
            <a:noFill/>
          </a:ln>
        </p:spPr>
      </p:pic>
      <p:sp>
        <p:nvSpPr>
          <p:cNvPr id="52" name="Google Shape;52;p11"/>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53" name="Google Shape;53;p11"/>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54" name="Shape 54"/>
        <p:cNvGrpSpPr/>
        <p:nvPr/>
      </p:nvGrpSpPr>
      <p:grpSpPr>
        <a:xfrm>
          <a:off x="0" y="0"/>
          <a:ext cx="0" cy="0"/>
          <a:chOff x="0" y="0"/>
          <a:chExt cx="0" cy="0"/>
        </a:xfrm>
      </p:grpSpPr>
      <p:sp>
        <p:nvSpPr>
          <p:cNvPr id="55" name="Google Shape;55;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6" name="Google Shape;56;p12"/>
          <p:cNvPicPr preferRelativeResize="0"/>
          <p:nvPr/>
        </p:nvPicPr>
        <p:blipFill>
          <a:blip r:embed="rId2">
            <a:alphaModFix/>
          </a:blip>
          <a:stretch>
            <a:fillRect/>
          </a:stretch>
        </p:blipFill>
        <p:spPr>
          <a:xfrm>
            <a:off x="0" y="0"/>
            <a:ext cx="9144000" cy="1105625"/>
          </a:xfrm>
          <a:prstGeom prst="rect">
            <a:avLst/>
          </a:prstGeom>
          <a:noFill/>
          <a:ln>
            <a:noFill/>
          </a:ln>
        </p:spPr>
      </p:pic>
      <p:sp>
        <p:nvSpPr>
          <p:cNvPr id="57" name="Google Shape;57;p12"/>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58" name="Google Shape;58;p12"/>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59" name="Google Shape;59;p12"/>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60" name="Shape 60"/>
        <p:cNvGrpSpPr/>
        <p:nvPr/>
      </p:nvGrpSpPr>
      <p:grpSpPr>
        <a:xfrm>
          <a:off x="0" y="0"/>
          <a:ext cx="0" cy="0"/>
          <a:chOff x="0" y="0"/>
          <a:chExt cx="0" cy="0"/>
        </a:xfrm>
      </p:grpSpPr>
      <p:sp>
        <p:nvSpPr>
          <p:cNvPr id="61" name="Google Shape;61;p13"/>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62" name="Google Shape;62;p13"/>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63" name="Google Shape;63;p13"/>
          <p:cNvPicPr preferRelativeResize="0"/>
          <p:nvPr/>
        </p:nvPicPr>
        <p:blipFill>
          <a:blip r:embed="rId2">
            <a:alphaModFix/>
          </a:blip>
          <a:stretch>
            <a:fillRect/>
          </a:stretch>
        </p:blipFill>
        <p:spPr>
          <a:xfrm>
            <a:off x="0" y="0"/>
            <a:ext cx="9144000" cy="3834875"/>
          </a:xfrm>
          <a:prstGeom prst="rect">
            <a:avLst/>
          </a:prstGeom>
          <a:noFill/>
          <a:ln>
            <a:noFill/>
          </a:ln>
        </p:spPr>
      </p:pic>
      <p:sp>
        <p:nvSpPr>
          <p:cNvPr id="64" name="Google Shape;64;p1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66" name="Google Shape;66;p13"/>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68" name="Shape 68"/>
        <p:cNvGrpSpPr/>
        <p:nvPr/>
      </p:nvGrpSpPr>
      <p:grpSpPr>
        <a:xfrm>
          <a:off x="0" y="0"/>
          <a:ext cx="0" cy="0"/>
          <a:chOff x="0" y="0"/>
          <a:chExt cx="0" cy="0"/>
        </a:xfrm>
      </p:grpSpPr>
      <p:pic>
        <p:nvPicPr>
          <p:cNvPr descr="slide2.png" id="69" name="Google Shape;69;p14"/>
          <p:cNvPicPr preferRelativeResize="0"/>
          <p:nvPr/>
        </p:nvPicPr>
        <p:blipFill>
          <a:blip r:embed="rId3">
            <a:alphaModFix/>
          </a:blip>
          <a:stretch>
            <a:fillRect/>
          </a:stretch>
        </p:blipFill>
        <p:spPr>
          <a:xfrm>
            <a:off x="0" y="0"/>
            <a:ext cx="9144000" cy="3834875"/>
          </a:xfrm>
          <a:prstGeom prst="rect">
            <a:avLst/>
          </a:prstGeom>
          <a:noFill/>
          <a:ln>
            <a:noFill/>
          </a:ln>
        </p:spPr>
      </p:pic>
      <p:sp>
        <p:nvSpPr>
          <p:cNvPr id="70" name="Google Shape;70;p14"/>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72" name="Google Shape;72;p14"/>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
        <p:nvSpPr>
          <p:cNvPr id="73" name="Google Shape;73;p14"/>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74" name="Shape 74"/>
        <p:cNvGrpSpPr/>
        <p:nvPr/>
      </p:nvGrpSpPr>
      <p:grpSpPr>
        <a:xfrm>
          <a:off x="0" y="0"/>
          <a:ext cx="0" cy="0"/>
          <a:chOff x="0" y="0"/>
          <a:chExt cx="0" cy="0"/>
        </a:xfrm>
      </p:grpSpPr>
      <p:pic>
        <p:nvPicPr>
          <p:cNvPr descr="slide2.png" id="75" name="Google Shape;75;p15"/>
          <p:cNvPicPr preferRelativeResize="0"/>
          <p:nvPr/>
        </p:nvPicPr>
        <p:blipFill>
          <a:blip r:embed="rId3">
            <a:alphaModFix/>
          </a:blip>
          <a:stretch>
            <a:fillRect/>
          </a:stretch>
        </p:blipFill>
        <p:spPr>
          <a:xfrm>
            <a:off x="0" y="0"/>
            <a:ext cx="9144000" cy="3834875"/>
          </a:xfrm>
          <a:prstGeom prst="rect">
            <a:avLst/>
          </a:prstGeom>
          <a:noFill/>
          <a:ln>
            <a:noFill/>
          </a:ln>
        </p:spPr>
      </p:pic>
      <p:sp>
        <p:nvSpPr>
          <p:cNvPr id="76" name="Google Shape;76;p1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78" name="Google Shape;78;p15"/>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79" name="Google Shape;79;p15"/>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80" name="Shape 80"/>
        <p:cNvGrpSpPr/>
        <p:nvPr/>
      </p:nvGrpSpPr>
      <p:grpSpPr>
        <a:xfrm>
          <a:off x="0" y="0"/>
          <a:ext cx="0" cy="0"/>
          <a:chOff x="0" y="0"/>
          <a:chExt cx="0" cy="0"/>
        </a:xfrm>
      </p:grpSpPr>
      <p:pic>
        <p:nvPicPr>
          <p:cNvPr descr="slide2.png" id="81" name="Google Shape;81;p16"/>
          <p:cNvPicPr preferRelativeResize="0"/>
          <p:nvPr/>
        </p:nvPicPr>
        <p:blipFill>
          <a:blip r:embed="rId3">
            <a:alphaModFix/>
          </a:blip>
          <a:stretch>
            <a:fillRect/>
          </a:stretch>
        </p:blipFill>
        <p:spPr>
          <a:xfrm>
            <a:off x="0" y="0"/>
            <a:ext cx="9144000" cy="3834875"/>
          </a:xfrm>
          <a:prstGeom prst="rect">
            <a:avLst/>
          </a:prstGeom>
          <a:noFill/>
          <a:ln>
            <a:noFill/>
          </a:ln>
        </p:spPr>
      </p:pic>
      <p:sp>
        <p:nvSpPr>
          <p:cNvPr id="82" name="Google Shape;82;p1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84" name="Google Shape;84;p16"/>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85" name="Shape 85"/>
        <p:cNvGrpSpPr/>
        <p:nvPr/>
      </p:nvGrpSpPr>
      <p:grpSpPr>
        <a:xfrm>
          <a:off x="0" y="0"/>
          <a:ext cx="0" cy="0"/>
          <a:chOff x="0" y="0"/>
          <a:chExt cx="0" cy="0"/>
        </a:xfrm>
      </p:grpSpPr>
      <p:pic>
        <p:nvPicPr>
          <p:cNvPr descr="slide2.png" id="86" name="Google Shape;86;p17"/>
          <p:cNvPicPr preferRelativeResize="0"/>
          <p:nvPr/>
        </p:nvPicPr>
        <p:blipFill>
          <a:blip r:embed="rId3">
            <a:alphaModFix/>
          </a:blip>
          <a:stretch>
            <a:fillRect/>
          </a:stretch>
        </p:blipFill>
        <p:spPr>
          <a:xfrm>
            <a:off x="0" y="0"/>
            <a:ext cx="9144000" cy="3834875"/>
          </a:xfrm>
          <a:prstGeom prst="rect">
            <a:avLst/>
          </a:prstGeom>
          <a:noFill/>
          <a:ln>
            <a:noFill/>
          </a:ln>
        </p:spPr>
      </p:pic>
      <p:sp>
        <p:nvSpPr>
          <p:cNvPr id="87" name="Google Shape;87;p1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89" name="Google Shape;89;p17"/>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90" name="Shape 90"/>
        <p:cNvGrpSpPr/>
        <p:nvPr/>
      </p:nvGrpSpPr>
      <p:grpSpPr>
        <a:xfrm>
          <a:off x="0" y="0"/>
          <a:ext cx="0" cy="0"/>
          <a:chOff x="0" y="0"/>
          <a:chExt cx="0" cy="0"/>
        </a:xfrm>
      </p:grpSpPr>
      <p:sp>
        <p:nvSpPr>
          <p:cNvPr id="91" name="Google Shape;91;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92" name="Google Shape;92;p18"/>
          <p:cNvPicPr preferRelativeResize="0"/>
          <p:nvPr/>
        </p:nvPicPr>
        <p:blipFill>
          <a:blip r:embed="rId2">
            <a:alphaModFix/>
          </a:blip>
          <a:stretch>
            <a:fillRect/>
          </a:stretch>
        </p:blipFill>
        <p:spPr>
          <a:xfrm>
            <a:off x="0" y="0"/>
            <a:ext cx="9144000" cy="3834875"/>
          </a:xfrm>
          <a:prstGeom prst="rect">
            <a:avLst/>
          </a:prstGeom>
          <a:noFill/>
          <a:ln>
            <a:noFill/>
          </a:ln>
        </p:spPr>
      </p:pic>
      <p:sp>
        <p:nvSpPr>
          <p:cNvPr id="93" name="Google Shape;93;p1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97" name="Google Shape;97;p19"/>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0" name="Google Shape;100;p20"/>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01" name="Google Shape;101;p20"/>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 name="Google Shape;14;p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5" name="Google Shape;15;p3"/>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 name="Google Shape;16;p3"/>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4"/>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0" name="Google Shape;20;p4"/>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21" name="Shape 21"/>
        <p:cNvGrpSpPr/>
        <p:nvPr/>
      </p:nvGrpSpPr>
      <p:grpSpPr>
        <a:xfrm>
          <a:off x="0" y="0"/>
          <a:ext cx="0" cy="0"/>
          <a:chOff x="0" y="0"/>
          <a:chExt cx="0" cy="0"/>
        </a:xfrm>
      </p:grpSpPr>
      <p:sp>
        <p:nvSpPr>
          <p:cNvPr id="22" name="Google Shape;22;p5"/>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6" name="Google Shape;26;p5"/>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6"/>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29" name="Google Shape;29;p6"/>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algn="ctr">
              <a:spcBef>
                <a:spcPts val="0"/>
              </a:spcBef>
              <a:spcAft>
                <a:spcPts val="0"/>
              </a:spcAft>
              <a:buNone/>
              <a:defRPr/>
            </a:lvl9pPr>
          </a:lstStyle>
          <a:p/>
        </p:txBody>
      </p:sp>
      <p:sp>
        <p:nvSpPr>
          <p:cNvPr id="30" name="Google Shape;30;p6"/>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7"/>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3" name="Google Shape;33;p7"/>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34" name="Google Shape;34;p7"/>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8"/>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7" name="Google Shape;37;p8"/>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38" name="Google Shape;38;p8"/>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9"/>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41" name="Google Shape;41;p9"/>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42" name="Google Shape;42;p9"/>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43" name="Shape 43"/>
        <p:cNvGrpSpPr/>
        <p:nvPr/>
      </p:nvGrpSpPr>
      <p:grpSpPr>
        <a:xfrm>
          <a:off x="0" y="0"/>
          <a:ext cx="0" cy="0"/>
          <a:chOff x="0" y="0"/>
          <a:chExt cx="0" cy="0"/>
        </a:xfrm>
      </p:grpSpPr>
      <p:sp>
        <p:nvSpPr>
          <p:cNvPr id="44" name="Google Shape;44;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45" name="Google Shape;45;p10"/>
          <p:cNvPicPr preferRelativeResize="0"/>
          <p:nvPr/>
        </p:nvPicPr>
        <p:blipFill>
          <a:blip r:embed="rId2">
            <a:alphaModFix/>
          </a:blip>
          <a:stretch>
            <a:fillRect/>
          </a:stretch>
        </p:blipFill>
        <p:spPr>
          <a:xfrm>
            <a:off x="0" y="0"/>
            <a:ext cx="9144000" cy="3834875"/>
          </a:xfrm>
          <a:prstGeom prst="rect">
            <a:avLst/>
          </a:prstGeom>
          <a:noFill/>
          <a:ln>
            <a:noFill/>
          </a:ln>
        </p:spPr>
      </p:pic>
      <p:sp>
        <p:nvSpPr>
          <p:cNvPr id="46" name="Google Shape;46;p1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0"/>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48" name="Google Shape;48;p10"/>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25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a:spcBef>
                <a:spcPts val="0"/>
              </a:spcBef>
              <a:spcAft>
                <a:spcPts val="0"/>
              </a:spcAft>
              <a:buClr>
                <a:srgbClr val="555555"/>
              </a:buClr>
              <a:buSzPts val="3600"/>
              <a:buNone/>
              <a:defRPr b="1" sz="3600">
                <a:solidFill>
                  <a:srgbClr val="555555"/>
                </a:solidFill>
              </a:defRPr>
            </a:lvl2pPr>
            <a:lvl3pPr lvl="2">
              <a:spcBef>
                <a:spcPts val="0"/>
              </a:spcBef>
              <a:spcAft>
                <a:spcPts val="0"/>
              </a:spcAft>
              <a:buClr>
                <a:srgbClr val="555555"/>
              </a:buClr>
              <a:buSzPts val="3600"/>
              <a:buNone/>
              <a:defRPr b="1" sz="3600">
                <a:solidFill>
                  <a:srgbClr val="555555"/>
                </a:solidFill>
              </a:defRPr>
            </a:lvl3pPr>
            <a:lvl4pPr lvl="3">
              <a:spcBef>
                <a:spcPts val="0"/>
              </a:spcBef>
              <a:spcAft>
                <a:spcPts val="0"/>
              </a:spcAft>
              <a:buClr>
                <a:srgbClr val="555555"/>
              </a:buClr>
              <a:buSzPts val="3600"/>
              <a:buNone/>
              <a:defRPr b="1" sz="3600">
                <a:solidFill>
                  <a:srgbClr val="555555"/>
                </a:solidFill>
              </a:defRPr>
            </a:lvl4pPr>
            <a:lvl5pPr lvl="4">
              <a:spcBef>
                <a:spcPts val="0"/>
              </a:spcBef>
              <a:spcAft>
                <a:spcPts val="0"/>
              </a:spcAft>
              <a:buClr>
                <a:srgbClr val="555555"/>
              </a:buClr>
              <a:buSzPts val="3600"/>
              <a:buNone/>
              <a:defRPr b="1" sz="3600">
                <a:solidFill>
                  <a:srgbClr val="555555"/>
                </a:solidFill>
              </a:defRPr>
            </a:lvl5pPr>
            <a:lvl6pPr lvl="5">
              <a:spcBef>
                <a:spcPts val="0"/>
              </a:spcBef>
              <a:spcAft>
                <a:spcPts val="0"/>
              </a:spcAft>
              <a:buClr>
                <a:srgbClr val="555555"/>
              </a:buClr>
              <a:buSzPts val="3600"/>
              <a:buNone/>
              <a:defRPr b="1" sz="3600">
                <a:solidFill>
                  <a:srgbClr val="555555"/>
                </a:solidFill>
              </a:defRPr>
            </a:lvl6pPr>
            <a:lvl7pPr lvl="6">
              <a:spcBef>
                <a:spcPts val="0"/>
              </a:spcBef>
              <a:spcAft>
                <a:spcPts val="0"/>
              </a:spcAft>
              <a:buClr>
                <a:srgbClr val="555555"/>
              </a:buClr>
              <a:buSzPts val="3600"/>
              <a:buNone/>
              <a:defRPr b="1" sz="3600">
                <a:solidFill>
                  <a:srgbClr val="555555"/>
                </a:solidFill>
              </a:defRPr>
            </a:lvl7pPr>
            <a:lvl8pPr lvl="7">
              <a:spcBef>
                <a:spcPts val="0"/>
              </a:spcBef>
              <a:spcAft>
                <a:spcPts val="0"/>
              </a:spcAft>
              <a:buClr>
                <a:srgbClr val="555555"/>
              </a:buClr>
              <a:buSzPts val="3600"/>
              <a:buNone/>
              <a:defRPr b="1" sz="3600">
                <a:solidFill>
                  <a:srgbClr val="555555"/>
                </a:solidFill>
              </a:defRPr>
            </a:lvl8pPr>
            <a:lvl9pPr lvl="8">
              <a:spcBef>
                <a:spcPts val="0"/>
              </a:spcBef>
              <a:spcAft>
                <a:spcPts val="0"/>
              </a:spcAft>
              <a:buClr>
                <a:srgbClr val="555555"/>
              </a:buClr>
              <a:buSzPts val="3600"/>
              <a:buNone/>
              <a:defRPr b="1" sz="3600">
                <a:solidFill>
                  <a:srgbClr val="555555"/>
                </a:solidFill>
              </a:defRPr>
            </a:lvl9pPr>
          </a:lstStyle>
          <a:p/>
        </p:txBody>
      </p:sp>
      <p:sp>
        <p:nvSpPr>
          <p:cNvPr id="7" name="Google Shape;7;p1"/>
          <p:cNvSpPr txBox="1"/>
          <p:nvPr>
            <p:ph idx="1" type="body"/>
          </p:nvPr>
        </p:nvSpPr>
        <p:spPr>
          <a:xfrm>
            <a:off x="457200" y="1200150"/>
            <a:ext cx="8229600" cy="3725681"/>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05" name="Shape 105"/>
        <p:cNvGrpSpPr/>
        <p:nvPr/>
      </p:nvGrpSpPr>
      <p:grpSpPr>
        <a:xfrm>
          <a:off x="0" y="0"/>
          <a:ext cx="0" cy="0"/>
          <a:chOff x="0" y="0"/>
          <a:chExt cx="0" cy="0"/>
        </a:xfrm>
      </p:grpSpPr>
      <p:sp>
        <p:nvSpPr>
          <p:cNvPr id="106" name="Google Shape;106;p21"/>
          <p:cNvSpPr txBox="1"/>
          <p:nvPr>
            <p:ph type="title"/>
          </p:nvPr>
        </p:nvSpPr>
        <p:spPr>
          <a:xfrm>
            <a:off x="41775" y="684900"/>
            <a:ext cx="6488100" cy="1693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i="1" lang="en"/>
              <a:t>Intro to CS in Python</a:t>
            </a:r>
            <a:endParaRPr i="1"/>
          </a:p>
          <a:p>
            <a:pPr indent="0" lvl="0" marL="0" rtl="0" algn="r">
              <a:spcBef>
                <a:spcPts val="0"/>
              </a:spcBef>
              <a:spcAft>
                <a:spcPts val="0"/>
              </a:spcAft>
              <a:buNone/>
            </a:pPr>
            <a:r>
              <a:rPr lang="en"/>
              <a:t>Exceptions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0"/>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0"/>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Proxima Nova"/>
                <a:ea typeface="Proxima Nova"/>
                <a:cs typeface="Proxima Nova"/>
                <a:sym typeface="Proxima Nova"/>
              </a:rPr>
              <a:t>Try/Except</a:t>
            </a:r>
            <a:endParaRPr b="1" sz="3600">
              <a:solidFill>
                <a:srgbClr val="FFFFFF"/>
              </a:solidFill>
              <a:latin typeface="Proxima Nova"/>
              <a:ea typeface="Proxima Nova"/>
              <a:cs typeface="Proxima Nova"/>
              <a:sym typeface="Proxima Nova"/>
            </a:endParaRPr>
          </a:p>
        </p:txBody>
      </p:sp>
      <p:sp>
        <p:nvSpPr>
          <p:cNvPr id="191" name="Google Shape;191;p30"/>
          <p:cNvSpPr/>
          <p:nvPr/>
        </p:nvSpPr>
        <p:spPr>
          <a:xfrm>
            <a:off x="367200" y="1350100"/>
            <a:ext cx="4901100" cy="3668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chemeClr val="dk1"/>
                </a:solidFill>
                <a:latin typeface="Courier New"/>
                <a:ea typeface="Courier New"/>
                <a:cs typeface="Courier New"/>
                <a:sym typeface="Courier New"/>
              </a:rPr>
              <a:t>numerator = int(input("Enter #: "))</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denominator = int(input("Enter #: "))</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rgbClr val="6AA84F"/>
                </a:solidFill>
                <a:latin typeface="Courier New"/>
                <a:ea typeface="Courier New"/>
                <a:cs typeface="Courier New"/>
                <a:sym typeface="Courier New"/>
              </a:rPr>
              <a:t>try:</a:t>
            </a:r>
            <a:endParaRPr b="1">
              <a:solidFill>
                <a:srgbClr val="6AA84F"/>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quotient = numerator / denominator</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if quotient * denominator == numerator:</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	</a:t>
            </a:r>
            <a:r>
              <a:rPr b="1" lang="en">
                <a:solidFill>
                  <a:schemeClr val="dk1"/>
                </a:solidFill>
                <a:latin typeface="Courier New"/>
                <a:ea typeface="Courier New"/>
                <a:cs typeface="Courier New"/>
                <a:sym typeface="Courier New"/>
              </a:rPr>
              <a:t>print "Divisible!"</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else:</a:t>
            </a:r>
            <a:endParaRPr b="1">
              <a:solidFill>
                <a:schemeClr val="dk1"/>
              </a:solidFill>
              <a:latin typeface="Courier New"/>
              <a:ea typeface="Courier New"/>
              <a:cs typeface="Courier New"/>
              <a:sym typeface="Courier New"/>
            </a:endParaRPr>
          </a:p>
          <a:p>
            <a:pPr indent="457200" lvl="0" marL="457200" rtl="0" algn="l">
              <a:spcBef>
                <a:spcPts val="600"/>
              </a:spcBef>
              <a:spcAft>
                <a:spcPts val="0"/>
              </a:spcAft>
              <a:buNone/>
            </a:pPr>
            <a:r>
              <a:rPr b="1" lang="en">
                <a:solidFill>
                  <a:schemeClr val="dk1"/>
                </a:solidFill>
                <a:latin typeface="Courier New"/>
                <a:ea typeface="Courier New"/>
                <a:cs typeface="Courier New"/>
                <a:sym typeface="Courier New"/>
              </a:rPr>
              <a:t>print "Not divisible."</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rgbClr val="6AA84F"/>
                </a:solidFill>
                <a:latin typeface="Courier New"/>
                <a:ea typeface="Courier New"/>
                <a:cs typeface="Courier New"/>
                <a:sym typeface="Courier New"/>
              </a:rPr>
              <a:t>except ZeroDivisionError:</a:t>
            </a:r>
            <a:endParaRPr b="1">
              <a:solidFill>
                <a:srgbClr val="6AA84F"/>
              </a:solidFill>
              <a:latin typeface="Courier New"/>
              <a:ea typeface="Courier New"/>
              <a:cs typeface="Courier New"/>
              <a:sym typeface="Courier New"/>
            </a:endParaRPr>
          </a:p>
          <a:p>
            <a:pPr indent="0" lvl="0" marL="0" rtl="0" algn="l">
              <a:spcBef>
                <a:spcPts val="600"/>
              </a:spcBef>
              <a:spcAft>
                <a:spcPts val="0"/>
              </a:spcAft>
              <a:buNone/>
            </a:pPr>
            <a:r>
              <a:rPr b="1" lang="en">
                <a:solidFill>
                  <a:srgbClr val="6AA84F"/>
                </a:solidFill>
                <a:latin typeface="Courier New"/>
                <a:ea typeface="Courier New"/>
                <a:cs typeface="Courier New"/>
                <a:sym typeface="Courier New"/>
              </a:rPr>
              <a:t>	</a:t>
            </a:r>
            <a:r>
              <a:rPr b="1" lang="en">
                <a:solidFill>
                  <a:srgbClr val="6AA84F"/>
                </a:solidFill>
                <a:latin typeface="Courier New"/>
                <a:ea typeface="Courier New"/>
                <a:cs typeface="Courier New"/>
                <a:sym typeface="Courier New"/>
              </a:rPr>
              <a:t>print "Cannot divide by zero!"</a:t>
            </a:r>
            <a:endParaRPr b="1">
              <a:solidFill>
                <a:srgbClr val="6AA84F"/>
              </a:solidFill>
              <a:latin typeface="Courier New"/>
              <a:ea typeface="Courier New"/>
              <a:cs typeface="Courier New"/>
              <a:sym typeface="Courier New"/>
            </a:endParaRPr>
          </a:p>
          <a:p>
            <a:pPr indent="0" lvl="0" marL="0" rtl="0" algn="l">
              <a:spcBef>
                <a:spcPts val="600"/>
              </a:spcBef>
              <a:spcAft>
                <a:spcPts val="0"/>
              </a:spcAft>
              <a:buNone/>
            </a:pPr>
            <a:r>
              <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print "All done!"</a:t>
            </a:r>
            <a:endParaRPr b="1">
              <a:solidFill>
                <a:schemeClr val="dk1"/>
              </a:solidFill>
              <a:latin typeface="Courier New"/>
              <a:ea typeface="Courier New"/>
              <a:cs typeface="Courier New"/>
              <a:sym typeface="Courier New"/>
            </a:endParaRPr>
          </a:p>
        </p:txBody>
      </p:sp>
      <p:sp>
        <p:nvSpPr>
          <p:cNvPr id="192" name="Google Shape;192;p30"/>
          <p:cNvSpPr/>
          <p:nvPr/>
        </p:nvSpPr>
        <p:spPr>
          <a:xfrm>
            <a:off x="5496800" y="1350100"/>
            <a:ext cx="3462900" cy="3668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1"/>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1"/>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Proxima Nova"/>
                <a:ea typeface="Proxima Nova"/>
                <a:cs typeface="Proxima Nova"/>
                <a:sym typeface="Proxima Nova"/>
              </a:rPr>
              <a:t>Try/Except</a:t>
            </a:r>
            <a:endParaRPr b="1" sz="3600">
              <a:solidFill>
                <a:srgbClr val="FFFFFF"/>
              </a:solidFill>
              <a:latin typeface="Proxima Nova"/>
              <a:ea typeface="Proxima Nova"/>
              <a:cs typeface="Proxima Nova"/>
              <a:sym typeface="Proxima Nova"/>
            </a:endParaRPr>
          </a:p>
        </p:txBody>
      </p:sp>
      <p:sp>
        <p:nvSpPr>
          <p:cNvPr id="199" name="Google Shape;199;p31"/>
          <p:cNvSpPr/>
          <p:nvPr/>
        </p:nvSpPr>
        <p:spPr>
          <a:xfrm>
            <a:off x="367200" y="1350100"/>
            <a:ext cx="4901100" cy="3668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chemeClr val="dk1"/>
                </a:solidFill>
                <a:latin typeface="Courier New"/>
                <a:ea typeface="Courier New"/>
                <a:cs typeface="Courier New"/>
                <a:sym typeface="Courier New"/>
              </a:rPr>
              <a:t>numerator = int(input("Enter #: "))</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denominator = int(input("Enter #: "))</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try:</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quotient = numerator / denominator</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if quotient * denominator == numerator:</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	</a:t>
            </a:r>
            <a:r>
              <a:rPr b="1" lang="en">
                <a:solidFill>
                  <a:schemeClr val="dk1"/>
                </a:solidFill>
                <a:latin typeface="Courier New"/>
                <a:ea typeface="Courier New"/>
                <a:cs typeface="Courier New"/>
                <a:sym typeface="Courier New"/>
              </a:rPr>
              <a:t>print "Divisible!"</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else:</a:t>
            </a:r>
            <a:endParaRPr b="1">
              <a:solidFill>
                <a:schemeClr val="dk1"/>
              </a:solidFill>
              <a:latin typeface="Courier New"/>
              <a:ea typeface="Courier New"/>
              <a:cs typeface="Courier New"/>
              <a:sym typeface="Courier New"/>
            </a:endParaRPr>
          </a:p>
          <a:p>
            <a:pPr indent="457200" lvl="0" marL="457200" rtl="0" algn="l">
              <a:spcBef>
                <a:spcPts val="600"/>
              </a:spcBef>
              <a:spcAft>
                <a:spcPts val="0"/>
              </a:spcAft>
              <a:buNone/>
            </a:pPr>
            <a:r>
              <a:rPr b="1" lang="en">
                <a:solidFill>
                  <a:schemeClr val="dk1"/>
                </a:solidFill>
                <a:latin typeface="Courier New"/>
                <a:ea typeface="Courier New"/>
                <a:cs typeface="Courier New"/>
                <a:sym typeface="Courier New"/>
              </a:rPr>
              <a:t>print "Not divisible."</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except ZeroDivisionError:</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	</a:t>
            </a:r>
            <a:r>
              <a:rPr b="1" lang="en">
                <a:solidFill>
                  <a:schemeClr val="dk1"/>
                </a:solidFill>
                <a:latin typeface="Courier New"/>
                <a:ea typeface="Courier New"/>
                <a:cs typeface="Courier New"/>
                <a:sym typeface="Courier New"/>
              </a:rPr>
              <a:t>print "Cannot divide by zero!"</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print "All done!"</a:t>
            </a:r>
            <a:endParaRPr b="1">
              <a:solidFill>
                <a:schemeClr val="dk1"/>
              </a:solidFill>
              <a:latin typeface="Courier New"/>
              <a:ea typeface="Courier New"/>
              <a:cs typeface="Courier New"/>
              <a:sym typeface="Courier New"/>
            </a:endParaRPr>
          </a:p>
        </p:txBody>
      </p:sp>
      <p:sp>
        <p:nvSpPr>
          <p:cNvPr id="200" name="Google Shape;200;p31"/>
          <p:cNvSpPr/>
          <p:nvPr/>
        </p:nvSpPr>
        <p:spPr>
          <a:xfrm>
            <a:off x="5496800" y="1350100"/>
            <a:ext cx="3462900" cy="3668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Enter #: 10</a:t>
            </a:r>
            <a:endParaRPr>
              <a:latin typeface="Courier New"/>
              <a:ea typeface="Courier New"/>
              <a:cs typeface="Courier New"/>
              <a:sym typeface="Courier New"/>
            </a:endParaRPr>
          </a:p>
        </p:txBody>
      </p:sp>
      <p:sp>
        <p:nvSpPr>
          <p:cNvPr id="201" name="Google Shape;201;p31"/>
          <p:cNvSpPr/>
          <p:nvPr/>
        </p:nvSpPr>
        <p:spPr>
          <a:xfrm>
            <a:off x="161325" y="1546750"/>
            <a:ext cx="257700" cy="200400"/>
          </a:xfrm>
          <a:prstGeom prst="rightArrow">
            <a:avLst>
              <a:gd fmla="val 50000" name="adj1"/>
              <a:gd fmla="val 50000" name="adj2"/>
            </a:avLst>
          </a:prstGeom>
          <a:solidFill>
            <a:srgbClr val="FF0000"/>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2"/>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2"/>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Proxima Nova"/>
                <a:ea typeface="Proxima Nova"/>
                <a:cs typeface="Proxima Nova"/>
                <a:sym typeface="Proxima Nova"/>
              </a:rPr>
              <a:t>Try/Except</a:t>
            </a:r>
            <a:endParaRPr b="1" sz="3600">
              <a:solidFill>
                <a:srgbClr val="FFFFFF"/>
              </a:solidFill>
              <a:latin typeface="Proxima Nova"/>
              <a:ea typeface="Proxima Nova"/>
              <a:cs typeface="Proxima Nova"/>
              <a:sym typeface="Proxima Nova"/>
            </a:endParaRPr>
          </a:p>
        </p:txBody>
      </p:sp>
      <p:sp>
        <p:nvSpPr>
          <p:cNvPr id="208" name="Google Shape;208;p32"/>
          <p:cNvSpPr/>
          <p:nvPr/>
        </p:nvSpPr>
        <p:spPr>
          <a:xfrm>
            <a:off x="367200" y="1350100"/>
            <a:ext cx="4901100" cy="3668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chemeClr val="dk1"/>
                </a:solidFill>
                <a:latin typeface="Courier New"/>
                <a:ea typeface="Courier New"/>
                <a:cs typeface="Courier New"/>
                <a:sym typeface="Courier New"/>
              </a:rPr>
              <a:t>numerator = int(input("Enter #: "))</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denominator = int(input("Enter #: "))</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try:</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quotient = numerator / denominator</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if quotient * denominator == numerator:</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	</a:t>
            </a:r>
            <a:r>
              <a:rPr b="1" lang="en">
                <a:solidFill>
                  <a:schemeClr val="dk1"/>
                </a:solidFill>
                <a:latin typeface="Courier New"/>
                <a:ea typeface="Courier New"/>
                <a:cs typeface="Courier New"/>
                <a:sym typeface="Courier New"/>
              </a:rPr>
              <a:t>print "Divisible!"</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else:</a:t>
            </a:r>
            <a:endParaRPr b="1">
              <a:solidFill>
                <a:schemeClr val="dk1"/>
              </a:solidFill>
              <a:latin typeface="Courier New"/>
              <a:ea typeface="Courier New"/>
              <a:cs typeface="Courier New"/>
              <a:sym typeface="Courier New"/>
            </a:endParaRPr>
          </a:p>
          <a:p>
            <a:pPr indent="457200" lvl="0" marL="457200" rtl="0" algn="l">
              <a:spcBef>
                <a:spcPts val="600"/>
              </a:spcBef>
              <a:spcAft>
                <a:spcPts val="0"/>
              </a:spcAft>
              <a:buNone/>
            </a:pPr>
            <a:r>
              <a:rPr b="1" lang="en">
                <a:solidFill>
                  <a:schemeClr val="dk1"/>
                </a:solidFill>
                <a:latin typeface="Courier New"/>
                <a:ea typeface="Courier New"/>
                <a:cs typeface="Courier New"/>
                <a:sym typeface="Courier New"/>
              </a:rPr>
              <a:t>print "Not divisible."</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except ZeroDivisionError:</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	</a:t>
            </a:r>
            <a:r>
              <a:rPr b="1" lang="en">
                <a:solidFill>
                  <a:schemeClr val="dk1"/>
                </a:solidFill>
                <a:latin typeface="Courier New"/>
                <a:ea typeface="Courier New"/>
                <a:cs typeface="Courier New"/>
                <a:sym typeface="Courier New"/>
              </a:rPr>
              <a:t>print "Cannot divide by zero!"</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print "All done!"</a:t>
            </a:r>
            <a:endParaRPr b="1">
              <a:solidFill>
                <a:schemeClr val="dk1"/>
              </a:solidFill>
              <a:latin typeface="Courier New"/>
              <a:ea typeface="Courier New"/>
              <a:cs typeface="Courier New"/>
              <a:sym typeface="Courier New"/>
            </a:endParaRPr>
          </a:p>
        </p:txBody>
      </p:sp>
      <p:sp>
        <p:nvSpPr>
          <p:cNvPr id="209" name="Google Shape;209;p32"/>
          <p:cNvSpPr/>
          <p:nvPr/>
        </p:nvSpPr>
        <p:spPr>
          <a:xfrm>
            <a:off x="5496800" y="1350100"/>
            <a:ext cx="3462900" cy="3668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Enter #: 10</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Enter #: 0</a:t>
            </a:r>
            <a:endParaRPr>
              <a:latin typeface="Courier New"/>
              <a:ea typeface="Courier New"/>
              <a:cs typeface="Courier New"/>
              <a:sym typeface="Courier New"/>
            </a:endParaRPr>
          </a:p>
        </p:txBody>
      </p:sp>
      <p:sp>
        <p:nvSpPr>
          <p:cNvPr id="210" name="Google Shape;210;p32"/>
          <p:cNvSpPr/>
          <p:nvPr/>
        </p:nvSpPr>
        <p:spPr>
          <a:xfrm>
            <a:off x="161325" y="1823475"/>
            <a:ext cx="257700" cy="200400"/>
          </a:xfrm>
          <a:prstGeom prst="rightArrow">
            <a:avLst>
              <a:gd fmla="val 50000" name="adj1"/>
              <a:gd fmla="val 50000" name="adj2"/>
            </a:avLst>
          </a:prstGeom>
          <a:solidFill>
            <a:srgbClr val="FF0000"/>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3"/>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3"/>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Proxima Nova"/>
                <a:ea typeface="Proxima Nova"/>
                <a:cs typeface="Proxima Nova"/>
                <a:sym typeface="Proxima Nova"/>
              </a:rPr>
              <a:t>Try/Except</a:t>
            </a:r>
            <a:endParaRPr b="1" sz="3600">
              <a:solidFill>
                <a:srgbClr val="FFFFFF"/>
              </a:solidFill>
              <a:latin typeface="Proxima Nova"/>
              <a:ea typeface="Proxima Nova"/>
              <a:cs typeface="Proxima Nova"/>
              <a:sym typeface="Proxima Nova"/>
            </a:endParaRPr>
          </a:p>
        </p:txBody>
      </p:sp>
      <p:sp>
        <p:nvSpPr>
          <p:cNvPr id="217" name="Google Shape;217;p33"/>
          <p:cNvSpPr/>
          <p:nvPr/>
        </p:nvSpPr>
        <p:spPr>
          <a:xfrm>
            <a:off x="367200" y="1350100"/>
            <a:ext cx="4901100" cy="3668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chemeClr val="dk1"/>
                </a:solidFill>
                <a:latin typeface="Courier New"/>
                <a:ea typeface="Courier New"/>
                <a:cs typeface="Courier New"/>
                <a:sym typeface="Courier New"/>
              </a:rPr>
              <a:t>numerator = int(input("Enter #: "))</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denominator = int(input("Enter #: "))</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try:</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quotient = numerator / denominator</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if quotient * denominator == numerator:</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	</a:t>
            </a:r>
            <a:r>
              <a:rPr b="1" lang="en">
                <a:solidFill>
                  <a:schemeClr val="dk1"/>
                </a:solidFill>
                <a:latin typeface="Courier New"/>
                <a:ea typeface="Courier New"/>
                <a:cs typeface="Courier New"/>
                <a:sym typeface="Courier New"/>
              </a:rPr>
              <a:t>print "Divisible!"</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else:</a:t>
            </a:r>
            <a:endParaRPr b="1">
              <a:solidFill>
                <a:schemeClr val="dk1"/>
              </a:solidFill>
              <a:latin typeface="Courier New"/>
              <a:ea typeface="Courier New"/>
              <a:cs typeface="Courier New"/>
              <a:sym typeface="Courier New"/>
            </a:endParaRPr>
          </a:p>
          <a:p>
            <a:pPr indent="457200" lvl="0" marL="457200" rtl="0" algn="l">
              <a:spcBef>
                <a:spcPts val="600"/>
              </a:spcBef>
              <a:spcAft>
                <a:spcPts val="0"/>
              </a:spcAft>
              <a:buNone/>
            </a:pPr>
            <a:r>
              <a:rPr b="1" lang="en">
                <a:solidFill>
                  <a:schemeClr val="dk1"/>
                </a:solidFill>
                <a:latin typeface="Courier New"/>
                <a:ea typeface="Courier New"/>
                <a:cs typeface="Courier New"/>
                <a:sym typeface="Courier New"/>
              </a:rPr>
              <a:t>print "Not divisible."</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except ZeroDivisionError:</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	</a:t>
            </a:r>
            <a:r>
              <a:rPr b="1" lang="en">
                <a:solidFill>
                  <a:schemeClr val="dk1"/>
                </a:solidFill>
                <a:latin typeface="Courier New"/>
                <a:ea typeface="Courier New"/>
                <a:cs typeface="Courier New"/>
                <a:sym typeface="Courier New"/>
              </a:rPr>
              <a:t>print "Cannot divide by zero!"</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print "All done!"</a:t>
            </a:r>
            <a:endParaRPr b="1">
              <a:solidFill>
                <a:schemeClr val="dk1"/>
              </a:solidFill>
              <a:latin typeface="Courier New"/>
              <a:ea typeface="Courier New"/>
              <a:cs typeface="Courier New"/>
              <a:sym typeface="Courier New"/>
            </a:endParaRPr>
          </a:p>
        </p:txBody>
      </p:sp>
      <p:sp>
        <p:nvSpPr>
          <p:cNvPr id="218" name="Google Shape;218;p33"/>
          <p:cNvSpPr/>
          <p:nvPr/>
        </p:nvSpPr>
        <p:spPr>
          <a:xfrm>
            <a:off x="5496800" y="1350100"/>
            <a:ext cx="3462900" cy="3668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Enter #: 10</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Enter #: 0</a:t>
            </a:r>
            <a:endParaRPr>
              <a:latin typeface="Courier New"/>
              <a:ea typeface="Courier New"/>
              <a:cs typeface="Courier New"/>
              <a:sym typeface="Courier New"/>
            </a:endParaRPr>
          </a:p>
        </p:txBody>
      </p:sp>
      <p:sp>
        <p:nvSpPr>
          <p:cNvPr id="219" name="Google Shape;219;p33"/>
          <p:cNvSpPr/>
          <p:nvPr/>
        </p:nvSpPr>
        <p:spPr>
          <a:xfrm>
            <a:off x="151775" y="2100200"/>
            <a:ext cx="257700" cy="200400"/>
          </a:xfrm>
          <a:prstGeom prst="rightArrow">
            <a:avLst>
              <a:gd fmla="val 50000" name="adj1"/>
              <a:gd fmla="val 50000" name="adj2"/>
            </a:avLst>
          </a:prstGeom>
          <a:solidFill>
            <a:srgbClr val="FF0000"/>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3"/>
          <p:cNvSpPr txBox="1"/>
          <p:nvPr/>
        </p:nvSpPr>
        <p:spPr>
          <a:xfrm>
            <a:off x="-67700" y="3673925"/>
            <a:ext cx="601200" cy="4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Courier New"/>
                <a:ea typeface="Courier New"/>
                <a:cs typeface="Courier New"/>
                <a:sym typeface="Courier New"/>
              </a:rPr>
              <a:t>...</a:t>
            </a:r>
            <a:endParaRPr>
              <a:solidFill>
                <a:srgbClr val="FF0000"/>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4"/>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4"/>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Proxima Nova"/>
                <a:ea typeface="Proxima Nova"/>
                <a:cs typeface="Proxima Nova"/>
                <a:sym typeface="Proxima Nova"/>
              </a:rPr>
              <a:t>Try/Except</a:t>
            </a:r>
            <a:endParaRPr b="1" sz="3600">
              <a:solidFill>
                <a:srgbClr val="FFFFFF"/>
              </a:solidFill>
              <a:latin typeface="Proxima Nova"/>
              <a:ea typeface="Proxima Nova"/>
              <a:cs typeface="Proxima Nova"/>
              <a:sym typeface="Proxima Nova"/>
            </a:endParaRPr>
          </a:p>
        </p:txBody>
      </p:sp>
      <p:sp>
        <p:nvSpPr>
          <p:cNvPr id="227" name="Google Shape;227;p34"/>
          <p:cNvSpPr/>
          <p:nvPr/>
        </p:nvSpPr>
        <p:spPr>
          <a:xfrm>
            <a:off x="367200" y="1350100"/>
            <a:ext cx="4901100" cy="3668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chemeClr val="dk1"/>
                </a:solidFill>
                <a:latin typeface="Courier New"/>
                <a:ea typeface="Courier New"/>
                <a:cs typeface="Courier New"/>
                <a:sym typeface="Courier New"/>
              </a:rPr>
              <a:t>numerator = int(input("Enter #: "))</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denominator = int(input("Enter #: "))</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try:</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quotient = numerator / denominator</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if quotient * denominator == numerator:</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	</a:t>
            </a:r>
            <a:r>
              <a:rPr b="1" lang="en">
                <a:solidFill>
                  <a:schemeClr val="dk1"/>
                </a:solidFill>
                <a:latin typeface="Courier New"/>
                <a:ea typeface="Courier New"/>
                <a:cs typeface="Courier New"/>
                <a:sym typeface="Courier New"/>
              </a:rPr>
              <a:t>print "Divisible!"</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else:</a:t>
            </a:r>
            <a:endParaRPr b="1">
              <a:solidFill>
                <a:schemeClr val="dk1"/>
              </a:solidFill>
              <a:latin typeface="Courier New"/>
              <a:ea typeface="Courier New"/>
              <a:cs typeface="Courier New"/>
              <a:sym typeface="Courier New"/>
            </a:endParaRPr>
          </a:p>
          <a:p>
            <a:pPr indent="457200" lvl="0" marL="457200" rtl="0" algn="l">
              <a:spcBef>
                <a:spcPts val="600"/>
              </a:spcBef>
              <a:spcAft>
                <a:spcPts val="0"/>
              </a:spcAft>
              <a:buNone/>
            </a:pPr>
            <a:r>
              <a:rPr b="1" lang="en">
                <a:solidFill>
                  <a:schemeClr val="dk1"/>
                </a:solidFill>
                <a:latin typeface="Courier New"/>
                <a:ea typeface="Courier New"/>
                <a:cs typeface="Courier New"/>
                <a:sym typeface="Courier New"/>
              </a:rPr>
              <a:t>print "Not divisible."</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except ZeroDivisionError:</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	</a:t>
            </a:r>
            <a:r>
              <a:rPr b="1" lang="en">
                <a:solidFill>
                  <a:schemeClr val="dk1"/>
                </a:solidFill>
                <a:latin typeface="Courier New"/>
                <a:ea typeface="Courier New"/>
                <a:cs typeface="Courier New"/>
                <a:sym typeface="Courier New"/>
              </a:rPr>
              <a:t>print "Cannot divide by zero!"</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print "All done!"</a:t>
            </a:r>
            <a:endParaRPr b="1">
              <a:solidFill>
                <a:schemeClr val="dk1"/>
              </a:solidFill>
              <a:latin typeface="Courier New"/>
              <a:ea typeface="Courier New"/>
              <a:cs typeface="Courier New"/>
              <a:sym typeface="Courier New"/>
            </a:endParaRPr>
          </a:p>
        </p:txBody>
      </p:sp>
      <p:sp>
        <p:nvSpPr>
          <p:cNvPr id="228" name="Google Shape;228;p34"/>
          <p:cNvSpPr/>
          <p:nvPr/>
        </p:nvSpPr>
        <p:spPr>
          <a:xfrm>
            <a:off x="5496800" y="1350100"/>
            <a:ext cx="3462900" cy="3668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Enter #: 10</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Enter #: 0</a:t>
            </a:r>
            <a:endParaRPr>
              <a:latin typeface="Courier New"/>
              <a:ea typeface="Courier New"/>
              <a:cs typeface="Courier New"/>
              <a:sym typeface="Courier New"/>
            </a:endParaRPr>
          </a:p>
        </p:txBody>
      </p:sp>
      <p:sp>
        <p:nvSpPr>
          <p:cNvPr id="229" name="Google Shape;229;p34"/>
          <p:cNvSpPr/>
          <p:nvPr/>
        </p:nvSpPr>
        <p:spPr>
          <a:xfrm>
            <a:off x="151775" y="2376925"/>
            <a:ext cx="257700" cy="200400"/>
          </a:xfrm>
          <a:prstGeom prst="rightArrow">
            <a:avLst>
              <a:gd fmla="val 50000" name="adj1"/>
              <a:gd fmla="val 50000" name="adj2"/>
            </a:avLst>
          </a:prstGeom>
          <a:solidFill>
            <a:srgbClr val="FF0000"/>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4"/>
          <p:cNvSpPr txBox="1"/>
          <p:nvPr/>
        </p:nvSpPr>
        <p:spPr>
          <a:xfrm>
            <a:off x="-67700" y="3673925"/>
            <a:ext cx="601200" cy="4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Courier New"/>
                <a:ea typeface="Courier New"/>
                <a:cs typeface="Courier New"/>
                <a:sym typeface="Courier New"/>
              </a:rPr>
              <a:t>...</a:t>
            </a:r>
            <a:endParaRPr>
              <a:solidFill>
                <a:srgbClr val="FF0000"/>
              </a:solidFill>
              <a:latin typeface="Courier New"/>
              <a:ea typeface="Courier New"/>
              <a:cs typeface="Courier New"/>
              <a:sym typeface="Courier New"/>
            </a:endParaRPr>
          </a:p>
        </p:txBody>
      </p:sp>
      <p:cxnSp>
        <p:nvCxnSpPr>
          <p:cNvPr id="231" name="Google Shape;231;p34"/>
          <p:cNvCxnSpPr/>
          <p:nvPr/>
        </p:nvCxnSpPr>
        <p:spPr>
          <a:xfrm>
            <a:off x="2070775" y="2477125"/>
            <a:ext cx="973500" cy="0"/>
          </a:xfrm>
          <a:prstGeom prst="straightConnector1">
            <a:avLst/>
          </a:prstGeom>
          <a:noFill/>
          <a:ln cap="flat" cmpd="sng" w="19050">
            <a:solidFill>
              <a:srgbClr val="6AA84F"/>
            </a:solidFill>
            <a:prstDash val="solid"/>
            <a:round/>
            <a:headEnd len="med" w="med" type="none"/>
            <a:tailEnd len="med" w="med" type="none"/>
          </a:ln>
        </p:spPr>
      </p:cxnSp>
      <p:cxnSp>
        <p:nvCxnSpPr>
          <p:cNvPr id="232" name="Google Shape;232;p34"/>
          <p:cNvCxnSpPr/>
          <p:nvPr/>
        </p:nvCxnSpPr>
        <p:spPr>
          <a:xfrm>
            <a:off x="3378100" y="2477125"/>
            <a:ext cx="1173600" cy="0"/>
          </a:xfrm>
          <a:prstGeom prst="straightConnector1">
            <a:avLst/>
          </a:prstGeom>
          <a:noFill/>
          <a:ln cap="flat" cmpd="sng" w="19050">
            <a:solidFill>
              <a:srgbClr val="6AA84F"/>
            </a:solidFill>
            <a:prstDash val="solid"/>
            <a:round/>
            <a:headEnd len="med" w="med" type="none"/>
            <a:tailEnd len="med" w="med" type="none"/>
          </a:ln>
        </p:spPr>
      </p:cxnSp>
      <p:sp>
        <p:nvSpPr>
          <p:cNvPr id="233" name="Google Shape;233;p34"/>
          <p:cNvSpPr txBox="1"/>
          <p:nvPr/>
        </p:nvSpPr>
        <p:spPr>
          <a:xfrm>
            <a:off x="2185300" y="2119150"/>
            <a:ext cx="820800" cy="4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latin typeface="Courier New"/>
                <a:ea typeface="Courier New"/>
                <a:cs typeface="Courier New"/>
                <a:sym typeface="Courier New"/>
              </a:rPr>
              <a:t>10</a:t>
            </a:r>
            <a:endParaRPr b="1">
              <a:solidFill>
                <a:srgbClr val="6AA84F"/>
              </a:solidFill>
              <a:latin typeface="Courier New"/>
              <a:ea typeface="Courier New"/>
              <a:cs typeface="Courier New"/>
              <a:sym typeface="Courier New"/>
            </a:endParaRPr>
          </a:p>
        </p:txBody>
      </p:sp>
      <p:sp>
        <p:nvSpPr>
          <p:cNvPr id="234" name="Google Shape;234;p34"/>
          <p:cNvSpPr txBox="1"/>
          <p:nvPr/>
        </p:nvSpPr>
        <p:spPr>
          <a:xfrm>
            <a:off x="3625975" y="2119150"/>
            <a:ext cx="820800" cy="4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latin typeface="Courier New"/>
                <a:ea typeface="Courier New"/>
                <a:cs typeface="Courier New"/>
                <a:sym typeface="Courier New"/>
              </a:rPr>
              <a:t>0</a:t>
            </a:r>
            <a:endParaRPr b="1">
              <a:solidFill>
                <a:srgbClr val="6AA84F"/>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5"/>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5"/>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Proxima Nova"/>
                <a:ea typeface="Proxima Nova"/>
                <a:cs typeface="Proxima Nova"/>
                <a:sym typeface="Proxima Nova"/>
              </a:rPr>
              <a:t>Try/Except</a:t>
            </a:r>
            <a:endParaRPr b="1" sz="3600">
              <a:solidFill>
                <a:srgbClr val="FFFFFF"/>
              </a:solidFill>
              <a:latin typeface="Proxima Nova"/>
              <a:ea typeface="Proxima Nova"/>
              <a:cs typeface="Proxima Nova"/>
              <a:sym typeface="Proxima Nova"/>
            </a:endParaRPr>
          </a:p>
        </p:txBody>
      </p:sp>
      <p:sp>
        <p:nvSpPr>
          <p:cNvPr id="241" name="Google Shape;241;p35"/>
          <p:cNvSpPr/>
          <p:nvPr/>
        </p:nvSpPr>
        <p:spPr>
          <a:xfrm>
            <a:off x="367200" y="1350100"/>
            <a:ext cx="4901100" cy="3668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chemeClr val="dk1"/>
                </a:solidFill>
                <a:latin typeface="Courier New"/>
                <a:ea typeface="Courier New"/>
                <a:cs typeface="Courier New"/>
                <a:sym typeface="Courier New"/>
              </a:rPr>
              <a:t>numerator = int(input("Enter #: "))</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denominator = int(input("Enter #: "))</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try:</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quotient = numerator / denominator</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if quotient * denominator == numerator:</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	</a:t>
            </a:r>
            <a:r>
              <a:rPr b="1" lang="en">
                <a:solidFill>
                  <a:schemeClr val="dk1"/>
                </a:solidFill>
                <a:latin typeface="Courier New"/>
                <a:ea typeface="Courier New"/>
                <a:cs typeface="Courier New"/>
                <a:sym typeface="Courier New"/>
              </a:rPr>
              <a:t>print "Divisible!"</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else:</a:t>
            </a:r>
            <a:endParaRPr b="1">
              <a:solidFill>
                <a:schemeClr val="dk1"/>
              </a:solidFill>
              <a:latin typeface="Courier New"/>
              <a:ea typeface="Courier New"/>
              <a:cs typeface="Courier New"/>
              <a:sym typeface="Courier New"/>
            </a:endParaRPr>
          </a:p>
          <a:p>
            <a:pPr indent="457200" lvl="0" marL="457200" rtl="0" algn="l">
              <a:spcBef>
                <a:spcPts val="600"/>
              </a:spcBef>
              <a:spcAft>
                <a:spcPts val="0"/>
              </a:spcAft>
              <a:buNone/>
            </a:pPr>
            <a:r>
              <a:rPr b="1" lang="en">
                <a:solidFill>
                  <a:schemeClr val="dk1"/>
                </a:solidFill>
                <a:latin typeface="Courier New"/>
                <a:ea typeface="Courier New"/>
                <a:cs typeface="Courier New"/>
                <a:sym typeface="Courier New"/>
              </a:rPr>
              <a:t>print "Not divisible."</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except ZeroDivisionError:</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	</a:t>
            </a:r>
            <a:r>
              <a:rPr b="1" lang="en">
                <a:solidFill>
                  <a:schemeClr val="dk1"/>
                </a:solidFill>
                <a:latin typeface="Courier New"/>
                <a:ea typeface="Courier New"/>
                <a:cs typeface="Courier New"/>
                <a:sym typeface="Courier New"/>
              </a:rPr>
              <a:t>print "Cannot divide by zero!"</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print "All done!"</a:t>
            </a:r>
            <a:endParaRPr b="1">
              <a:solidFill>
                <a:schemeClr val="dk1"/>
              </a:solidFill>
              <a:latin typeface="Courier New"/>
              <a:ea typeface="Courier New"/>
              <a:cs typeface="Courier New"/>
              <a:sym typeface="Courier New"/>
            </a:endParaRPr>
          </a:p>
        </p:txBody>
      </p:sp>
      <p:sp>
        <p:nvSpPr>
          <p:cNvPr id="242" name="Google Shape;242;p35"/>
          <p:cNvSpPr/>
          <p:nvPr/>
        </p:nvSpPr>
        <p:spPr>
          <a:xfrm>
            <a:off x="5496800" y="1350100"/>
            <a:ext cx="3462900" cy="3668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Enter #: 10</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Enter #: 0</a:t>
            </a:r>
            <a:endParaRPr>
              <a:latin typeface="Courier New"/>
              <a:ea typeface="Courier New"/>
              <a:cs typeface="Courier New"/>
              <a:sym typeface="Courier New"/>
            </a:endParaRPr>
          </a:p>
        </p:txBody>
      </p:sp>
      <p:sp>
        <p:nvSpPr>
          <p:cNvPr id="243" name="Google Shape;243;p35"/>
          <p:cNvSpPr/>
          <p:nvPr/>
        </p:nvSpPr>
        <p:spPr>
          <a:xfrm>
            <a:off x="151775" y="2376925"/>
            <a:ext cx="257700" cy="200400"/>
          </a:xfrm>
          <a:prstGeom prst="rightArrow">
            <a:avLst>
              <a:gd fmla="val 50000" name="adj1"/>
              <a:gd fmla="val 50000" name="adj2"/>
            </a:avLst>
          </a:prstGeom>
          <a:solidFill>
            <a:srgbClr val="FF0000"/>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5"/>
          <p:cNvSpPr txBox="1"/>
          <p:nvPr/>
        </p:nvSpPr>
        <p:spPr>
          <a:xfrm>
            <a:off x="-67700" y="3673925"/>
            <a:ext cx="601200" cy="4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Courier New"/>
                <a:ea typeface="Courier New"/>
                <a:cs typeface="Courier New"/>
                <a:sym typeface="Courier New"/>
              </a:rPr>
              <a:t>...</a:t>
            </a:r>
            <a:endParaRPr>
              <a:solidFill>
                <a:srgbClr val="FF0000"/>
              </a:solidFill>
              <a:latin typeface="Courier New"/>
              <a:ea typeface="Courier New"/>
              <a:cs typeface="Courier New"/>
              <a:sym typeface="Courier New"/>
            </a:endParaRPr>
          </a:p>
        </p:txBody>
      </p:sp>
      <p:cxnSp>
        <p:nvCxnSpPr>
          <p:cNvPr id="245" name="Google Shape;245;p35"/>
          <p:cNvCxnSpPr/>
          <p:nvPr/>
        </p:nvCxnSpPr>
        <p:spPr>
          <a:xfrm>
            <a:off x="2070775" y="2477125"/>
            <a:ext cx="973500" cy="0"/>
          </a:xfrm>
          <a:prstGeom prst="straightConnector1">
            <a:avLst/>
          </a:prstGeom>
          <a:noFill/>
          <a:ln cap="flat" cmpd="sng" w="19050">
            <a:solidFill>
              <a:srgbClr val="6AA84F"/>
            </a:solidFill>
            <a:prstDash val="solid"/>
            <a:round/>
            <a:headEnd len="med" w="med" type="none"/>
            <a:tailEnd len="med" w="med" type="none"/>
          </a:ln>
        </p:spPr>
      </p:cxnSp>
      <p:cxnSp>
        <p:nvCxnSpPr>
          <p:cNvPr id="246" name="Google Shape;246;p35"/>
          <p:cNvCxnSpPr/>
          <p:nvPr/>
        </p:nvCxnSpPr>
        <p:spPr>
          <a:xfrm>
            <a:off x="3378100" y="2477125"/>
            <a:ext cx="1173600" cy="0"/>
          </a:xfrm>
          <a:prstGeom prst="straightConnector1">
            <a:avLst/>
          </a:prstGeom>
          <a:noFill/>
          <a:ln cap="flat" cmpd="sng" w="19050">
            <a:solidFill>
              <a:srgbClr val="6AA84F"/>
            </a:solidFill>
            <a:prstDash val="solid"/>
            <a:round/>
            <a:headEnd len="med" w="med" type="none"/>
            <a:tailEnd len="med" w="med" type="none"/>
          </a:ln>
        </p:spPr>
      </p:cxnSp>
      <p:sp>
        <p:nvSpPr>
          <p:cNvPr id="247" name="Google Shape;247;p35"/>
          <p:cNvSpPr txBox="1"/>
          <p:nvPr/>
        </p:nvSpPr>
        <p:spPr>
          <a:xfrm>
            <a:off x="2185300" y="2119150"/>
            <a:ext cx="820800" cy="4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latin typeface="Courier New"/>
                <a:ea typeface="Courier New"/>
                <a:cs typeface="Courier New"/>
                <a:sym typeface="Courier New"/>
              </a:rPr>
              <a:t>10</a:t>
            </a:r>
            <a:endParaRPr b="1">
              <a:solidFill>
                <a:srgbClr val="6AA84F"/>
              </a:solidFill>
              <a:latin typeface="Courier New"/>
              <a:ea typeface="Courier New"/>
              <a:cs typeface="Courier New"/>
              <a:sym typeface="Courier New"/>
            </a:endParaRPr>
          </a:p>
        </p:txBody>
      </p:sp>
      <p:sp>
        <p:nvSpPr>
          <p:cNvPr id="248" name="Google Shape;248;p35"/>
          <p:cNvSpPr txBox="1"/>
          <p:nvPr/>
        </p:nvSpPr>
        <p:spPr>
          <a:xfrm>
            <a:off x="3625975" y="2119150"/>
            <a:ext cx="820800" cy="4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latin typeface="Courier New"/>
                <a:ea typeface="Courier New"/>
                <a:cs typeface="Courier New"/>
                <a:sym typeface="Courier New"/>
              </a:rPr>
              <a:t>0</a:t>
            </a:r>
            <a:endParaRPr b="1">
              <a:solidFill>
                <a:srgbClr val="6AA84F"/>
              </a:solidFill>
              <a:latin typeface="Courier New"/>
              <a:ea typeface="Courier New"/>
              <a:cs typeface="Courier New"/>
              <a:sym typeface="Courier New"/>
            </a:endParaRPr>
          </a:p>
        </p:txBody>
      </p:sp>
      <p:sp>
        <p:nvSpPr>
          <p:cNvPr id="249" name="Google Shape;249;p35"/>
          <p:cNvSpPr/>
          <p:nvPr/>
        </p:nvSpPr>
        <p:spPr>
          <a:xfrm>
            <a:off x="1479100" y="2013475"/>
            <a:ext cx="420000" cy="420000"/>
          </a:xfrm>
          <a:prstGeom prst="flowChartConnector">
            <a:avLst/>
          </a:prstGeom>
          <a:solidFill>
            <a:srgbClr val="FFFF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0000"/>
                </a:solidFill>
                <a:latin typeface="Courier New"/>
                <a:ea typeface="Courier New"/>
                <a:cs typeface="Courier New"/>
                <a:sym typeface="Courier New"/>
              </a:rPr>
              <a:t>!</a:t>
            </a:r>
            <a:endParaRPr b="1" sz="1800">
              <a:solidFill>
                <a:srgbClr val="FF0000"/>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6"/>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6"/>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Proxima Nova"/>
                <a:ea typeface="Proxima Nova"/>
                <a:cs typeface="Proxima Nova"/>
                <a:sym typeface="Proxima Nova"/>
              </a:rPr>
              <a:t>Try/Except</a:t>
            </a:r>
            <a:endParaRPr b="1" sz="3600">
              <a:solidFill>
                <a:srgbClr val="FFFFFF"/>
              </a:solidFill>
              <a:latin typeface="Proxima Nova"/>
              <a:ea typeface="Proxima Nova"/>
              <a:cs typeface="Proxima Nova"/>
              <a:sym typeface="Proxima Nova"/>
            </a:endParaRPr>
          </a:p>
        </p:txBody>
      </p:sp>
      <p:sp>
        <p:nvSpPr>
          <p:cNvPr id="256" name="Google Shape;256;p36"/>
          <p:cNvSpPr/>
          <p:nvPr/>
        </p:nvSpPr>
        <p:spPr>
          <a:xfrm>
            <a:off x="367200" y="1350100"/>
            <a:ext cx="4901100" cy="3668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chemeClr val="dk1"/>
                </a:solidFill>
                <a:latin typeface="Courier New"/>
                <a:ea typeface="Courier New"/>
                <a:cs typeface="Courier New"/>
                <a:sym typeface="Courier New"/>
              </a:rPr>
              <a:t>numerator = int(input("Enter #: "))</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denominator = int(input("Enter #: "))</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try:</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quotient = numerator / denominator</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if quotient * denominator == numerator:</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	</a:t>
            </a:r>
            <a:r>
              <a:rPr b="1" lang="en">
                <a:solidFill>
                  <a:schemeClr val="dk1"/>
                </a:solidFill>
                <a:latin typeface="Courier New"/>
                <a:ea typeface="Courier New"/>
                <a:cs typeface="Courier New"/>
                <a:sym typeface="Courier New"/>
              </a:rPr>
              <a:t>print "Divisible!"</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else:</a:t>
            </a:r>
            <a:endParaRPr b="1">
              <a:solidFill>
                <a:schemeClr val="dk1"/>
              </a:solidFill>
              <a:latin typeface="Courier New"/>
              <a:ea typeface="Courier New"/>
              <a:cs typeface="Courier New"/>
              <a:sym typeface="Courier New"/>
            </a:endParaRPr>
          </a:p>
          <a:p>
            <a:pPr indent="457200" lvl="0" marL="457200" rtl="0" algn="l">
              <a:spcBef>
                <a:spcPts val="600"/>
              </a:spcBef>
              <a:spcAft>
                <a:spcPts val="0"/>
              </a:spcAft>
              <a:buNone/>
            </a:pPr>
            <a:r>
              <a:rPr b="1" lang="en">
                <a:solidFill>
                  <a:schemeClr val="dk1"/>
                </a:solidFill>
                <a:latin typeface="Courier New"/>
                <a:ea typeface="Courier New"/>
                <a:cs typeface="Courier New"/>
                <a:sym typeface="Courier New"/>
              </a:rPr>
              <a:t>print "Not divisible."</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except ZeroDivisionError:</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	</a:t>
            </a:r>
            <a:r>
              <a:rPr b="1" lang="en">
                <a:solidFill>
                  <a:schemeClr val="dk1"/>
                </a:solidFill>
                <a:latin typeface="Courier New"/>
                <a:ea typeface="Courier New"/>
                <a:cs typeface="Courier New"/>
                <a:sym typeface="Courier New"/>
              </a:rPr>
              <a:t>print "Cannot divide by zero!"</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print "All done!"</a:t>
            </a:r>
            <a:endParaRPr b="1">
              <a:solidFill>
                <a:schemeClr val="dk1"/>
              </a:solidFill>
              <a:latin typeface="Courier New"/>
              <a:ea typeface="Courier New"/>
              <a:cs typeface="Courier New"/>
              <a:sym typeface="Courier New"/>
            </a:endParaRPr>
          </a:p>
        </p:txBody>
      </p:sp>
      <p:sp>
        <p:nvSpPr>
          <p:cNvPr id="257" name="Google Shape;257;p36"/>
          <p:cNvSpPr/>
          <p:nvPr/>
        </p:nvSpPr>
        <p:spPr>
          <a:xfrm>
            <a:off x="5496800" y="1350100"/>
            <a:ext cx="3462900" cy="3668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Enter #: 10</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Enter #: 0</a:t>
            </a:r>
            <a:endParaRPr>
              <a:latin typeface="Courier New"/>
              <a:ea typeface="Courier New"/>
              <a:cs typeface="Courier New"/>
              <a:sym typeface="Courier New"/>
            </a:endParaRPr>
          </a:p>
        </p:txBody>
      </p:sp>
      <p:sp>
        <p:nvSpPr>
          <p:cNvPr id="258" name="Google Shape;258;p36"/>
          <p:cNvSpPr/>
          <p:nvPr/>
        </p:nvSpPr>
        <p:spPr>
          <a:xfrm>
            <a:off x="151775" y="3817850"/>
            <a:ext cx="257700" cy="200400"/>
          </a:xfrm>
          <a:prstGeom prst="rightArrow">
            <a:avLst>
              <a:gd fmla="val 50000" name="adj1"/>
              <a:gd fmla="val 50000" name="adj2"/>
            </a:avLst>
          </a:prstGeom>
          <a:solidFill>
            <a:srgbClr val="FF0000"/>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9" name="Google Shape;259;p36"/>
          <p:cNvCxnSpPr/>
          <p:nvPr/>
        </p:nvCxnSpPr>
        <p:spPr>
          <a:xfrm>
            <a:off x="2070775" y="2477125"/>
            <a:ext cx="973500" cy="0"/>
          </a:xfrm>
          <a:prstGeom prst="straightConnector1">
            <a:avLst/>
          </a:prstGeom>
          <a:noFill/>
          <a:ln cap="flat" cmpd="sng" w="19050">
            <a:solidFill>
              <a:srgbClr val="6AA84F"/>
            </a:solidFill>
            <a:prstDash val="solid"/>
            <a:round/>
            <a:headEnd len="med" w="med" type="none"/>
            <a:tailEnd len="med" w="med" type="none"/>
          </a:ln>
        </p:spPr>
      </p:cxnSp>
      <p:cxnSp>
        <p:nvCxnSpPr>
          <p:cNvPr id="260" name="Google Shape;260;p36"/>
          <p:cNvCxnSpPr/>
          <p:nvPr/>
        </p:nvCxnSpPr>
        <p:spPr>
          <a:xfrm>
            <a:off x="3378100" y="2477125"/>
            <a:ext cx="1173600" cy="0"/>
          </a:xfrm>
          <a:prstGeom prst="straightConnector1">
            <a:avLst/>
          </a:prstGeom>
          <a:noFill/>
          <a:ln cap="flat" cmpd="sng" w="19050">
            <a:solidFill>
              <a:srgbClr val="6AA84F"/>
            </a:solidFill>
            <a:prstDash val="solid"/>
            <a:round/>
            <a:headEnd len="med" w="med" type="none"/>
            <a:tailEnd len="med" w="med" type="none"/>
          </a:ln>
        </p:spPr>
      </p:cxnSp>
      <p:sp>
        <p:nvSpPr>
          <p:cNvPr id="261" name="Google Shape;261;p36"/>
          <p:cNvSpPr txBox="1"/>
          <p:nvPr/>
        </p:nvSpPr>
        <p:spPr>
          <a:xfrm>
            <a:off x="2185300" y="2119150"/>
            <a:ext cx="820800" cy="4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latin typeface="Courier New"/>
                <a:ea typeface="Courier New"/>
                <a:cs typeface="Courier New"/>
                <a:sym typeface="Courier New"/>
              </a:rPr>
              <a:t>10</a:t>
            </a:r>
            <a:endParaRPr b="1">
              <a:solidFill>
                <a:srgbClr val="6AA84F"/>
              </a:solidFill>
              <a:latin typeface="Courier New"/>
              <a:ea typeface="Courier New"/>
              <a:cs typeface="Courier New"/>
              <a:sym typeface="Courier New"/>
            </a:endParaRPr>
          </a:p>
        </p:txBody>
      </p:sp>
      <p:sp>
        <p:nvSpPr>
          <p:cNvPr id="262" name="Google Shape;262;p36"/>
          <p:cNvSpPr txBox="1"/>
          <p:nvPr/>
        </p:nvSpPr>
        <p:spPr>
          <a:xfrm>
            <a:off x="3625975" y="2119150"/>
            <a:ext cx="820800" cy="4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latin typeface="Courier New"/>
                <a:ea typeface="Courier New"/>
                <a:cs typeface="Courier New"/>
                <a:sym typeface="Courier New"/>
              </a:rPr>
              <a:t>0</a:t>
            </a:r>
            <a:endParaRPr b="1">
              <a:solidFill>
                <a:srgbClr val="6AA84F"/>
              </a:solidFill>
              <a:latin typeface="Courier New"/>
              <a:ea typeface="Courier New"/>
              <a:cs typeface="Courier New"/>
              <a:sym typeface="Courier New"/>
            </a:endParaRPr>
          </a:p>
        </p:txBody>
      </p:sp>
      <p:sp>
        <p:nvSpPr>
          <p:cNvPr id="263" name="Google Shape;263;p36"/>
          <p:cNvSpPr/>
          <p:nvPr/>
        </p:nvSpPr>
        <p:spPr>
          <a:xfrm>
            <a:off x="1479100" y="2013475"/>
            <a:ext cx="420000" cy="420000"/>
          </a:xfrm>
          <a:prstGeom prst="flowChartConnector">
            <a:avLst/>
          </a:prstGeom>
          <a:solidFill>
            <a:srgbClr val="FFFF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0000"/>
                </a:solidFill>
                <a:latin typeface="Courier New"/>
                <a:ea typeface="Courier New"/>
                <a:cs typeface="Courier New"/>
                <a:sym typeface="Courier New"/>
              </a:rPr>
              <a:t>!</a:t>
            </a:r>
            <a:endParaRPr b="1" sz="1800">
              <a:solidFill>
                <a:srgbClr val="FF0000"/>
              </a:solidFill>
              <a:latin typeface="Courier New"/>
              <a:ea typeface="Courier New"/>
              <a:cs typeface="Courier New"/>
              <a:sym typeface="Courier New"/>
            </a:endParaRPr>
          </a:p>
        </p:txBody>
      </p:sp>
      <p:sp>
        <p:nvSpPr>
          <p:cNvPr id="264" name="Google Shape;264;p36"/>
          <p:cNvSpPr/>
          <p:nvPr/>
        </p:nvSpPr>
        <p:spPr>
          <a:xfrm flipH="1" rot="-5400000">
            <a:off x="-143825" y="2710800"/>
            <a:ext cx="1240500" cy="762000"/>
          </a:xfrm>
          <a:prstGeom prst="bentArrow">
            <a:avLst>
              <a:gd fmla="val 16276" name="adj1"/>
              <a:gd fmla="val 16279" name="adj2"/>
              <a:gd fmla="val 25000" name="adj3"/>
              <a:gd fmla="val 43750" name="adj4"/>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7"/>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7"/>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Proxima Nova"/>
                <a:ea typeface="Proxima Nova"/>
                <a:cs typeface="Proxima Nova"/>
                <a:sym typeface="Proxima Nova"/>
              </a:rPr>
              <a:t>Try/Except</a:t>
            </a:r>
            <a:endParaRPr b="1" sz="3600">
              <a:solidFill>
                <a:srgbClr val="FFFFFF"/>
              </a:solidFill>
              <a:latin typeface="Proxima Nova"/>
              <a:ea typeface="Proxima Nova"/>
              <a:cs typeface="Proxima Nova"/>
              <a:sym typeface="Proxima Nova"/>
            </a:endParaRPr>
          </a:p>
        </p:txBody>
      </p:sp>
      <p:sp>
        <p:nvSpPr>
          <p:cNvPr id="271" name="Google Shape;271;p37"/>
          <p:cNvSpPr/>
          <p:nvPr/>
        </p:nvSpPr>
        <p:spPr>
          <a:xfrm>
            <a:off x="367200" y="1350100"/>
            <a:ext cx="4901100" cy="3668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chemeClr val="dk1"/>
                </a:solidFill>
                <a:latin typeface="Courier New"/>
                <a:ea typeface="Courier New"/>
                <a:cs typeface="Courier New"/>
                <a:sym typeface="Courier New"/>
              </a:rPr>
              <a:t>numerator = int(input("Enter #: "))</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denominator = int(input("Enter #: "))</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try:</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quotient = numerator / denominator</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if quotient * denominator == numerator:</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	</a:t>
            </a:r>
            <a:r>
              <a:rPr b="1" lang="en">
                <a:solidFill>
                  <a:schemeClr val="dk1"/>
                </a:solidFill>
                <a:latin typeface="Courier New"/>
                <a:ea typeface="Courier New"/>
                <a:cs typeface="Courier New"/>
                <a:sym typeface="Courier New"/>
              </a:rPr>
              <a:t>print "Divisible!"</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else:</a:t>
            </a:r>
            <a:endParaRPr b="1">
              <a:solidFill>
                <a:schemeClr val="dk1"/>
              </a:solidFill>
              <a:latin typeface="Courier New"/>
              <a:ea typeface="Courier New"/>
              <a:cs typeface="Courier New"/>
              <a:sym typeface="Courier New"/>
            </a:endParaRPr>
          </a:p>
          <a:p>
            <a:pPr indent="457200" lvl="0" marL="457200" rtl="0" algn="l">
              <a:spcBef>
                <a:spcPts val="600"/>
              </a:spcBef>
              <a:spcAft>
                <a:spcPts val="0"/>
              </a:spcAft>
              <a:buNone/>
            </a:pPr>
            <a:r>
              <a:rPr b="1" lang="en">
                <a:solidFill>
                  <a:schemeClr val="dk1"/>
                </a:solidFill>
                <a:latin typeface="Courier New"/>
                <a:ea typeface="Courier New"/>
                <a:cs typeface="Courier New"/>
                <a:sym typeface="Courier New"/>
              </a:rPr>
              <a:t>print "Not divisible."</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except ZeroDivisionError:</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	</a:t>
            </a:r>
            <a:r>
              <a:rPr b="1" lang="en">
                <a:solidFill>
                  <a:schemeClr val="dk1"/>
                </a:solidFill>
                <a:latin typeface="Courier New"/>
                <a:ea typeface="Courier New"/>
                <a:cs typeface="Courier New"/>
                <a:sym typeface="Courier New"/>
              </a:rPr>
              <a:t>print "Cannot divide by zero!"</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print "All done!"</a:t>
            </a:r>
            <a:endParaRPr b="1">
              <a:solidFill>
                <a:schemeClr val="dk1"/>
              </a:solidFill>
              <a:latin typeface="Courier New"/>
              <a:ea typeface="Courier New"/>
              <a:cs typeface="Courier New"/>
              <a:sym typeface="Courier New"/>
            </a:endParaRPr>
          </a:p>
        </p:txBody>
      </p:sp>
      <p:sp>
        <p:nvSpPr>
          <p:cNvPr id="272" name="Google Shape;272;p37"/>
          <p:cNvSpPr/>
          <p:nvPr/>
        </p:nvSpPr>
        <p:spPr>
          <a:xfrm>
            <a:off x="5496800" y="1350100"/>
            <a:ext cx="3462900" cy="3668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Enter #: 10</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Enter #: 0</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Cannot divide by zero!</a:t>
            </a:r>
            <a:endParaRPr>
              <a:latin typeface="Courier New"/>
              <a:ea typeface="Courier New"/>
              <a:cs typeface="Courier New"/>
              <a:sym typeface="Courier New"/>
            </a:endParaRPr>
          </a:p>
        </p:txBody>
      </p:sp>
      <p:sp>
        <p:nvSpPr>
          <p:cNvPr id="273" name="Google Shape;273;p37"/>
          <p:cNvSpPr/>
          <p:nvPr/>
        </p:nvSpPr>
        <p:spPr>
          <a:xfrm>
            <a:off x="151775" y="4085050"/>
            <a:ext cx="257700" cy="200400"/>
          </a:xfrm>
          <a:prstGeom prst="rightArrow">
            <a:avLst>
              <a:gd fmla="val 50000" name="adj1"/>
              <a:gd fmla="val 50000" name="adj2"/>
            </a:avLst>
          </a:prstGeom>
          <a:solidFill>
            <a:srgbClr val="FF0000"/>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8"/>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8"/>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Proxima Nova"/>
                <a:ea typeface="Proxima Nova"/>
                <a:cs typeface="Proxima Nova"/>
                <a:sym typeface="Proxima Nova"/>
              </a:rPr>
              <a:t>Try/Except</a:t>
            </a:r>
            <a:endParaRPr b="1" sz="3600">
              <a:solidFill>
                <a:srgbClr val="FFFFFF"/>
              </a:solidFill>
              <a:latin typeface="Proxima Nova"/>
              <a:ea typeface="Proxima Nova"/>
              <a:cs typeface="Proxima Nova"/>
              <a:sym typeface="Proxima Nova"/>
            </a:endParaRPr>
          </a:p>
        </p:txBody>
      </p:sp>
      <p:sp>
        <p:nvSpPr>
          <p:cNvPr id="280" name="Google Shape;280;p38"/>
          <p:cNvSpPr/>
          <p:nvPr/>
        </p:nvSpPr>
        <p:spPr>
          <a:xfrm>
            <a:off x="367200" y="1350100"/>
            <a:ext cx="4901100" cy="3668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a:latin typeface="Courier New"/>
                <a:ea typeface="Courier New"/>
                <a:cs typeface="Courier New"/>
                <a:sym typeface="Courier New"/>
              </a:rPr>
              <a:t>numerator = int(input("Enter #: "))</a:t>
            </a:r>
            <a:endParaRPr b="1">
              <a:latin typeface="Courier New"/>
              <a:ea typeface="Courier New"/>
              <a:cs typeface="Courier New"/>
              <a:sym typeface="Courier New"/>
            </a:endParaRPr>
          </a:p>
          <a:p>
            <a:pPr indent="0" lvl="0" marL="0" rtl="0" algn="l">
              <a:spcBef>
                <a:spcPts val="600"/>
              </a:spcBef>
              <a:spcAft>
                <a:spcPts val="0"/>
              </a:spcAft>
              <a:buNone/>
            </a:pPr>
            <a:r>
              <a:rPr b="1" lang="en">
                <a:latin typeface="Courier New"/>
                <a:ea typeface="Courier New"/>
                <a:cs typeface="Courier New"/>
                <a:sym typeface="Courier New"/>
              </a:rPr>
              <a:t>denominator = int(input("Enter #: "))</a:t>
            </a:r>
            <a:endParaRPr b="1">
              <a:latin typeface="Courier New"/>
              <a:ea typeface="Courier New"/>
              <a:cs typeface="Courier New"/>
              <a:sym typeface="Courier New"/>
            </a:endParaRPr>
          </a:p>
          <a:p>
            <a:pPr indent="0" lvl="0" marL="0" rtl="0" algn="l">
              <a:spcBef>
                <a:spcPts val="600"/>
              </a:spcBef>
              <a:spcAft>
                <a:spcPts val="0"/>
              </a:spcAft>
              <a:buNone/>
            </a:pPr>
            <a:r>
              <a:rPr b="1" lang="en">
                <a:latin typeface="Courier New"/>
                <a:ea typeface="Courier New"/>
                <a:cs typeface="Courier New"/>
                <a:sym typeface="Courier New"/>
              </a:rPr>
              <a:t>try:</a:t>
            </a:r>
            <a:endParaRPr b="1">
              <a:latin typeface="Courier New"/>
              <a:ea typeface="Courier New"/>
              <a:cs typeface="Courier New"/>
              <a:sym typeface="Courier New"/>
            </a:endParaRPr>
          </a:p>
          <a:p>
            <a:pPr indent="457200" lvl="0" marL="0" rtl="0" algn="l">
              <a:spcBef>
                <a:spcPts val="600"/>
              </a:spcBef>
              <a:spcAft>
                <a:spcPts val="0"/>
              </a:spcAft>
              <a:buNone/>
            </a:pPr>
            <a:r>
              <a:rPr b="1" lang="en">
                <a:latin typeface="Courier New"/>
                <a:ea typeface="Courier New"/>
                <a:cs typeface="Courier New"/>
                <a:sym typeface="Courier New"/>
              </a:rPr>
              <a:t>quotient = numerator / denominator</a:t>
            </a:r>
            <a:endParaRPr b="1">
              <a:latin typeface="Courier New"/>
              <a:ea typeface="Courier New"/>
              <a:cs typeface="Courier New"/>
              <a:sym typeface="Courier New"/>
            </a:endParaRPr>
          </a:p>
          <a:p>
            <a:pPr indent="457200" lvl="0" marL="0" rtl="0" algn="l">
              <a:spcBef>
                <a:spcPts val="600"/>
              </a:spcBef>
              <a:spcAft>
                <a:spcPts val="0"/>
              </a:spcAft>
              <a:buNone/>
            </a:pPr>
            <a:r>
              <a:rPr b="1" lang="en">
                <a:latin typeface="Courier New"/>
                <a:ea typeface="Courier New"/>
                <a:cs typeface="Courier New"/>
                <a:sym typeface="Courier New"/>
              </a:rPr>
              <a:t>if quotient * denominator == numerator:</a:t>
            </a:r>
            <a:endParaRPr b="1">
              <a:latin typeface="Courier New"/>
              <a:ea typeface="Courier New"/>
              <a:cs typeface="Courier New"/>
              <a:sym typeface="Courier New"/>
            </a:endParaRPr>
          </a:p>
          <a:p>
            <a:pPr indent="457200" lvl="0" marL="0" rtl="0" algn="l">
              <a:spcBef>
                <a:spcPts val="600"/>
              </a:spcBef>
              <a:spcAft>
                <a:spcPts val="0"/>
              </a:spcAft>
              <a:buNone/>
            </a:pPr>
            <a:r>
              <a:rPr b="1" lang="en">
                <a:latin typeface="Courier New"/>
                <a:ea typeface="Courier New"/>
                <a:cs typeface="Courier New"/>
                <a:sym typeface="Courier New"/>
              </a:rPr>
              <a:t>	</a:t>
            </a:r>
            <a:r>
              <a:rPr b="1" lang="en">
                <a:latin typeface="Courier New"/>
                <a:ea typeface="Courier New"/>
                <a:cs typeface="Courier New"/>
                <a:sym typeface="Courier New"/>
              </a:rPr>
              <a:t>print "Divisible!"</a:t>
            </a:r>
            <a:endParaRPr b="1">
              <a:latin typeface="Courier New"/>
              <a:ea typeface="Courier New"/>
              <a:cs typeface="Courier New"/>
              <a:sym typeface="Courier New"/>
            </a:endParaRPr>
          </a:p>
          <a:p>
            <a:pPr indent="457200" lvl="0" marL="0" rtl="0" algn="l">
              <a:spcBef>
                <a:spcPts val="600"/>
              </a:spcBef>
              <a:spcAft>
                <a:spcPts val="0"/>
              </a:spcAft>
              <a:buNone/>
            </a:pPr>
            <a:r>
              <a:rPr b="1" lang="en">
                <a:latin typeface="Courier New"/>
                <a:ea typeface="Courier New"/>
                <a:cs typeface="Courier New"/>
                <a:sym typeface="Courier New"/>
              </a:rPr>
              <a:t>else:</a:t>
            </a:r>
            <a:endParaRPr b="1">
              <a:latin typeface="Courier New"/>
              <a:ea typeface="Courier New"/>
              <a:cs typeface="Courier New"/>
              <a:sym typeface="Courier New"/>
            </a:endParaRPr>
          </a:p>
          <a:p>
            <a:pPr indent="457200" lvl="0" marL="457200" rtl="0" algn="l">
              <a:spcBef>
                <a:spcPts val="600"/>
              </a:spcBef>
              <a:spcAft>
                <a:spcPts val="0"/>
              </a:spcAft>
              <a:buNone/>
            </a:pPr>
            <a:r>
              <a:rPr b="1" lang="en">
                <a:latin typeface="Courier New"/>
                <a:ea typeface="Courier New"/>
                <a:cs typeface="Courier New"/>
                <a:sym typeface="Courier New"/>
              </a:rPr>
              <a:t>print "Not divisible."</a:t>
            </a:r>
            <a:endParaRPr b="1">
              <a:latin typeface="Courier New"/>
              <a:ea typeface="Courier New"/>
              <a:cs typeface="Courier New"/>
              <a:sym typeface="Courier New"/>
            </a:endParaRPr>
          </a:p>
          <a:p>
            <a:pPr indent="0" lvl="0" marL="0" rtl="0" algn="l">
              <a:spcBef>
                <a:spcPts val="600"/>
              </a:spcBef>
              <a:spcAft>
                <a:spcPts val="0"/>
              </a:spcAft>
              <a:buNone/>
            </a:pPr>
            <a:r>
              <a:rPr b="1" lang="en">
                <a:latin typeface="Courier New"/>
                <a:ea typeface="Courier New"/>
                <a:cs typeface="Courier New"/>
                <a:sym typeface="Courier New"/>
              </a:rPr>
              <a:t>except ZeroDivisionError:</a:t>
            </a:r>
            <a:endParaRPr b="1">
              <a:latin typeface="Courier New"/>
              <a:ea typeface="Courier New"/>
              <a:cs typeface="Courier New"/>
              <a:sym typeface="Courier New"/>
            </a:endParaRPr>
          </a:p>
          <a:p>
            <a:pPr indent="0" lvl="0" marL="0" rtl="0" algn="l">
              <a:spcBef>
                <a:spcPts val="600"/>
              </a:spcBef>
              <a:spcAft>
                <a:spcPts val="0"/>
              </a:spcAft>
              <a:buNone/>
            </a:pPr>
            <a:r>
              <a:rPr b="1" lang="en">
                <a:latin typeface="Courier New"/>
                <a:ea typeface="Courier New"/>
                <a:cs typeface="Courier New"/>
                <a:sym typeface="Courier New"/>
              </a:rPr>
              <a:t>	</a:t>
            </a:r>
            <a:r>
              <a:rPr b="1" lang="en">
                <a:latin typeface="Courier New"/>
                <a:ea typeface="Courier New"/>
                <a:cs typeface="Courier New"/>
                <a:sym typeface="Courier New"/>
              </a:rPr>
              <a:t>print "Cannot divide by zero!"</a:t>
            </a:r>
            <a:endParaRPr b="1">
              <a:latin typeface="Courier New"/>
              <a:ea typeface="Courier New"/>
              <a:cs typeface="Courier New"/>
              <a:sym typeface="Courier New"/>
            </a:endParaRPr>
          </a:p>
          <a:p>
            <a:pPr indent="0" lvl="0" marL="0" rtl="0" algn="l">
              <a:spcBef>
                <a:spcPts val="600"/>
              </a:spcBef>
              <a:spcAft>
                <a:spcPts val="0"/>
              </a:spcAft>
              <a:buNone/>
            </a:pPr>
            <a:r>
              <a:t/>
            </a:r>
            <a:endParaRPr b="1">
              <a:latin typeface="Courier New"/>
              <a:ea typeface="Courier New"/>
              <a:cs typeface="Courier New"/>
              <a:sym typeface="Courier New"/>
            </a:endParaRPr>
          </a:p>
          <a:p>
            <a:pPr indent="0" lvl="0" marL="0" rtl="0" algn="l">
              <a:spcBef>
                <a:spcPts val="600"/>
              </a:spcBef>
              <a:spcAft>
                <a:spcPts val="0"/>
              </a:spcAft>
              <a:buNone/>
            </a:pPr>
            <a:r>
              <a:rPr b="1" lang="en">
                <a:latin typeface="Courier New"/>
                <a:ea typeface="Courier New"/>
                <a:cs typeface="Courier New"/>
                <a:sym typeface="Courier New"/>
              </a:rPr>
              <a:t>print "All done!"</a:t>
            </a:r>
            <a:endParaRPr b="1">
              <a:latin typeface="Courier New"/>
              <a:ea typeface="Courier New"/>
              <a:cs typeface="Courier New"/>
              <a:sym typeface="Courier New"/>
            </a:endParaRPr>
          </a:p>
        </p:txBody>
      </p:sp>
      <p:sp>
        <p:nvSpPr>
          <p:cNvPr id="281" name="Google Shape;281;p38"/>
          <p:cNvSpPr/>
          <p:nvPr/>
        </p:nvSpPr>
        <p:spPr>
          <a:xfrm>
            <a:off x="5496800" y="1350100"/>
            <a:ext cx="3462900" cy="3668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Enter #: 10</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Enter #: 0</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Cannot divide by zero!</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All done!</a:t>
            </a:r>
            <a:endParaRPr>
              <a:latin typeface="Courier New"/>
              <a:ea typeface="Courier New"/>
              <a:cs typeface="Courier New"/>
              <a:sym typeface="Courier New"/>
            </a:endParaRPr>
          </a:p>
        </p:txBody>
      </p:sp>
      <p:sp>
        <p:nvSpPr>
          <p:cNvPr id="282" name="Google Shape;282;p38"/>
          <p:cNvSpPr/>
          <p:nvPr/>
        </p:nvSpPr>
        <p:spPr>
          <a:xfrm>
            <a:off x="151775" y="4695850"/>
            <a:ext cx="257700" cy="200400"/>
          </a:xfrm>
          <a:prstGeom prst="rightArrow">
            <a:avLst>
              <a:gd fmla="val 50000" name="adj1"/>
              <a:gd fmla="val 50000" name="adj2"/>
            </a:avLst>
          </a:prstGeom>
          <a:solidFill>
            <a:srgbClr val="FF0000"/>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9"/>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9"/>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Proxima Nova"/>
                <a:ea typeface="Proxima Nova"/>
                <a:cs typeface="Proxima Nova"/>
                <a:sym typeface="Proxima Nova"/>
              </a:rPr>
              <a:t>Review: Input/Output</a:t>
            </a:r>
            <a:endParaRPr b="1" sz="3600">
              <a:solidFill>
                <a:srgbClr val="FFFFFF"/>
              </a:solidFill>
              <a:latin typeface="Proxima Nova"/>
              <a:ea typeface="Proxima Nova"/>
              <a:cs typeface="Proxima Nova"/>
              <a:sym typeface="Proxima Nova"/>
            </a:endParaRPr>
          </a:p>
        </p:txBody>
      </p:sp>
      <p:sp>
        <p:nvSpPr>
          <p:cNvPr id="289" name="Google Shape;289;p39"/>
          <p:cNvSpPr/>
          <p:nvPr/>
        </p:nvSpPr>
        <p:spPr>
          <a:xfrm>
            <a:off x="4961200" y="1501988"/>
            <a:ext cx="3998400" cy="22224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Enter #: abcd</a:t>
            </a:r>
            <a:endParaRPr>
              <a:latin typeface="Courier New"/>
              <a:ea typeface="Courier New"/>
              <a:cs typeface="Courier New"/>
              <a:sym typeface="Courier New"/>
            </a:endParaRPr>
          </a:p>
        </p:txBody>
      </p:sp>
      <p:sp>
        <p:nvSpPr>
          <p:cNvPr id="290" name="Google Shape;290;p39"/>
          <p:cNvSpPr/>
          <p:nvPr/>
        </p:nvSpPr>
        <p:spPr>
          <a:xfrm>
            <a:off x="346200" y="1526750"/>
            <a:ext cx="4141500" cy="21729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chemeClr val="dk1"/>
                </a:solidFill>
                <a:highlight>
                  <a:srgbClr val="FFE599"/>
                </a:highlight>
                <a:latin typeface="Courier New"/>
                <a:ea typeface="Courier New"/>
                <a:cs typeface="Courier New"/>
                <a:sym typeface="Courier New"/>
              </a:rPr>
              <a:t>my_number = int(input("Enter #: "))</a:t>
            </a:r>
            <a:endParaRPr b="1">
              <a:solidFill>
                <a:schemeClr val="dk1"/>
              </a:solidFill>
              <a:highlight>
                <a:srgbClr val="FFE599"/>
              </a:highlight>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print "Your #: " + str(my_number)</a:t>
            </a:r>
            <a:endParaRPr b="1">
              <a:solidFill>
                <a:schemeClr val="dk1"/>
              </a:solidFill>
              <a:latin typeface="Courier New"/>
              <a:ea typeface="Courier New"/>
              <a:cs typeface="Courier New"/>
              <a:sym typeface="Courier New"/>
            </a:endParaRPr>
          </a:p>
        </p:txBody>
      </p:sp>
      <p:sp>
        <p:nvSpPr>
          <p:cNvPr id="291" name="Google Shape;291;p39"/>
          <p:cNvSpPr txBox="1"/>
          <p:nvPr/>
        </p:nvSpPr>
        <p:spPr>
          <a:xfrm>
            <a:off x="436350" y="3818625"/>
            <a:ext cx="8271300" cy="10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Proxima Nova"/>
              <a:ea typeface="Proxima Nova"/>
              <a:cs typeface="Proxima Nova"/>
              <a:sym typeface="Proxima Nova"/>
            </a:endParaRPr>
          </a:p>
        </p:txBody>
      </p:sp>
      <p:cxnSp>
        <p:nvCxnSpPr>
          <p:cNvPr id="292" name="Google Shape;292;p39"/>
          <p:cNvCxnSpPr/>
          <p:nvPr/>
        </p:nvCxnSpPr>
        <p:spPr>
          <a:xfrm>
            <a:off x="2147100" y="1813100"/>
            <a:ext cx="1927500" cy="0"/>
          </a:xfrm>
          <a:prstGeom prst="straightConnector1">
            <a:avLst/>
          </a:prstGeom>
          <a:noFill/>
          <a:ln cap="flat" cmpd="sng" w="28575">
            <a:solidFill>
              <a:srgbClr val="6AA84F"/>
            </a:solidFill>
            <a:prstDash val="solid"/>
            <a:round/>
            <a:headEnd len="med" w="med" type="none"/>
            <a:tailEnd len="med" w="med" type="none"/>
          </a:ln>
        </p:spPr>
      </p:cxnSp>
      <p:sp>
        <p:nvSpPr>
          <p:cNvPr id="293" name="Google Shape;293;p39"/>
          <p:cNvSpPr txBox="1"/>
          <p:nvPr/>
        </p:nvSpPr>
        <p:spPr>
          <a:xfrm>
            <a:off x="2051675" y="1412325"/>
            <a:ext cx="9162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latin typeface="Courier New"/>
                <a:ea typeface="Courier New"/>
                <a:cs typeface="Courier New"/>
                <a:sym typeface="Courier New"/>
              </a:rPr>
              <a:t>"abcd"</a:t>
            </a:r>
            <a:endParaRPr>
              <a:solidFill>
                <a:srgbClr val="6AA84F"/>
              </a:solidFill>
              <a:latin typeface="Courier New"/>
              <a:ea typeface="Courier New"/>
              <a:cs typeface="Courier New"/>
              <a:sym typeface="Courier New"/>
            </a:endParaRPr>
          </a:p>
        </p:txBody>
      </p:sp>
      <p:sp>
        <p:nvSpPr>
          <p:cNvPr id="294" name="Google Shape;294;p39"/>
          <p:cNvSpPr/>
          <p:nvPr/>
        </p:nvSpPr>
        <p:spPr>
          <a:xfrm>
            <a:off x="1374150" y="1221475"/>
            <a:ext cx="620400" cy="383700"/>
          </a:xfrm>
          <a:prstGeom prst="cloudCallout">
            <a:avLst>
              <a:gd fmla="val 29985" name="adj1"/>
              <a:gd fmla="val 7932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ourier New"/>
                <a:ea typeface="Courier New"/>
                <a:cs typeface="Courier New"/>
                <a:sym typeface="Courier New"/>
              </a:rPr>
              <a:t>?</a:t>
            </a:r>
            <a:endParaRPr b="1" sz="1800">
              <a:latin typeface="Courier New"/>
              <a:ea typeface="Courier New"/>
              <a:cs typeface="Courier New"/>
              <a:sym typeface="Courier New"/>
            </a:endParaRPr>
          </a:p>
        </p:txBody>
      </p:sp>
      <p:sp>
        <p:nvSpPr>
          <p:cNvPr id="295" name="Google Shape;295;p39"/>
          <p:cNvSpPr/>
          <p:nvPr/>
        </p:nvSpPr>
        <p:spPr>
          <a:xfrm>
            <a:off x="5195050" y="2252075"/>
            <a:ext cx="3530700" cy="8109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lnSpc>
                <a:spcPct val="110000"/>
              </a:lnSpc>
              <a:spcBef>
                <a:spcPts val="800"/>
              </a:spcBef>
              <a:spcAft>
                <a:spcPts val="0"/>
              </a:spcAft>
              <a:buNone/>
            </a:pPr>
            <a:r>
              <a:rPr b="1" lang="en" sz="1050">
                <a:solidFill>
                  <a:srgbClr val="333333"/>
                </a:solidFill>
                <a:latin typeface="Proxima Nova"/>
                <a:ea typeface="Proxima Nova"/>
                <a:cs typeface="Proxima Nova"/>
                <a:sym typeface="Proxima Nova"/>
              </a:rPr>
              <a:t>Error: Line 1</a:t>
            </a:r>
            <a:endParaRPr b="1" sz="1050">
              <a:solidFill>
                <a:srgbClr val="333333"/>
              </a:solidFill>
              <a:latin typeface="Proxima Nova"/>
              <a:ea typeface="Proxima Nova"/>
              <a:cs typeface="Proxima Nova"/>
              <a:sym typeface="Proxima Nova"/>
            </a:endParaRPr>
          </a:p>
          <a:p>
            <a:pPr indent="0" lvl="0" marL="0" rtl="0" algn="l">
              <a:lnSpc>
                <a:spcPct val="139285"/>
              </a:lnSpc>
              <a:spcBef>
                <a:spcPts val="800"/>
              </a:spcBef>
              <a:spcAft>
                <a:spcPts val="0"/>
              </a:spcAft>
              <a:buNone/>
            </a:pPr>
            <a:r>
              <a:rPr lang="en" sz="1000">
                <a:solidFill>
                  <a:srgbClr val="555555"/>
                </a:solidFill>
                <a:latin typeface="Proxima Nova"/>
                <a:ea typeface="Proxima Nova"/>
                <a:cs typeface="Proxima Nova"/>
                <a:sym typeface="Proxima Nova"/>
              </a:rPr>
              <a:t>ValueError: invalid literal for int() with base 10: 'abcd' on line 1</a:t>
            </a:r>
            <a:endParaRPr sz="1000">
              <a:solidFill>
                <a:srgbClr val="555555"/>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2"/>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Proxima Nova"/>
                <a:ea typeface="Proxima Nova"/>
                <a:cs typeface="Proxima Nova"/>
                <a:sym typeface="Proxima Nova"/>
              </a:rPr>
              <a:t>Review: Input/Output</a:t>
            </a:r>
            <a:endParaRPr b="1" sz="3600">
              <a:solidFill>
                <a:srgbClr val="FFFFFF"/>
              </a:solidFill>
              <a:latin typeface="Proxima Nova"/>
              <a:ea typeface="Proxima Nova"/>
              <a:cs typeface="Proxima Nova"/>
              <a:sym typeface="Proxima Nova"/>
            </a:endParaRPr>
          </a:p>
        </p:txBody>
      </p:sp>
      <p:sp>
        <p:nvSpPr>
          <p:cNvPr id="113" name="Google Shape;113;p22"/>
          <p:cNvSpPr/>
          <p:nvPr/>
        </p:nvSpPr>
        <p:spPr>
          <a:xfrm>
            <a:off x="4961200" y="1501988"/>
            <a:ext cx="3998400" cy="22224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Enter #: abcd</a:t>
            </a:r>
            <a:endParaRPr>
              <a:latin typeface="Courier New"/>
              <a:ea typeface="Courier New"/>
              <a:cs typeface="Courier New"/>
              <a:sym typeface="Courier New"/>
            </a:endParaRPr>
          </a:p>
        </p:txBody>
      </p:sp>
      <p:sp>
        <p:nvSpPr>
          <p:cNvPr id="114" name="Google Shape;114;p22"/>
          <p:cNvSpPr/>
          <p:nvPr/>
        </p:nvSpPr>
        <p:spPr>
          <a:xfrm>
            <a:off x="346200" y="1526750"/>
            <a:ext cx="4141500" cy="21729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chemeClr val="dk1"/>
                </a:solidFill>
                <a:latin typeface="Courier New"/>
                <a:ea typeface="Courier New"/>
                <a:cs typeface="Courier New"/>
                <a:sym typeface="Courier New"/>
              </a:rPr>
              <a:t>my_number = int(input("Enter #: "))</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print "Your #: " + str(my_number)</a:t>
            </a:r>
            <a:endParaRPr b="1">
              <a:solidFill>
                <a:schemeClr val="dk1"/>
              </a:solidFill>
              <a:latin typeface="Courier New"/>
              <a:ea typeface="Courier New"/>
              <a:cs typeface="Courier New"/>
              <a:sym typeface="Courier New"/>
            </a:endParaRPr>
          </a:p>
        </p:txBody>
      </p:sp>
      <p:sp>
        <p:nvSpPr>
          <p:cNvPr id="115" name="Google Shape;115;p22"/>
          <p:cNvSpPr txBox="1"/>
          <p:nvPr/>
        </p:nvSpPr>
        <p:spPr>
          <a:xfrm>
            <a:off x="436350" y="3818625"/>
            <a:ext cx="8271300" cy="10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0"/>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0"/>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Proxima Nova"/>
                <a:ea typeface="Proxima Nova"/>
                <a:cs typeface="Proxima Nova"/>
                <a:sym typeface="Proxima Nova"/>
              </a:rPr>
              <a:t>Try/Except, Part 2</a:t>
            </a:r>
            <a:endParaRPr b="1" sz="3600">
              <a:solidFill>
                <a:srgbClr val="FFFFFF"/>
              </a:solidFill>
              <a:latin typeface="Proxima Nova"/>
              <a:ea typeface="Proxima Nova"/>
              <a:cs typeface="Proxima Nova"/>
              <a:sym typeface="Proxima Nova"/>
            </a:endParaRPr>
          </a:p>
        </p:txBody>
      </p:sp>
      <p:sp>
        <p:nvSpPr>
          <p:cNvPr id="302" name="Google Shape;302;p40"/>
          <p:cNvSpPr/>
          <p:nvPr/>
        </p:nvSpPr>
        <p:spPr>
          <a:xfrm>
            <a:off x="4961200" y="1501988"/>
            <a:ext cx="3998400" cy="22224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Enter #: abcd</a:t>
            </a:r>
            <a:endParaRPr>
              <a:latin typeface="Courier New"/>
              <a:ea typeface="Courier New"/>
              <a:cs typeface="Courier New"/>
              <a:sym typeface="Courier New"/>
            </a:endParaRPr>
          </a:p>
        </p:txBody>
      </p:sp>
      <p:sp>
        <p:nvSpPr>
          <p:cNvPr id="303" name="Google Shape;303;p40"/>
          <p:cNvSpPr/>
          <p:nvPr/>
        </p:nvSpPr>
        <p:spPr>
          <a:xfrm>
            <a:off x="346200" y="1526750"/>
            <a:ext cx="4141500" cy="21729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rgbClr val="6AA84F"/>
                </a:solidFill>
                <a:latin typeface="Courier New"/>
                <a:ea typeface="Courier New"/>
                <a:cs typeface="Courier New"/>
                <a:sym typeface="Courier New"/>
              </a:rPr>
              <a:t>try:</a:t>
            </a:r>
            <a:endParaRPr b="1" sz="1200">
              <a:solidFill>
                <a:srgbClr val="6AA84F"/>
              </a:solidFill>
              <a:latin typeface="Courier New"/>
              <a:ea typeface="Courier New"/>
              <a:cs typeface="Courier New"/>
              <a:sym typeface="Courier New"/>
            </a:endParaRPr>
          </a:p>
          <a:p>
            <a:pPr indent="457200" lvl="0" marL="0" rtl="0" algn="l">
              <a:spcBef>
                <a:spcPts val="600"/>
              </a:spcBef>
              <a:spcAft>
                <a:spcPts val="0"/>
              </a:spcAft>
              <a:buNone/>
            </a:pPr>
            <a:r>
              <a:rPr b="1" lang="en" sz="1200">
                <a:solidFill>
                  <a:schemeClr val="dk1"/>
                </a:solidFill>
                <a:latin typeface="Courier New"/>
                <a:ea typeface="Courier New"/>
                <a:cs typeface="Courier New"/>
                <a:sym typeface="Courier New"/>
              </a:rPr>
              <a:t>my_number = int(input("Enter #: "))</a:t>
            </a:r>
            <a:endParaRPr b="1" sz="1200">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sz="1200">
                <a:solidFill>
                  <a:schemeClr val="dk1"/>
                </a:solidFill>
                <a:latin typeface="Courier New"/>
                <a:ea typeface="Courier New"/>
                <a:cs typeface="Courier New"/>
                <a:sym typeface="Courier New"/>
              </a:rPr>
              <a:t>print "Your #: " + str(my_number)</a:t>
            </a:r>
            <a:endParaRPr b="1" sz="1200">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sz="1200">
                <a:solidFill>
                  <a:srgbClr val="6AA84F"/>
                </a:solidFill>
                <a:latin typeface="Courier New"/>
                <a:ea typeface="Courier New"/>
                <a:cs typeface="Courier New"/>
                <a:sym typeface="Courier New"/>
              </a:rPr>
              <a:t>except _____________:</a:t>
            </a:r>
            <a:endParaRPr b="1" sz="1200">
              <a:solidFill>
                <a:srgbClr val="6AA84F"/>
              </a:solidFill>
              <a:latin typeface="Courier New"/>
              <a:ea typeface="Courier New"/>
              <a:cs typeface="Courier New"/>
              <a:sym typeface="Courier New"/>
            </a:endParaRPr>
          </a:p>
          <a:p>
            <a:pPr indent="0" lvl="0" marL="0" rtl="0" algn="l">
              <a:spcBef>
                <a:spcPts val="600"/>
              </a:spcBef>
              <a:spcAft>
                <a:spcPts val="0"/>
              </a:spcAft>
              <a:buNone/>
            </a:pPr>
            <a:r>
              <a:rPr b="1" lang="en" sz="1200">
                <a:solidFill>
                  <a:srgbClr val="6AA84F"/>
                </a:solidFill>
                <a:latin typeface="Courier New"/>
                <a:ea typeface="Courier New"/>
                <a:cs typeface="Courier New"/>
                <a:sym typeface="Courier New"/>
              </a:rPr>
              <a:t>	</a:t>
            </a:r>
            <a:r>
              <a:rPr b="1" lang="en" sz="1200">
                <a:solidFill>
                  <a:srgbClr val="6AA84F"/>
                </a:solidFill>
                <a:latin typeface="Courier New"/>
                <a:ea typeface="Courier New"/>
                <a:cs typeface="Courier New"/>
                <a:sym typeface="Courier New"/>
              </a:rPr>
              <a:t>print "Not an integer!"</a:t>
            </a:r>
            <a:endParaRPr b="1" sz="1200">
              <a:solidFill>
                <a:srgbClr val="6AA84F"/>
              </a:solidFill>
              <a:latin typeface="Courier New"/>
              <a:ea typeface="Courier New"/>
              <a:cs typeface="Courier New"/>
              <a:sym typeface="Courier New"/>
            </a:endParaRPr>
          </a:p>
        </p:txBody>
      </p:sp>
      <p:sp>
        <p:nvSpPr>
          <p:cNvPr id="304" name="Google Shape;304;p40"/>
          <p:cNvSpPr txBox="1"/>
          <p:nvPr/>
        </p:nvSpPr>
        <p:spPr>
          <a:xfrm>
            <a:off x="436350" y="3818625"/>
            <a:ext cx="8271300" cy="10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1"/>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1"/>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Proxima Nova"/>
                <a:ea typeface="Proxima Nova"/>
                <a:cs typeface="Proxima Nova"/>
                <a:sym typeface="Proxima Nova"/>
              </a:rPr>
              <a:t>Try/Except, Part 2</a:t>
            </a:r>
            <a:endParaRPr b="1" sz="3600">
              <a:solidFill>
                <a:schemeClr val="lt1"/>
              </a:solidFill>
              <a:latin typeface="Proxima Nova"/>
              <a:ea typeface="Proxima Nova"/>
              <a:cs typeface="Proxima Nova"/>
              <a:sym typeface="Proxima Nova"/>
            </a:endParaRPr>
          </a:p>
        </p:txBody>
      </p:sp>
      <p:sp>
        <p:nvSpPr>
          <p:cNvPr id="311" name="Google Shape;311;p41"/>
          <p:cNvSpPr/>
          <p:nvPr/>
        </p:nvSpPr>
        <p:spPr>
          <a:xfrm>
            <a:off x="4961200" y="1501988"/>
            <a:ext cx="3998400" cy="22224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Enter #: abcd</a:t>
            </a:r>
            <a:endParaRPr>
              <a:latin typeface="Courier New"/>
              <a:ea typeface="Courier New"/>
              <a:cs typeface="Courier New"/>
              <a:sym typeface="Courier New"/>
            </a:endParaRPr>
          </a:p>
        </p:txBody>
      </p:sp>
      <p:sp>
        <p:nvSpPr>
          <p:cNvPr id="312" name="Google Shape;312;p41"/>
          <p:cNvSpPr/>
          <p:nvPr/>
        </p:nvSpPr>
        <p:spPr>
          <a:xfrm>
            <a:off x="346200" y="1526750"/>
            <a:ext cx="4141500" cy="21729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latin typeface="Courier New"/>
                <a:ea typeface="Courier New"/>
                <a:cs typeface="Courier New"/>
                <a:sym typeface="Courier New"/>
              </a:rPr>
              <a:t>try:</a:t>
            </a:r>
            <a:endParaRPr b="1" sz="1200">
              <a:latin typeface="Courier New"/>
              <a:ea typeface="Courier New"/>
              <a:cs typeface="Courier New"/>
              <a:sym typeface="Courier New"/>
            </a:endParaRPr>
          </a:p>
          <a:p>
            <a:pPr indent="457200" lvl="0" marL="0" rtl="0" algn="l">
              <a:spcBef>
                <a:spcPts val="600"/>
              </a:spcBef>
              <a:spcAft>
                <a:spcPts val="0"/>
              </a:spcAft>
              <a:buNone/>
            </a:pPr>
            <a:r>
              <a:rPr b="1" lang="en" sz="1200">
                <a:latin typeface="Courier New"/>
                <a:ea typeface="Courier New"/>
                <a:cs typeface="Courier New"/>
                <a:sym typeface="Courier New"/>
              </a:rPr>
              <a:t>my_number = int(input("Enter #: "))</a:t>
            </a:r>
            <a:endParaRPr b="1" sz="1200">
              <a:latin typeface="Courier New"/>
              <a:ea typeface="Courier New"/>
              <a:cs typeface="Courier New"/>
              <a:sym typeface="Courier New"/>
            </a:endParaRPr>
          </a:p>
          <a:p>
            <a:pPr indent="457200" lvl="0" marL="0" rtl="0" algn="l">
              <a:spcBef>
                <a:spcPts val="600"/>
              </a:spcBef>
              <a:spcAft>
                <a:spcPts val="0"/>
              </a:spcAft>
              <a:buNone/>
            </a:pPr>
            <a:r>
              <a:rPr b="1" lang="en" sz="1200">
                <a:latin typeface="Courier New"/>
                <a:ea typeface="Courier New"/>
                <a:cs typeface="Courier New"/>
                <a:sym typeface="Courier New"/>
              </a:rPr>
              <a:t>print "Your #: " + str(my_number)</a:t>
            </a:r>
            <a:endParaRPr b="1" sz="1200">
              <a:latin typeface="Courier New"/>
              <a:ea typeface="Courier New"/>
              <a:cs typeface="Courier New"/>
              <a:sym typeface="Courier New"/>
            </a:endParaRPr>
          </a:p>
          <a:p>
            <a:pPr indent="0" lvl="0" marL="0" rtl="0" algn="l">
              <a:spcBef>
                <a:spcPts val="600"/>
              </a:spcBef>
              <a:spcAft>
                <a:spcPts val="0"/>
              </a:spcAft>
              <a:buNone/>
            </a:pPr>
            <a:r>
              <a:rPr b="1" lang="en" sz="1200">
                <a:latin typeface="Courier New"/>
                <a:ea typeface="Courier New"/>
                <a:cs typeface="Courier New"/>
                <a:sym typeface="Courier New"/>
              </a:rPr>
              <a:t>except ZeroDivisionError:</a:t>
            </a:r>
            <a:endParaRPr b="1" sz="1200">
              <a:latin typeface="Courier New"/>
              <a:ea typeface="Courier New"/>
              <a:cs typeface="Courier New"/>
              <a:sym typeface="Courier New"/>
            </a:endParaRPr>
          </a:p>
          <a:p>
            <a:pPr indent="0" lvl="0" marL="0" rtl="0" algn="l">
              <a:spcBef>
                <a:spcPts val="600"/>
              </a:spcBef>
              <a:spcAft>
                <a:spcPts val="0"/>
              </a:spcAft>
              <a:buNone/>
            </a:pPr>
            <a:r>
              <a:rPr b="1" lang="en" sz="1200">
                <a:latin typeface="Courier New"/>
                <a:ea typeface="Courier New"/>
                <a:cs typeface="Courier New"/>
                <a:sym typeface="Courier New"/>
              </a:rPr>
              <a:t>	</a:t>
            </a:r>
            <a:r>
              <a:rPr b="1" lang="en" sz="1200">
                <a:latin typeface="Courier New"/>
                <a:ea typeface="Courier New"/>
                <a:cs typeface="Courier New"/>
                <a:sym typeface="Courier New"/>
              </a:rPr>
              <a:t>print "Not an integer!"</a:t>
            </a:r>
            <a:endParaRPr b="1" sz="1200">
              <a:latin typeface="Courier New"/>
              <a:ea typeface="Courier New"/>
              <a:cs typeface="Courier New"/>
              <a:sym typeface="Courier New"/>
            </a:endParaRPr>
          </a:p>
        </p:txBody>
      </p:sp>
      <p:sp>
        <p:nvSpPr>
          <p:cNvPr id="313" name="Google Shape;313;p41"/>
          <p:cNvSpPr txBox="1"/>
          <p:nvPr/>
        </p:nvSpPr>
        <p:spPr>
          <a:xfrm>
            <a:off x="436350" y="3818625"/>
            <a:ext cx="8271300" cy="10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Proxima Nova"/>
              <a:ea typeface="Proxima Nova"/>
              <a:cs typeface="Proxima Nova"/>
              <a:sym typeface="Proxima Nova"/>
            </a:endParaRPr>
          </a:p>
        </p:txBody>
      </p:sp>
      <p:sp>
        <p:nvSpPr>
          <p:cNvPr id="314" name="Google Shape;314;p41"/>
          <p:cNvSpPr/>
          <p:nvPr/>
        </p:nvSpPr>
        <p:spPr>
          <a:xfrm>
            <a:off x="2834175" y="2404800"/>
            <a:ext cx="372300" cy="333900"/>
          </a:xfrm>
          <a:prstGeom prst="mathMultiply">
            <a:avLst>
              <a:gd fmla="val 23520" name="adj1"/>
            </a:avLst>
          </a:prstGeom>
          <a:solidFill>
            <a:srgbClr val="FF0000"/>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1"/>
          <p:cNvSpPr/>
          <p:nvPr/>
        </p:nvSpPr>
        <p:spPr>
          <a:xfrm>
            <a:off x="1402750" y="1564925"/>
            <a:ext cx="420000" cy="420000"/>
          </a:xfrm>
          <a:prstGeom prst="flowChartConnector">
            <a:avLst/>
          </a:prstGeom>
          <a:solidFill>
            <a:srgbClr val="FFFF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0000"/>
                </a:solidFill>
                <a:latin typeface="Courier New"/>
                <a:ea typeface="Courier New"/>
                <a:cs typeface="Courier New"/>
                <a:sym typeface="Courier New"/>
              </a:rPr>
              <a:t>!</a:t>
            </a:r>
            <a:endParaRPr b="1" sz="1800">
              <a:solidFill>
                <a:srgbClr val="FF0000"/>
              </a:solidFill>
              <a:latin typeface="Courier New"/>
              <a:ea typeface="Courier New"/>
              <a:cs typeface="Courier New"/>
              <a:sym typeface="Courier New"/>
            </a:endParaRPr>
          </a:p>
        </p:txBody>
      </p:sp>
      <p:sp>
        <p:nvSpPr>
          <p:cNvPr id="316" name="Google Shape;316;p41"/>
          <p:cNvSpPr/>
          <p:nvPr/>
        </p:nvSpPr>
        <p:spPr>
          <a:xfrm>
            <a:off x="5195050" y="2252075"/>
            <a:ext cx="3530700" cy="992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lnSpc>
                <a:spcPct val="110000"/>
              </a:lnSpc>
              <a:spcBef>
                <a:spcPts val="800"/>
              </a:spcBef>
              <a:spcAft>
                <a:spcPts val="0"/>
              </a:spcAft>
              <a:buNone/>
            </a:pPr>
            <a:r>
              <a:rPr b="1" lang="en" sz="1050">
                <a:solidFill>
                  <a:srgbClr val="333333"/>
                </a:solidFill>
                <a:latin typeface="Proxima Nova"/>
                <a:ea typeface="Proxima Nova"/>
                <a:cs typeface="Proxima Nova"/>
                <a:sym typeface="Proxima Nova"/>
              </a:rPr>
              <a:t>Error: Line 2</a:t>
            </a:r>
            <a:endParaRPr b="1" sz="1050">
              <a:solidFill>
                <a:srgbClr val="333333"/>
              </a:solidFill>
              <a:latin typeface="Proxima Nova"/>
              <a:ea typeface="Proxima Nova"/>
              <a:cs typeface="Proxima Nova"/>
              <a:sym typeface="Proxima Nova"/>
            </a:endParaRPr>
          </a:p>
          <a:p>
            <a:pPr indent="0" lvl="0" marL="0" rtl="0" algn="l">
              <a:lnSpc>
                <a:spcPct val="139285"/>
              </a:lnSpc>
              <a:spcBef>
                <a:spcPts val="800"/>
              </a:spcBef>
              <a:spcAft>
                <a:spcPts val="0"/>
              </a:spcAft>
              <a:buNone/>
            </a:pPr>
            <a:r>
              <a:rPr lang="en" sz="1000">
                <a:solidFill>
                  <a:srgbClr val="555555"/>
                </a:solidFill>
                <a:latin typeface="Proxima Nova"/>
                <a:ea typeface="Proxima Nova"/>
                <a:cs typeface="Proxima Nova"/>
                <a:sym typeface="Proxima Nova"/>
              </a:rPr>
              <a:t>ValueError: invalid literal for int() with base 10: 'abcd' on line 2</a:t>
            </a:r>
            <a:endParaRPr sz="1000">
              <a:solidFill>
                <a:srgbClr val="555555"/>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2"/>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2"/>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Proxima Nova"/>
                <a:ea typeface="Proxima Nova"/>
                <a:cs typeface="Proxima Nova"/>
                <a:sym typeface="Proxima Nova"/>
              </a:rPr>
              <a:t>Try/Except, Part 2</a:t>
            </a:r>
            <a:endParaRPr b="1" sz="3600">
              <a:solidFill>
                <a:srgbClr val="FFFFFF"/>
              </a:solidFill>
              <a:latin typeface="Proxima Nova"/>
              <a:ea typeface="Proxima Nova"/>
              <a:cs typeface="Proxima Nova"/>
              <a:sym typeface="Proxima Nova"/>
            </a:endParaRPr>
          </a:p>
        </p:txBody>
      </p:sp>
      <p:sp>
        <p:nvSpPr>
          <p:cNvPr id="323" name="Google Shape;323;p42"/>
          <p:cNvSpPr/>
          <p:nvPr/>
        </p:nvSpPr>
        <p:spPr>
          <a:xfrm>
            <a:off x="4961200" y="1501988"/>
            <a:ext cx="3998400" cy="22224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Enter #: abcd</a:t>
            </a:r>
            <a:endParaRPr>
              <a:latin typeface="Courier New"/>
              <a:ea typeface="Courier New"/>
              <a:cs typeface="Courier New"/>
              <a:sym typeface="Courier New"/>
            </a:endParaRPr>
          </a:p>
        </p:txBody>
      </p:sp>
      <p:sp>
        <p:nvSpPr>
          <p:cNvPr id="324" name="Google Shape;324;p42"/>
          <p:cNvSpPr/>
          <p:nvPr/>
        </p:nvSpPr>
        <p:spPr>
          <a:xfrm>
            <a:off x="346200" y="1526750"/>
            <a:ext cx="4141500" cy="21729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latin typeface="Courier New"/>
                <a:ea typeface="Courier New"/>
                <a:cs typeface="Courier New"/>
                <a:sym typeface="Courier New"/>
              </a:rPr>
              <a:t>try:</a:t>
            </a:r>
            <a:endParaRPr b="1" sz="1200">
              <a:latin typeface="Courier New"/>
              <a:ea typeface="Courier New"/>
              <a:cs typeface="Courier New"/>
              <a:sym typeface="Courier New"/>
            </a:endParaRPr>
          </a:p>
          <a:p>
            <a:pPr indent="457200" lvl="0" marL="0" rtl="0" algn="l">
              <a:spcBef>
                <a:spcPts val="600"/>
              </a:spcBef>
              <a:spcAft>
                <a:spcPts val="0"/>
              </a:spcAft>
              <a:buNone/>
            </a:pPr>
            <a:r>
              <a:rPr b="1" lang="en" sz="1200">
                <a:latin typeface="Courier New"/>
                <a:ea typeface="Courier New"/>
                <a:cs typeface="Courier New"/>
                <a:sym typeface="Courier New"/>
              </a:rPr>
              <a:t>my_number = int(input("Enter #: "))</a:t>
            </a:r>
            <a:endParaRPr b="1" sz="1200">
              <a:latin typeface="Courier New"/>
              <a:ea typeface="Courier New"/>
              <a:cs typeface="Courier New"/>
              <a:sym typeface="Courier New"/>
            </a:endParaRPr>
          </a:p>
          <a:p>
            <a:pPr indent="457200" lvl="0" marL="0" rtl="0" algn="l">
              <a:spcBef>
                <a:spcPts val="600"/>
              </a:spcBef>
              <a:spcAft>
                <a:spcPts val="0"/>
              </a:spcAft>
              <a:buNone/>
            </a:pPr>
            <a:r>
              <a:rPr b="1" lang="en" sz="1200">
                <a:latin typeface="Courier New"/>
                <a:ea typeface="Courier New"/>
                <a:cs typeface="Courier New"/>
                <a:sym typeface="Courier New"/>
              </a:rPr>
              <a:t>print "Your #: " + str(my_number)</a:t>
            </a:r>
            <a:endParaRPr b="1" sz="1200">
              <a:latin typeface="Courier New"/>
              <a:ea typeface="Courier New"/>
              <a:cs typeface="Courier New"/>
              <a:sym typeface="Courier New"/>
            </a:endParaRPr>
          </a:p>
          <a:p>
            <a:pPr indent="0" lvl="0" marL="0" rtl="0" algn="l">
              <a:spcBef>
                <a:spcPts val="600"/>
              </a:spcBef>
              <a:spcAft>
                <a:spcPts val="0"/>
              </a:spcAft>
              <a:buNone/>
            </a:pPr>
            <a:r>
              <a:rPr b="1" lang="en" sz="1200">
                <a:latin typeface="Courier New"/>
                <a:ea typeface="Courier New"/>
                <a:cs typeface="Courier New"/>
                <a:sym typeface="Courier New"/>
              </a:rPr>
              <a:t>except ZeroDivisionError:</a:t>
            </a:r>
            <a:endParaRPr b="1" sz="1200">
              <a:latin typeface="Courier New"/>
              <a:ea typeface="Courier New"/>
              <a:cs typeface="Courier New"/>
              <a:sym typeface="Courier New"/>
            </a:endParaRPr>
          </a:p>
          <a:p>
            <a:pPr indent="0" lvl="0" marL="0" rtl="0" algn="l">
              <a:spcBef>
                <a:spcPts val="600"/>
              </a:spcBef>
              <a:spcAft>
                <a:spcPts val="0"/>
              </a:spcAft>
              <a:buNone/>
            </a:pPr>
            <a:r>
              <a:rPr b="1" lang="en" sz="1200">
                <a:latin typeface="Courier New"/>
                <a:ea typeface="Courier New"/>
                <a:cs typeface="Courier New"/>
                <a:sym typeface="Courier New"/>
              </a:rPr>
              <a:t>	</a:t>
            </a:r>
            <a:r>
              <a:rPr b="1" lang="en" sz="1200">
                <a:latin typeface="Courier New"/>
                <a:ea typeface="Courier New"/>
                <a:cs typeface="Courier New"/>
                <a:sym typeface="Courier New"/>
              </a:rPr>
              <a:t>print "Not an integer!"</a:t>
            </a:r>
            <a:endParaRPr b="1" sz="1200">
              <a:latin typeface="Courier New"/>
              <a:ea typeface="Courier New"/>
              <a:cs typeface="Courier New"/>
              <a:sym typeface="Courier New"/>
            </a:endParaRPr>
          </a:p>
        </p:txBody>
      </p:sp>
      <p:sp>
        <p:nvSpPr>
          <p:cNvPr id="325" name="Google Shape;325;p42"/>
          <p:cNvSpPr txBox="1"/>
          <p:nvPr/>
        </p:nvSpPr>
        <p:spPr>
          <a:xfrm>
            <a:off x="436350" y="3818625"/>
            <a:ext cx="8271300" cy="10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Proxima Nova"/>
              <a:ea typeface="Proxima Nova"/>
              <a:cs typeface="Proxima Nova"/>
              <a:sym typeface="Proxima Nova"/>
            </a:endParaRPr>
          </a:p>
        </p:txBody>
      </p:sp>
      <p:sp>
        <p:nvSpPr>
          <p:cNvPr id="326" name="Google Shape;326;p42"/>
          <p:cNvSpPr/>
          <p:nvPr/>
        </p:nvSpPr>
        <p:spPr>
          <a:xfrm>
            <a:off x="2834175" y="2404800"/>
            <a:ext cx="372300" cy="333900"/>
          </a:xfrm>
          <a:prstGeom prst="mathMultiply">
            <a:avLst>
              <a:gd fmla="val 23520" name="adj1"/>
            </a:avLst>
          </a:prstGeom>
          <a:solidFill>
            <a:srgbClr val="FF0000"/>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2"/>
          <p:cNvSpPr/>
          <p:nvPr/>
        </p:nvSpPr>
        <p:spPr>
          <a:xfrm>
            <a:off x="1402750" y="1564925"/>
            <a:ext cx="420000" cy="420000"/>
          </a:xfrm>
          <a:prstGeom prst="flowChartConnector">
            <a:avLst/>
          </a:prstGeom>
          <a:solidFill>
            <a:srgbClr val="FFFF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0000"/>
                </a:solidFill>
                <a:latin typeface="Courier New"/>
                <a:ea typeface="Courier New"/>
                <a:cs typeface="Courier New"/>
                <a:sym typeface="Courier New"/>
              </a:rPr>
              <a:t>!</a:t>
            </a:r>
            <a:endParaRPr b="1" sz="1800">
              <a:solidFill>
                <a:srgbClr val="FF0000"/>
              </a:solidFill>
              <a:latin typeface="Courier New"/>
              <a:ea typeface="Courier New"/>
              <a:cs typeface="Courier New"/>
              <a:sym typeface="Courier New"/>
            </a:endParaRPr>
          </a:p>
        </p:txBody>
      </p:sp>
      <p:sp>
        <p:nvSpPr>
          <p:cNvPr id="328" name="Google Shape;328;p42"/>
          <p:cNvSpPr/>
          <p:nvPr/>
        </p:nvSpPr>
        <p:spPr>
          <a:xfrm>
            <a:off x="5195050" y="2252075"/>
            <a:ext cx="3530700" cy="992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lnSpc>
                <a:spcPct val="110000"/>
              </a:lnSpc>
              <a:spcBef>
                <a:spcPts val="800"/>
              </a:spcBef>
              <a:spcAft>
                <a:spcPts val="0"/>
              </a:spcAft>
              <a:buNone/>
            </a:pPr>
            <a:r>
              <a:rPr b="1" lang="en" sz="1050">
                <a:solidFill>
                  <a:srgbClr val="333333"/>
                </a:solidFill>
                <a:latin typeface="Proxima Nova"/>
                <a:ea typeface="Proxima Nova"/>
                <a:cs typeface="Proxima Nova"/>
                <a:sym typeface="Proxima Nova"/>
              </a:rPr>
              <a:t>Error: Line 2</a:t>
            </a:r>
            <a:endParaRPr b="1" sz="1050">
              <a:solidFill>
                <a:srgbClr val="333333"/>
              </a:solidFill>
              <a:latin typeface="Proxima Nova"/>
              <a:ea typeface="Proxima Nova"/>
              <a:cs typeface="Proxima Nova"/>
              <a:sym typeface="Proxima Nova"/>
            </a:endParaRPr>
          </a:p>
          <a:p>
            <a:pPr indent="0" lvl="0" marL="0" rtl="0" algn="l">
              <a:lnSpc>
                <a:spcPct val="139285"/>
              </a:lnSpc>
              <a:spcBef>
                <a:spcPts val="800"/>
              </a:spcBef>
              <a:spcAft>
                <a:spcPts val="0"/>
              </a:spcAft>
              <a:buNone/>
            </a:pPr>
            <a:r>
              <a:rPr lang="en" sz="1000">
                <a:solidFill>
                  <a:srgbClr val="555555"/>
                </a:solidFill>
                <a:latin typeface="Proxima Nova"/>
                <a:ea typeface="Proxima Nova"/>
                <a:cs typeface="Proxima Nova"/>
                <a:sym typeface="Proxima Nova"/>
              </a:rPr>
              <a:t>ValueError: invalid literal for int() with base 10: 'abcd' on line 2</a:t>
            </a:r>
            <a:endParaRPr sz="1000">
              <a:solidFill>
                <a:srgbClr val="555555"/>
              </a:solidFill>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329" name="Google Shape;329;p42"/>
          <p:cNvSpPr/>
          <p:nvPr/>
        </p:nvSpPr>
        <p:spPr>
          <a:xfrm>
            <a:off x="5181675" y="2624225"/>
            <a:ext cx="820800" cy="381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3"/>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3"/>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Proxima Nova"/>
                <a:ea typeface="Proxima Nova"/>
                <a:cs typeface="Proxima Nova"/>
                <a:sym typeface="Proxima Nova"/>
              </a:rPr>
              <a:t>Try/Except, Part 2</a:t>
            </a:r>
            <a:endParaRPr b="1" sz="3600">
              <a:solidFill>
                <a:srgbClr val="FFFFFF"/>
              </a:solidFill>
              <a:latin typeface="Proxima Nova"/>
              <a:ea typeface="Proxima Nova"/>
              <a:cs typeface="Proxima Nova"/>
              <a:sym typeface="Proxima Nova"/>
            </a:endParaRPr>
          </a:p>
        </p:txBody>
      </p:sp>
      <p:sp>
        <p:nvSpPr>
          <p:cNvPr id="336" name="Google Shape;336;p43"/>
          <p:cNvSpPr/>
          <p:nvPr/>
        </p:nvSpPr>
        <p:spPr>
          <a:xfrm>
            <a:off x="4961200" y="1501988"/>
            <a:ext cx="3998400" cy="22224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Enter #: abcd</a:t>
            </a:r>
            <a:endParaRPr>
              <a:latin typeface="Courier New"/>
              <a:ea typeface="Courier New"/>
              <a:cs typeface="Courier New"/>
              <a:sym typeface="Courier New"/>
            </a:endParaRPr>
          </a:p>
        </p:txBody>
      </p:sp>
      <p:sp>
        <p:nvSpPr>
          <p:cNvPr id="337" name="Google Shape;337;p43"/>
          <p:cNvSpPr/>
          <p:nvPr/>
        </p:nvSpPr>
        <p:spPr>
          <a:xfrm>
            <a:off x="346200" y="1526750"/>
            <a:ext cx="4141500" cy="21729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latin typeface="Courier New"/>
                <a:ea typeface="Courier New"/>
                <a:cs typeface="Courier New"/>
                <a:sym typeface="Courier New"/>
              </a:rPr>
              <a:t>try:</a:t>
            </a:r>
            <a:endParaRPr b="1" sz="1200">
              <a:latin typeface="Courier New"/>
              <a:ea typeface="Courier New"/>
              <a:cs typeface="Courier New"/>
              <a:sym typeface="Courier New"/>
            </a:endParaRPr>
          </a:p>
          <a:p>
            <a:pPr indent="457200" lvl="0" marL="0" rtl="0" algn="l">
              <a:spcBef>
                <a:spcPts val="600"/>
              </a:spcBef>
              <a:spcAft>
                <a:spcPts val="0"/>
              </a:spcAft>
              <a:buNone/>
            </a:pPr>
            <a:r>
              <a:rPr b="1" lang="en" sz="1200">
                <a:latin typeface="Courier New"/>
                <a:ea typeface="Courier New"/>
                <a:cs typeface="Courier New"/>
                <a:sym typeface="Courier New"/>
              </a:rPr>
              <a:t>my_number = int(input("Enter #: "))</a:t>
            </a:r>
            <a:endParaRPr b="1" sz="1200">
              <a:latin typeface="Courier New"/>
              <a:ea typeface="Courier New"/>
              <a:cs typeface="Courier New"/>
              <a:sym typeface="Courier New"/>
            </a:endParaRPr>
          </a:p>
          <a:p>
            <a:pPr indent="457200" lvl="0" marL="0" rtl="0" algn="l">
              <a:spcBef>
                <a:spcPts val="600"/>
              </a:spcBef>
              <a:spcAft>
                <a:spcPts val="0"/>
              </a:spcAft>
              <a:buNone/>
            </a:pPr>
            <a:r>
              <a:rPr b="1" lang="en" sz="1200">
                <a:latin typeface="Courier New"/>
                <a:ea typeface="Courier New"/>
                <a:cs typeface="Courier New"/>
                <a:sym typeface="Courier New"/>
              </a:rPr>
              <a:t>print "Your #: " + str(my_number)</a:t>
            </a:r>
            <a:endParaRPr b="1" sz="1200">
              <a:latin typeface="Courier New"/>
              <a:ea typeface="Courier New"/>
              <a:cs typeface="Courier New"/>
              <a:sym typeface="Courier New"/>
            </a:endParaRPr>
          </a:p>
          <a:p>
            <a:pPr indent="0" lvl="0" marL="0" rtl="0" algn="l">
              <a:spcBef>
                <a:spcPts val="600"/>
              </a:spcBef>
              <a:spcAft>
                <a:spcPts val="0"/>
              </a:spcAft>
              <a:buNone/>
            </a:pPr>
            <a:r>
              <a:rPr b="1" lang="en" sz="1200">
                <a:latin typeface="Courier New"/>
                <a:ea typeface="Courier New"/>
                <a:cs typeface="Courier New"/>
                <a:sym typeface="Courier New"/>
              </a:rPr>
              <a:t>except </a:t>
            </a:r>
            <a:r>
              <a:rPr b="1" lang="en" sz="1200">
                <a:solidFill>
                  <a:srgbClr val="6AA84F"/>
                </a:solidFill>
                <a:latin typeface="Courier New"/>
                <a:ea typeface="Courier New"/>
                <a:cs typeface="Courier New"/>
                <a:sym typeface="Courier New"/>
              </a:rPr>
              <a:t>ValueError</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600"/>
              </a:spcBef>
              <a:spcAft>
                <a:spcPts val="0"/>
              </a:spcAft>
              <a:buNone/>
            </a:pPr>
            <a:r>
              <a:rPr b="1" lang="en" sz="1200">
                <a:latin typeface="Courier New"/>
                <a:ea typeface="Courier New"/>
                <a:cs typeface="Courier New"/>
                <a:sym typeface="Courier New"/>
              </a:rPr>
              <a:t>	</a:t>
            </a:r>
            <a:r>
              <a:rPr b="1" lang="en" sz="1200">
                <a:latin typeface="Courier New"/>
                <a:ea typeface="Courier New"/>
                <a:cs typeface="Courier New"/>
                <a:sym typeface="Courier New"/>
              </a:rPr>
              <a:t>print "Not an integer!"</a:t>
            </a:r>
            <a:endParaRPr b="1" sz="1200">
              <a:latin typeface="Courier New"/>
              <a:ea typeface="Courier New"/>
              <a:cs typeface="Courier New"/>
              <a:sym typeface="Courier New"/>
            </a:endParaRPr>
          </a:p>
        </p:txBody>
      </p:sp>
      <p:sp>
        <p:nvSpPr>
          <p:cNvPr id="338" name="Google Shape;338;p43"/>
          <p:cNvSpPr txBox="1"/>
          <p:nvPr/>
        </p:nvSpPr>
        <p:spPr>
          <a:xfrm>
            <a:off x="436350" y="3818625"/>
            <a:ext cx="8271300" cy="10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Proxima Nova"/>
              <a:ea typeface="Proxima Nova"/>
              <a:cs typeface="Proxima Nova"/>
              <a:sym typeface="Proxima Nova"/>
            </a:endParaRPr>
          </a:p>
        </p:txBody>
      </p:sp>
      <p:sp>
        <p:nvSpPr>
          <p:cNvPr id="339" name="Google Shape;339;p43"/>
          <p:cNvSpPr/>
          <p:nvPr/>
        </p:nvSpPr>
        <p:spPr>
          <a:xfrm>
            <a:off x="1402750" y="1564925"/>
            <a:ext cx="420000" cy="420000"/>
          </a:xfrm>
          <a:prstGeom prst="flowChartConnector">
            <a:avLst/>
          </a:prstGeom>
          <a:solidFill>
            <a:srgbClr val="FFFF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0000"/>
                </a:solidFill>
                <a:latin typeface="Courier New"/>
                <a:ea typeface="Courier New"/>
                <a:cs typeface="Courier New"/>
                <a:sym typeface="Courier New"/>
              </a:rPr>
              <a:t>!</a:t>
            </a:r>
            <a:endParaRPr b="1" sz="1800">
              <a:solidFill>
                <a:srgbClr val="FF0000"/>
              </a:solidFill>
              <a:latin typeface="Courier New"/>
              <a:ea typeface="Courier New"/>
              <a:cs typeface="Courier New"/>
              <a:sym typeface="Courier New"/>
            </a:endParaRPr>
          </a:p>
        </p:txBody>
      </p:sp>
      <p:sp>
        <p:nvSpPr>
          <p:cNvPr id="340" name="Google Shape;340;p43"/>
          <p:cNvSpPr/>
          <p:nvPr/>
        </p:nvSpPr>
        <p:spPr>
          <a:xfrm>
            <a:off x="132675" y="2471550"/>
            <a:ext cx="257700" cy="200400"/>
          </a:xfrm>
          <a:prstGeom prst="rightArrow">
            <a:avLst>
              <a:gd fmla="val 50000" name="adj1"/>
              <a:gd fmla="val 50000" name="adj2"/>
            </a:avLst>
          </a:prstGeom>
          <a:solidFill>
            <a:srgbClr val="FF0000"/>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4"/>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4"/>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Proxima Nova"/>
                <a:ea typeface="Proxima Nova"/>
                <a:cs typeface="Proxima Nova"/>
                <a:sym typeface="Proxima Nova"/>
              </a:rPr>
              <a:t>Try/Except, Part 2</a:t>
            </a:r>
            <a:endParaRPr b="1" sz="3600">
              <a:solidFill>
                <a:srgbClr val="FFFFFF"/>
              </a:solidFill>
              <a:latin typeface="Proxima Nova"/>
              <a:ea typeface="Proxima Nova"/>
              <a:cs typeface="Proxima Nova"/>
              <a:sym typeface="Proxima Nova"/>
            </a:endParaRPr>
          </a:p>
        </p:txBody>
      </p:sp>
      <p:sp>
        <p:nvSpPr>
          <p:cNvPr id="347" name="Google Shape;347;p44"/>
          <p:cNvSpPr/>
          <p:nvPr/>
        </p:nvSpPr>
        <p:spPr>
          <a:xfrm>
            <a:off x="4961200" y="1501988"/>
            <a:ext cx="3998400" cy="22224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Enter #: abcd</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Not an integer!</a:t>
            </a:r>
            <a:endParaRPr>
              <a:latin typeface="Courier New"/>
              <a:ea typeface="Courier New"/>
              <a:cs typeface="Courier New"/>
              <a:sym typeface="Courier New"/>
            </a:endParaRPr>
          </a:p>
        </p:txBody>
      </p:sp>
      <p:sp>
        <p:nvSpPr>
          <p:cNvPr id="348" name="Google Shape;348;p44"/>
          <p:cNvSpPr/>
          <p:nvPr/>
        </p:nvSpPr>
        <p:spPr>
          <a:xfrm>
            <a:off x="346200" y="1526750"/>
            <a:ext cx="4141500" cy="21729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latin typeface="Courier New"/>
                <a:ea typeface="Courier New"/>
                <a:cs typeface="Courier New"/>
                <a:sym typeface="Courier New"/>
              </a:rPr>
              <a:t>try:</a:t>
            </a:r>
            <a:endParaRPr b="1" sz="1200">
              <a:latin typeface="Courier New"/>
              <a:ea typeface="Courier New"/>
              <a:cs typeface="Courier New"/>
              <a:sym typeface="Courier New"/>
            </a:endParaRPr>
          </a:p>
          <a:p>
            <a:pPr indent="457200" lvl="0" marL="0" rtl="0" algn="l">
              <a:spcBef>
                <a:spcPts val="600"/>
              </a:spcBef>
              <a:spcAft>
                <a:spcPts val="0"/>
              </a:spcAft>
              <a:buNone/>
            </a:pPr>
            <a:r>
              <a:rPr b="1" lang="en" sz="1200">
                <a:latin typeface="Courier New"/>
                <a:ea typeface="Courier New"/>
                <a:cs typeface="Courier New"/>
                <a:sym typeface="Courier New"/>
              </a:rPr>
              <a:t>my_number = int(input("Enter #: "))</a:t>
            </a:r>
            <a:endParaRPr b="1" sz="1200">
              <a:latin typeface="Courier New"/>
              <a:ea typeface="Courier New"/>
              <a:cs typeface="Courier New"/>
              <a:sym typeface="Courier New"/>
            </a:endParaRPr>
          </a:p>
          <a:p>
            <a:pPr indent="457200" lvl="0" marL="0" rtl="0" algn="l">
              <a:spcBef>
                <a:spcPts val="600"/>
              </a:spcBef>
              <a:spcAft>
                <a:spcPts val="0"/>
              </a:spcAft>
              <a:buNone/>
            </a:pPr>
            <a:r>
              <a:rPr b="1" lang="en" sz="1200">
                <a:latin typeface="Courier New"/>
                <a:ea typeface="Courier New"/>
                <a:cs typeface="Courier New"/>
                <a:sym typeface="Courier New"/>
              </a:rPr>
              <a:t>print "Your #: " + str(my_number)</a:t>
            </a:r>
            <a:endParaRPr b="1" sz="1200">
              <a:latin typeface="Courier New"/>
              <a:ea typeface="Courier New"/>
              <a:cs typeface="Courier New"/>
              <a:sym typeface="Courier New"/>
            </a:endParaRPr>
          </a:p>
          <a:p>
            <a:pPr indent="0" lvl="0" marL="0" rtl="0" algn="l">
              <a:spcBef>
                <a:spcPts val="600"/>
              </a:spcBef>
              <a:spcAft>
                <a:spcPts val="0"/>
              </a:spcAft>
              <a:buNone/>
            </a:pPr>
            <a:r>
              <a:rPr b="1" lang="en" sz="1200">
                <a:latin typeface="Courier New"/>
                <a:ea typeface="Courier New"/>
                <a:cs typeface="Courier New"/>
                <a:sym typeface="Courier New"/>
              </a:rPr>
              <a:t>except </a:t>
            </a:r>
            <a:r>
              <a:rPr b="1" lang="en" sz="1200">
                <a:solidFill>
                  <a:srgbClr val="6AA84F"/>
                </a:solidFill>
                <a:latin typeface="Courier New"/>
                <a:ea typeface="Courier New"/>
                <a:cs typeface="Courier New"/>
                <a:sym typeface="Courier New"/>
              </a:rPr>
              <a:t>ValueError</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600"/>
              </a:spcBef>
              <a:spcAft>
                <a:spcPts val="0"/>
              </a:spcAft>
              <a:buNone/>
            </a:pPr>
            <a:r>
              <a:rPr b="1" lang="en" sz="1200">
                <a:latin typeface="Courier New"/>
                <a:ea typeface="Courier New"/>
                <a:cs typeface="Courier New"/>
                <a:sym typeface="Courier New"/>
              </a:rPr>
              <a:t>	</a:t>
            </a:r>
            <a:r>
              <a:rPr b="1" lang="en" sz="1200">
                <a:latin typeface="Courier New"/>
                <a:ea typeface="Courier New"/>
                <a:cs typeface="Courier New"/>
                <a:sym typeface="Courier New"/>
              </a:rPr>
              <a:t>print "Not an integer!"</a:t>
            </a:r>
            <a:endParaRPr b="1" sz="1200">
              <a:latin typeface="Courier New"/>
              <a:ea typeface="Courier New"/>
              <a:cs typeface="Courier New"/>
              <a:sym typeface="Courier New"/>
            </a:endParaRPr>
          </a:p>
        </p:txBody>
      </p:sp>
      <p:sp>
        <p:nvSpPr>
          <p:cNvPr id="349" name="Google Shape;349;p44"/>
          <p:cNvSpPr txBox="1"/>
          <p:nvPr/>
        </p:nvSpPr>
        <p:spPr>
          <a:xfrm>
            <a:off x="436350" y="3818625"/>
            <a:ext cx="8271300" cy="10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Proxima Nova"/>
              <a:ea typeface="Proxima Nova"/>
              <a:cs typeface="Proxima Nova"/>
              <a:sym typeface="Proxima Nova"/>
            </a:endParaRPr>
          </a:p>
        </p:txBody>
      </p:sp>
      <p:sp>
        <p:nvSpPr>
          <p:cNvPr id="350" name="Google Shape;350;p44"/>
          <p:cNvSpPr/>
          <p:nvPr/>
        </p:nvSpPr>
        <p:spPr>
          <a:xfrm>
            <a:off x="1402750" y="1564925"/>
            <a:ext cx="420000" cy="420000"/>
          </a:xfrm>
          <a:prstGeom prst="flowChartConnector">
            <a:avLst/>
          </a:prstGeom>
          <a:solidFill>
            <a:srgbClr val="FFFF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0000"/>
                </a:solidFill>
                <a:latin typeface="Courier New"/>
                <a:ea typeface="Courier New"/>
                <a:cs typeface="Courier New"/>
                <a:sym typeface="Courier New"/>
              </a:rPr>
              <a:t>!</a:t>
            </a:r>
            <a:endParaRPr b="1" sz="1800">
              <a:solidFill>
                <a:srgbClr val="FF0000"/>
              </a:solidFill>
              <a:latin typeface="Courier New"/>
              <a:ea typeface="Courier New"/>
              <a:cs typeface="Courier New"/>
              <a:sym typeface="Courier New"/>
            </a:endParaRPr>
          </a:p>
        </p:txBody>
      </p:sp>
      <p:sp>
        <p:nvSpPr>
          <p:cNvPr id="351" name="Google Shape;351;p44"/>
          <p:cNvSpPr/>
          <p:nvPr/>
        </p:nvSpPr>
        <p:spPr>
          <a:xfrm>
            <a:off x="132675" y="2748275"/>
            <a:ext cx="257700" cy="200400"/>
          </a:xfrm>
          <a:prstGeom prst="rightArrow">
            <a:avLst>
              <a:gd fmla="val 50000" name="adj1"/>
              <a:gd fmla="val 50000" name="adj2"/>
            </a:avLst>
          </a:prstGeom>
          <a:solidFill>
            <a:srgbClr val="FF0000"/>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45"/>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5"/>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Proxima Nova"/>
                <a:ea typeface="Proxima Nova"/>
                <a:cs typeface="Proxima Nova"/>
                <a:sym typeface="Proxima Nova"/>
              </a:rPr>
              <a:t>Review: Non-sequential Programming</a:t>
            </a:r>
            <a:endParaRPr b="1" sz="3600">
              <a:solidFill>
                <a:srgbClr val="FFFFFF"/>
              </a:solidFill>
              <a:latin typeface="Proxima Nova"/>
              <a:ea typeface="Proxima Nova"/>
              <a:cs typeface="Proxima Nova"/>
              <a:sym typeface="Proxima Nova"/>
            </a:endParaRPr>
          </a:p>
        </p:txBody>
      </p:sp>
      <p:sp>
        <p:nvSpPr>
          <p:cNvPr id="358" name="Google Shape;358;p45"/>
          <p:cNvSpPr/>
          <p:nvPr/>
        </p:nvSpPr>
        <p:spPr>
          <a:xfrm>
            <a:off x="4961200" y="1501988"/>
            <a:ext cx="3998400" cy="22224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Courier New"/>
                <a:ea typeface="Courier New"/>
                <a:cs typeface="Courier New"/>
                <a:sym typeface="Courier New"/>
              </a:rPr>
              <a:t>def add_two(x):</a:t>
            </a:r>
            <a:endParaRPr b="1" sz="1100">
              <a:latin typeface="Courier New"/>
              <a:ea typeface="Courier New"/>
              <a:cs typeface="Courier New"/>
              <a:sym typeface="Courier New"/>
            </a:endParaRPr>
          </a:p>
          <a:p>
            <a:pPr indent="0" lvl="0" marL="0" rtl="0" algn="l">
              <a:spcBef>
                <a:spcPts val="0"/>
              </a:spcBef>
              <a:spcAft>
                <a:spcPts val="0"/>
              </a:spcAft>
              <a:buNone/>
            </a:pPr>
            <a:r>
              <a:rPr b="1" lang="en" sz="1100">
                <a:latin typeface="Courier New"/>
                <a:ea typeface="Courier New"/>
                <a:cs typeface="Courier New"/>
                <a:sym typeface="Courier New"/>
              </a:rPr>
              <a:t>    return x + 2</a:t>
            </a:r>
            <a:endParaRPr b="1" sz="1100">
              <a:latin typeface="Courier New"/>
              <a:ea typeface="Courier New"/>
              <a:cs typeface="Courier New"/>
              <a:sym typeface="Courier New"/>
            </a:endParaRPr>
          </a:p>
          <a:p>
            <a:pPr indent="0" lvl="0" marL="0" rtl="0" algn="l">
              <a:spcBef>
                <a:spcPts val="0"/>
              </a:spcBef>
              <a:spcAft>
                <a:spcPts val="0"/>
              </a:spcAft>
              <a:buNone/>
            </a:pPr>
            <a:r>
              <a:t/>
            </a:r>
            <a:endParaRPr b="1" sz="1100">
              <a:latin typeface="Courier New"/>
              <a:ea typeface="Courier New"/>
              <a:cs typeface="Courier New"/>
              <a:sym typeface="Courier New"/>
            </a:endParaRPr>
          </a:p>
          <a:p>
            <a:pPr indent="0" lvl="0" marL="0" rtl="0" algn="l">
              <a:spcBef>
                <a:spcPts val="0"/>
              </a:spcBef>
              <a:spcAft>
                <a:spcPts val="0"/>
              </a:spcAft>
              <a:buNone/>
            </a:pPr>
            <a:r>
              <a:rPr b="1" lang="en" sz="1100">
                <a:latin typeface="Courier New"/>
                <a:ea typeface="Courier New"/>
                <a:cs typeface="Courier New"/>
                <a:sym typeface="Courier New"/>
              </a:rPr>
              <a:t>def multiply_by_three(x):</a:t>
            </a:r>
            <a:endParaRPr b="1" sz="1100">
              <a:latin typeface="Courier New"/>
              <a:ea typeface="Courier New"/>
              <a:cs typeface="Courier New"/>
              <a:sym typeface="Courier New"/>
            </a:endParaRPr>
          </a:p>
          <a:p>
            <a:pPr indent="0" lvl="0" marL="0" rtl="0" algn="l">
              <a:spcBef>
                <a:spcPts val="0"/>
              </a:spcBef>
              <a:spcAft>
                <a:spcPts val="0"/>
              </a:spcAft>
              <a:buNone/>
            </a:pPr>
            <a:r>
              <a:rPr b="1" lang="en" sz="1100">
                <a:latin typeface="Courier New"/>
                <a:ea typeface="Courier New"/>
                <a:cs typeface="Courier New"/>
                <a:sym typeface="Courier New"/>
              </a:rPr>
              <a:t>    return x * 3</a:t>
            </a:r>
            <a:endParaRPr b="1" sz="1100">
              <a:latin typeface="Courier New"/>
              <a:ea typeface="Courier New"/>
              <a:cs typeface="Courier New"/>
              <a:sym typeface="Courier New"/>
            </a:endParaRPr>
          </a:p>
          <a:p>
            <a:pPr indent="0" lvl="0" marL="0" rtl="0" algn="l">
              <a:spcBef>
                <a:spcPts val="0"/>
              </a:spcBef>
              <a:spcAft>
                <a:spcPts val="0"/>
              </a:spcAft>
              <a:buNone/>
            </a:pPr>
            <a:r>
              <a:t/>
            </a:r>
            <a:endParaRPr b="1" sz="1100">
              <a:latin typeface="Courier New"/>
              <a:ea typeface="Courier New"/>
              <a:cs typeface="Courier New"/>
              <a:sym typeface="Courier New"/>
            </a:endParaRPr>
          </a:p>
          <a:p>
            <a:pPr indent="0" lvl="0" marL="0" rtl="0" algn="l">
              <a:spcBef>
                <a:spcPts val="0"/>
              </a:spcBef>
              <a:spcAft>
                <a:spcPts val="0"/>
              </a:spcAft>
              <a:buNone/>
            </a:pPr>
            <a:r>
              <a:rPr b="1" lang="en" sz="1100">
                <a:latin typeface="Courier New"/>
                <a:ea typeface="Courier New"/>
                <a:cs typeface="Courier New"/>
                <a:sym typeface="Courier New"/>
              </a:rPr>
              <a:t>def my_function(x):</a:t>
            </a:r>
            <a:endParaRPr b="1" sz="1100">
              <a:latin typeface="Courier New"/>
              <a:ea typeface="Courier New"/>
              <a:cs typeface="Courier New"/>
              <a:sym typeface="Courier New"/>
            </a:endParaRPr>
          </a:p>
          <a:p>
            <a:pPr indent="0" lvl="0" marL="0" rtl="0" algn="l">
              <a:spcBef>
                <a:spcPts val="0"/>
              </a:spcBef>
              <a:spcAft>
                <a:spcPts val="0"/>
              </a:spcAft>
              <a:buNone/>
            </a:pPr>
            <a:r>
              <a:rPr b="1" lang="en" sz="1100">
                <a:latin typeface="Courier New"/>
                <a:ea typeface="Courier New"/>
                <a:cs typeface="Courier New"/>
                <a:sym typeface="Courier New"/>
              </a:rPr>
              <a:t>    return </a:t>
            </a:r>
            <a:r>
              <a:rPr b="1" lang="en" sz="1100">
                <a:solidFill>
                  <a:srgbClr val="6AA84F"/>
                </a:solidFill>
                <a:latin typeface="Courier New"/>
                <a:ea typeface="Courier New"/>
                <a:cs typeface="Courier New"/>
                <a:sym typeface="Courier New"/>
              </a:rPr>
              <a:t>add_two(x)</a:t>
            </a:r>
            <a:r>
              <a:rPr b="1" lang="en" sz="1100">
                <a:latin typeface="Courier New"/>
                <a:ea typeface="Courier New"/>
                <a:cs typeface="Courier New"/>
                <a:sym typeface="Courier New"/>
              </a:rPr>
              <a:t> + multiply_by_three(x)</a:t>
            </a:r>
            <a:endParaRPr b="1" sz="1100">
              <a:latin typeface="Courier New"/>
              <a:ea typeface="Courier New"/>
              <a:cs typeface="Courier New"/>
              <a:sym typeface="Courier New"/>
            </a:endParaRPr>
          </a:p>
          <a:p>
            <a:pPr indent="0" lvl="0" marL="0" rtl="0" algn="l">
              <a:spcBef>
                <a:spcPts val="0"/>
              </a:spcBef>
              <a:spcAft>
                <a:spcPts val="0"/>
              </a:spcAft>
              <a:buNone/>
            </a:pPr>
            <a:r>
              <a:t/>
            </a:r>
            <a:endParaRPr b="1" sz="1100">
              <a:latin typeface="Courier New"/>
              <a:ea typeface="Courier New"/>
              <a:cs typeface="Courier New"/>
              <a:sym typeface="Courier New"/>
            </a:endParaRPr>
          </a:p>
          <a:p>
            <a:pPr indent="0" lvl="0" marL="0" rtl="0" algn="l">
              <a:spcBef>
                <a:spcPts val="0"/>
              </a:spcBef>
              <a:spcAft>
                <a:spcPts val="0"/>
              </a:spcAft>
              <a:buNone/>
            </a:pPr>
            <a:r>
              <a:rPr b="1" lang="en" sz="1100">
                <a:latin typeface="Courier New"/>
                <a:ea typeface="Courier New"/>
                <a:cs typeface="Courier New"/>
                <a:sym typeface="Courier New"/>
              </a:rPr>
              <a:t>print my_function(12)</a:t>
            </a:r>
            <a:endParaRPr b="1" sz="1100">
              <a:latin typeface="Courier New"/>
              <a:ea typeface="Courier New"/>
              <a:cs typeface="Courier New"/>
              <a:sym typeface="Courier New"/>
            </a:endParaRPr>
          </a:p>
          <a:p>
            <a:pPr indent="0" lvl="0" marL="0" rtl="0" algn="l">
              <a:spcBef>
                <a:spcPts val="0"/>
              </a:spcBef>
              <a:spcAft>
                <a:spcPts val="0"/>
              </a:spcAft>
              <a:buNone/>
            </a:pPr>
            <a:r>
              <a:t/>
            </a:r>
            <a:endParaRPr b="1" sz="1100">
              <a:latin typeface="Courier New"/>
              <a:ea typeface="Courier New"/>
              <a:cs typeface="Courier New"/>
              <a:sym typeface="Courier New"/>
            </a:endParaRPr>
          </a:p>
        </p:txBody>
      </p:sp>
      <p:sp>
        <p:nvSpPr>
          <p:cNvPr id="359" name="Google Shape;359;p45"/>
          <p:cNvSpPr/>
          <p:nvPr/>
        </p:nvSpPr>
        <p:spPr>
          <a:xfrm>
            <a:off x="4780800" y="3134063"/>
            <a:ext cx="248100" cy="181200"/>
          </a:xfrm>
          <a:prstGeom prst="rightArrow">
            <a:avLst>
              <a:gd fmla="val 50000" name="adj1"/>
              <a:gd fmla="val 50000" name="adj2"/>
            </a:avLst>
          </a:prstGeom>
          <a:solidFill>
            <a:srgbClr val="EA9999"/>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5"/>
          <p:cNvSpPr/>
          <p:nvPr/>
        </p:nvSpPr>
        <p:spPr>
          <a:xfrm>
            <a:off x="4780800" y="2780138"/>
            <a:ext cx="248100" cy="181200"/>
          </a:xfrm>
          <a:prstGeom prst="rightArrow">
            <a:avLst>
              <a:gd fmla="val 50000" name="adj1"/>
              <a:gd fmla="val 50000" name="adj2"/>
            </a:avLst>
          </a:prstGeom>
          <a:solidFill>
            <a:srgbClr val="EA9999"/>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361" name="Google Shape;361;p45"/>
          <p:cNvCxnSpPr/>
          <p:nvPr/>
        </p:nvCxnSpPr>
        <p:spPr>
          <a:xfrm>
            <a:off x="6345825" y="2718613"/>
            <a:ext cx="181200" cy="0"/>
          </a:xfrm>
          <a:prstGeom prst="straightConnector1">
            <a:avLst/>
          </a:prstGeom>
          <a:noFill/>
          <a:ln cap="flat" cmpd="sng" w="28575">
            <a:solidFill>
              <a:srgbClr val="6AA84F"/>
            </a:solidFill>
            <a:prstDash val="solid"/>
            <a:round/>
            <a:headEnd len="med" w="med" type="none"/>
            <a:tailEnd len="med" w="med" type="none"/>
          </a:ln>
        </p:spPr>
      </p:cxnSp>
      <p:sp>
        <p:nvSpPr>
          <p:cNvPr id="362" name="Google Shape;362;p45"/>
          <p:cNvSpPr txBox="1"/>
          <p:nvPr/>
        </p:nvSpPr>
        <p:spPr>
          <a:xfrm>
            <a:off x="6527025" y="2398538"/>
            <a:ext cx="715800" cy="4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6AA84F"/>
                </a:solidFill>
                <a:latin typeface="Courier New"/>
                <a:ea typeface="Courier New"/>
                <a:cs typeface="Courier New"/>
                <a:sym typeface="Courier New"/>
              </a:rPr>
              <a:t>12</a:t>
            </a:r>
            <a:endParaRPr b="1" sz="1100">
              <a:solidFill>
                <a:srgbClr val="6AA84F"/>
              </a:solidFill>
              <a:latin typeface="Courier New"/>
              <a:ea typeface="Courier New"/>
              <a:cs typeface="Courier New"/>
              <a:sym typeface="Courier New"/>
            </a:endParaRPr>
          </a:p>
        </p:txBody>
      </p:sp>
      <p:sp>
        <p:nvSpPr>
          <p:cNvPr id="363" name="Google Shape;363;p45"/>
          <p:cNvSpPr/>
          <p:nvPr/>
        </p:nvSpPr>
        <p:spPr>
          <a:xfrm>
            <a:off x="4780800" y="1596563"/>
            <a:ext cx="248100" cy="181200"/>
          </a:xfrm>
          <a:prstGeom prst="rightArrow">
            <a:avLst>
              <a:gd fmla="val 50000" name="adj1"/>
              <a:gd fmla="val 50000" name="adj2"/>
            </a:avLst>
          </a:prstGeom>
          <a:solidFill>
            <a:srgbClr val="FF0000"/>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364" name="Google Shape;364;p45"/>
          <p:cNvCxnSpPr/>
          <p:nvPr/>
        </p:nvCxnSpPr>
        <p:spPr>
          <a:xfrm>
            <a:off x="6035625" y="1687163"/>
            <a:ext cx="181200" cy="0"/>
          </a:xfrm>
          <a:prstGeom prst="straightConnector1">
            <a:avLst/>
          </a:prstGeom>
          <a:noFill/>
          <a:ln cap="flat" cmpd="sng" w="28575">
            <a:solidFill>
              <a:srgbClr val="6AA84F"/>
            </a:solidFill>
            <a:prstDash val="solid"/>
            <a:round/>
            <a:headEnd len="med" w="med" type="none"/>
            <a:tailEnd len="med" w="med" type="none"/>
          </a:ln>
        </p:spPr>
      </p:cxnSp>
      <p:sp>
        <p:nvSpPr>
          <p:cNvPr id="365" name="Google Shape;365;p45"/>
          <p:cNvSpPr txBox="1"/>
          <p:nvPr/>
        </p:nvSpPr>
        <p:spPr>
          <a:xfrm>
            <a:off x="6216825" y="1396188"/>
            <a:ext cx="715800" cy="4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6AA84F"/>
                </a:solidFill>
                <a:latin typeface="Courier New"/>
                <a:ea typeface="Courier New"/>
                <a:cs typeface="Courier New"/>
                <a:sym typeface="Courier New"/>
              </a:rPr>
              <a:t>12</a:t>
            </a:r>
            <a:endParaRPr b="1" sz="1100">
              <a:solidFill>
                <a:srgbClr val="6AA84F"/>
              </a:solidFill>
              <a:latin typeface="Courier New"/>
              <a:ea typeface="Courier New"/>
              <a:cs typeface="Courier New"/>
              <a:sym typeface="Courier New"/>
            </a:endParaRPr>
          </a:p>
        </p:txBody>
      </p:sp>
      <p:sp>
        <p:nvSpPr>
          <p:cNvPr id="366" name="Google Shape;366;p45"/>
          <p:cNvSpPr/>
          <p:nvPr/>
        </p:nvSpPr>
        <p:spPr>
          <a:xfrm>
            <a:off x="346200" y="1526750"/>
            <a:ext cx="4141500" cy="21729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chemeClr val="dk1"/>
                </a:solidFill>
                <a:latin typeface="Courier New"/>
                <a:ea typeface="Courier New"/>
                <a:cs typeface="Courier New"/>
                <a:sym typeface="Courier New"/>
              </a:rPr>
              <a:t>my_number = 5</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while my_number &gt; 0:</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	</a:t>
            </a:r>
            <a:r>
              <a:rPr b="1" lang="en">
                <a:solidFill>
                  <a:schemeClr val="dk1"/>
                </a:solidFill>
                <a:latin typeface="Courier New"/>
                <a:ea typeface="Courier New"/>
                <a:cs typeface="Courier New"/>
                <a:sym typeface="Courier New"/>
              </a:rPr>
              <a:t>print my_number</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	my_number = my_number - 1</a:t>
            </a:r>
            <a:endParaRPr/>
          </a:p>
        </p:txBody>
      </p:sp>
      <p:sp>
        <p:nvSpPr>
          <p:cNvPr id="367" name="Google Shape;367;p45"/>
          <p:cNvSpPr/>
          <p:nvPr/>
        </p:nvSpPr>
        <p:spPr>
          <a:xfrm rot="-5400000">
            <a:off x="329675" y="2371775"/>
            <a:ext cx="304500" cy="353100"/>
          </a:xfrm>
          <a:prstGeom prst="bentArrow">
            <a:avLst>
              <a:gd fmla="val 25000" name="adj1"/>
              <a:gd fmla="val 25000" name="adj2"/>
              <a:gd fmla="val 25000" name="adj3"/>
              <a:gd fmla="val 43750" name="adj4"/>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5"/>
          <p:cNvSpPr/>
          <p:nvPr/>
        </p:nvSpPr>
        <p:spPr>
          <a:xfrm>
            <a:off x="2741400" y="1499325"/>
            <a:ext cx="1545900" cy="915900"/>
          </a:xfrm>
          <a:prstGeom prst="cloudCallout">
            <a:avLst>
              <a:gd fmla="val -58642" name="adj1"/>
              <a:gd fmla="val 7293"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3 &gt; 0?</a:t>
            </a:r>
            <a:endParaRPr>
              <a:latin typeface="Courier New"/>
              <a:ea typeface="Courier New"/>
              <a:cs typeface="Courier New"/>
              <a:sym typeface="Courier New"/>
            </a:endParaRPr>
          </a:p>
          <a:p>
            <a:pPr indent="0" lvl="0" marL="0" rtl="0" algn="ctr">
              <a:spcBef>
                <a:spcPts val="0"/>
              </a:spcBef>
              <a:spcAft>
                <a:spcPts val="0"/>
              </a:spcAft>
              <a:buNone/>
            </a:pPr>
            <a:r>
              <a:t/>
            </a:r>
            <a:endParaRPr sz="600">
              <a:latin typeface="Courier New"/>
              <a:ea typeface="Courier New"/>
              <a:cs typeface="Courier New"/>
              <a:sym typeface="Courier New"/>
            </a:endParaRPr>
          </a:p>
          <a:p>
            <a:pPr indent="0" lvl="0" marL="0" rtl="0" algn="ctr">
              <a:spcBef>
                <a:spcPts val="0"/>
              </a:spcBef>
              <a:spcAft>
                <a:spcPts val="0"/>
              </a:spcAft>
              <a:buNone/>
            </a:pPr>
            <a:r>
              <a:rPr b="1" lang="en">
                <a:latin typeface="Courier New"/>
                <a:ea typeface="Courier New"/>
                <a:cs typeface="Courier New"/>
                <a:sym typeface="Courier New"/>
              </a:rPr>
              <a:t>True</a:t>
            </a:r>
            <a:endParaRPr b="1">
              <a:latin typeface="Courier New"/>
              <a:ea typeface="Courier New"/>
              <a:cs typeface="Courier New"/>
              <a:sym typeface="Courier New"/>
            </a:endParaRPr>
          </a:p>
        </p:txBody>
      </p:sp>
      <p:sp>
        <p:nvSpPr>
          <p:cNvPr id="369" name="Google Shape;369;p45"/>
          <p:cNvSpPr/>
          <p:nvPr/>
        </p:nvSpPr>
        <p:spPr>
          <a:xfrm>
            <a:off x="126675" y="1997250"/>
            <a:ext cx="257700" cy="200400"/>
          </a:xfrm>
          <a:prstGeom prst="rightArrow">
            <a:avLst>
              <a:gd fmla="val 50000" name="adj1"/>
              <a:gd fmla="val 50000" name="adj2"/>
            </a:avLst>
          </a:prstGeom>
          <a:solidFill>
            <a:srgbClr val="FF0000"/>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46"/>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6"/>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Proxima Nova"/>
                <a:ea typeface="Proxima Nova"/>
                <a:cs typeface="Proxima Nova"/>
                <a:sym typeface="Proxima Nova"/>
              </a:rPr>
              <a:t>Review: Non-sequential Programming</a:t>
            </a:r>
            <a:endParaRPr b="1" sz="3600">
              <a:solidFill>
                <a:schemeClr val="lt1"/>
              </a:solidFill>
              <a:latin typeface="Proxima Nova"/>
              <a:ea typeface="Proxima Nova"/>
              <a:cs typeface="Proxima Nova"/>
              <a:sym typeface="Proxima Nova"/>
            </a:endParaRPr>
          </a:p>
        </p:txBody>
      </p:sp>
      <p:sp>
        <p:nvSpPr>
          <p:cNvPr id="376" name="Google Shape;376;p46"/>
          <p:cNvSpPr/>
          <p:nvPr/>
        </p:nvSpPr>
        <p:spPr>
          <a:xfrm>
            <a:off x="367200" y="1350100"/>
            <a:ext cx="4901100" cy="3668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chemeClr val="dk1"/>
                </a:solidFill>
                <a:latin typeface="Courier New"/>
                <a:ea typeface="Courier New"/>
                <a:cs typeface="Courier New"/>
                <a:sym typeface="Courier New"/>
              </a:rPr>
              <a:t>numerator = int(input("Enter #: "))</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denominator = int(input("Enter #: "))</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try:</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quotient = numerator / denominator</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if quotient * denominator == numerator:</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	</a:t>
            </a:r>
            <a:r>
              <a:rPr b="1" lang="en">
                <a:solidFill>
                  <a:schemeClr val="dk1"/>
                </a:solidFill>
                <a:latin typeface="Courier New"/>
                <a:ea typeface="Courier New"/>
                <a:cs typeface="Courier New"/>
                <a:sym typeface="Courier New"/>
              </a:rPr>
              <a:t>print "Divisible!"</a:t>
            </a:r>
            <a:endParaRPr b="1">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a:solidFill>
                  <a:schemeClr val="dk1"/>
                </a:solidFill>
                <a:latin typeface="Courier New"/>
                <a:ea typeface="Courier New"/>
                <a:cs typeface="Courier New"/>
                <a:sym typeface="Courier New"/>
              </a:rPr>
              <a:t>else:</a:t>
            </a:r>
            <a:endParaRPr b="1">
              <a:solidFill>
                <a:schemeClr val="dk1"/>
              </a:solidFill>
              <a:latin typeface="Courier New"/>
              <a:ea typeface="Courier New"/>
              <a:cs typeface="Courier New"/>
              <a:sym typeface="Courier New"/>
            </a:endParaRPr>
          </a:p>
          <a:p>
            <a:pPr indent="457200" lvl="0" marL="457200" rtl="0" algn="l">
              <a:spcBef>
                <a:spcPts val="600"/>
              </a:spcBef>
              <a:spcAft>
                <a:spcPts val="0"/>
              </a:spcAft>
              <a:buNone/>
            </a:pPr>
            <a:r>
              <a:rPr b="1" lang="en">
                <a:solidFill>
                  <a:schemeClr val="dk1"/>
                </a:solidFill>
                <a:latin typeface="Courier New"/>
                <a:ea typeface="Courier New"/>
                <a:cs typeface="Courier New"/>
                <a:sym typeface="Courier New"/>
              </a:rPr>
              <a:t>print "Not divisible."</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except ZeroDivisionError:</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	</a:t>
            </a:r>
            <a:r>
              <a:rPr b="1" lang="en">
                <a:solidFill>
                  <a:schemeClr val="dk1"/>
                </a:solidFill>
                <a:latin typeface="Courier New"/>
                <a:ea typeface="Courier New"/>
                <a:cs typeface="Courier New"/>
                <a:sym typeface="Courier New"/>
              </a:rPr>
              <a:t>print "Cannot divide by zero!"</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t/>
            </a:r>
            <a:endParaRPr b="1">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print "All done!"</a:t>
            </a:r>
            <a:endParaRPr b="1">
              <a:solidFill>
                <a:schemeClr val="dk1"/>
              </a:solidFill>
              <a:latin typeface="Courier New"/>
              <a:ea typeface="Courier New"/>
              <a:cs typeface="Courier New"/>
              <a:sym typeface="Courier New"/>
            </a:endParaRPr>
          </a:p>
        </p:txBody>
      </p:sp>
      <p:sp>
        <p:nvSpPr>
          <p:cNvPr id="377" name="Google Shape;377;p46"/>
          <p:cNvSpPr/>
          <p:nvPr/>
        </p:nvSpPr>
        <p:spPr>
          <a:xfrm>
            <a:off x="151775" y="3817850"/>
            <a:ext cx="257700" cy="200400"/>
          </a:xfrm>
          <a:prstGeom prst="rightArrow">
            <a:avLst>
              <a:gd fmla="val 50000" name="adj1"/>
              <a:gd fmla="val 50000" name="adj2"/>
            </a:avLst>
          </a:prstGeom>
          <a:solidFill>
            <a:srgbClr val="FF0000"/>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8" name="Google Shape;378;p46"/>
          <p:cNvCxnSpPr/>
          <p:nvPr/>
        </p:nvCxnSpPr>
        <p:spPr>
          <a:xfrm>
            <a:off x="2070775" y="2477125"/>
            <a:ext cx="973500" cy="0"/>
          </a:xfrm>
          <a:prstGeom prst="straightConnector1">
            <a:avLst/>
          </a:prstGeom>
          <a:noFill/>
          <a:ln cap="flat" cmpd="sng" w="19050">
            <a:solidFill>
              <a:srgbClr val="6AA84F"/>
            </a:solidFill>
            <a:prstDash val="solid"/>
            <a:round/>
            <a:headEnd len="med" w="med" type="none"/>
            <a:tailEnd len="med" w="med" type="none"/>
          </a:ln>
        </p:spPr>
      </p:cxnSp>
      <p:cxnSp>
        <p:nvCxnSpPr>
          <p:cNvPr id="379" name="Google Shape;379;p46"/>
          <p:cNvCxnSpPr/>
          <p:nvPr/>
        </p:nvCxnSpPr>
        <p:spPr>
          <a:xfrm>
            <a:off x="3378100" y="2477125"/>
            <a:ext cx="1173600" cy="0"/>
          </a:xfrm>
          <a:prstGeom prst="straightConnector1">
            <a:avLst/>
          </a:prstGeom>
          <a:noFill/>
          <a:ln cap="flat" cmpd="sng" w="19050">
            <a:solidFill>
              <a:srgbClr val="6AA84F"/>
            </a:solidFill>
            <a:prstDash val="solid"/>
            <a:round/>
            <a:headEnd len="med" w="med" type="none"/>
            <a:tailEnd len="med" w="med" type="none"/>
          </a:ln>
        </p:spPr>
      </p:cxnSp>
      <p:sp>
        <p:nvSpPr>
          <p:cNvPr id="380" name="Google Shape;380;p46"/>
          <p:cNvSpPr txBox="1"/>
          <p:nvPr/>
        </p:nvSpPr>
        <p:spPr>
          <a:xfrm>
            <a:off x="2185300" y="2119150"/>
            <a:ext cx="820800" cy="4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latin typeface="Courier New"/>
                <a:ea typeface="Courier New"/>
                <a:cs typeface="Courier New"/>
                <a:sym typeface="Courier New"/>
              </a:rPr>
              <a:t>10</a:t>
            </a:r>
            <a:endParaRPr b="1">
              <a:solidFill>
                <a:srgbClr val="6AA84F"/>
              </a:solidFill>
              <a:latin typeface="Courier New"/>
              <a:ea typeface="Courier New"/>
              <a:cs typeface="Courier New"/>
              <a:sym typeface="Courier New"/>
            </a:endParaRPr>
          </a:p>
        </p:txBody>
      </p:sp>
      <p:sp>
        <p:nvSpPr>
          <p:cNvPr id="381" name="Google Shape;381;p46"/>
          <p:cNvSpPr txBox="1"/>
          <p:nvPr/>
        </p:nvSpPr>
        <p:spPr>
          <a:xfrm>
            <a:off x="3625975" y="2119150"/>
            <a:ext cx="820800" cy="4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latin typeface="Courier New"/>
                <a:ea typeface="Courier New"/>
                <a:cs typeface="Courier New"/>
                <a:sym typeface="Courier New"/>
              </a:rPr>
              <a:t>0</a:t>
            </a:r>
            <a:endParaRPr b="1">
              <a:solidFill>
                <a:srgbClr val="6AA84F"/>
              </a:solidFill>
              <a:latin typeface="Courier New"/>
              <a:ea typeface="Courier New"/>
              <a:cs typeface="Courier New"/>
              <a:sym typeface="Courier New"/>
            </a:endParaRPr>
          </a:p>
        </p:txBody>
      </p:sp>
      <p:sp>
        <p:nvSpPr>
          <p:cNvPr id="382" name="Google Shape;382;p46"/>
          <p:cNvSpPr/>
          <p:nvPr/>
        </p:nvSpPr>
        <p:spPr>
          <a:xfrm>
            <a:off x="1479100" y="2013475"/>
            <a:ext cx="420000" cy="420000"/>
          </a:xfrm>
          <a:prstGeom prst="flowChartConnector">
            <a:avLst/>
          </a:prstGeom>
          <a:solidFill>
            <a:srgbClr val="FFFF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0000"/>
                </a:solidFill>
                <a:latin typeface="Courier New"/>
                <a:ea typeface="Courier New"/>
                <a:cs typeface="Courier New"/>
                <a:sym typeface="Courier New"/>
              </a:rPr>
              <a:t>!</a:t>
            </a:r>
            <a:endParaRPr b="1" sz="1800">
              <a:solidFill>
                <a:srgbClr val="FF0000"/>
              </a:solidFill>
              <a:latin typeface="Courier New"/>
              <a:ea typeface="Courier New"/>
              <a:cs typeface="Courier New"/>
              <a:sym typeface="Courier New"/>
            </a:endParaRPr>
          </a:p>
        </p:txBody>
      </p:sp>
      <p:sp>
        <p:nvSpPr>
          <p:cNvPr id="383" name="Google Shape;383;p46"/>
          <p:cNvSpPr/>
          <p:nvPr/>
        </p:nvSpPr>
        <p:spPr>
          <a:xfrm flipH="1" rot="-5400000">
            <a:off x="-143825" y="2710800"/>
            <a:ext cx="1240500" cy="762000"/>
          </a:xfrm>
          <a:prstGeom prst="bentArrow">
            <a:avLst>
              <a:gd fmla="val 16276" name="adj1"/>
              <a:gd fmla="val 16279" name="adj2"/>
              <a:gd fmla="val 25000" name="adj3"/>
              <a:gd fmla="val 43750" name="adj4"/>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graphicFrame>
        <p:nvGraphicFramePr>
          <p:cNvPr id="388" name="Google Shape;388;p47"/>
          <p:cNvGraphicFramePr/>
          <p:nvPr/>
        </p:nvGraphicFramePr>
        <p:xfrm>
          <a:off x="165050" y="1773550"/>
          <a:ext cx="3000000" cy="3000000"/>
        </p:xfrm>
        <a:graphic>
          <a:graphicData uri="http://schemas.openxmlformats.org/drawingml/2006/table">
            <a:tbl>
              <a:tblPr>
                <a:noFill/>
                <a:tableStyleId>{7EA54736-DB1D-42AC-B525-0781A66890BE}</a:tableStyleId>
              </a:tblPr>
              <a:tblGrid>
                <a:gridCol w="3782025"/>
                <a:gridCol w="5031875"/>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Command</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570200">
                <a:tc>
                  <a:txBody>
                    <a:bodyPr/>
                    <a:lstStyle/>
                    <a:p>
                      <a:pPr indent="0" lvl="0" marL="0" rtl="0" algn="l">
                        <a:spcBef>
                          <a:spcPts val="0"/>
                        </a:spcBef>
                        <a:spcAft>
                          <a:spcPts val="0"/>
                        </a:spcAft>
                        <a:buNone/>
                      </a:pPr>
                      <a:r>
                        <a:rPr b="1" lang="en" sz="2400">
                          <a:latin typeface="Courier New"/>
                          <a:ea typeface="Courier New"/>
                          <a:cs typeface="Courier New"/>
                          <a:sym typeface="Courier New"/>
                        </a:rPr>
                        <a:t>try:</a:t>
                      </a:r>
                      <a:endParaRPr b="1" i="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solidFill>
                            <a:schemeClr val="dk1"/>
                          </a:solidFill>
                          <a:highlight>
                            <a:srgbClr val="FFFFFF"/>
                          </a:highlight>
                          <a:latin typeface="Proxima Nova"/>
                          <a:ea typeface="Proxima Nova"/>
                          <a:cs typeface="Proxima Nova"/>
                          <a:sym typeface="Proxima Nova"/>
                        </a:rPr>
                        <a:t>Complete the following commands if no error was found</a:t>
                      </a:r>
                      <a:endParaRPr sz="2400">
                        <a:latin typeface="Proxima Nova"/>
                        <a:ea typeface="Proxima Nova"/>
                        <a:cs typeface="Proxima Nova"/>
                        <a:sym typeface="Proxima Nova"/>
                      </a:endParaRPr>
                    </a:p>
                  </a:txBody>
                  <a:tcPr marT="91425" marB="91425" marR="91425" marL="91425"/>
                </a:tc>
              </a:tr>
              <a:tr h="570200">
                <a:tc>
                  <a:txBody>
                    <a:bodyPr/>
                    <a:lstStyle/>
                    <a:p>
                      <a:pPr indent="0" lvl="0" marL="0" rtl="0" algn="l">
                        <a:spcBef>
                          <a:spcPts val="0"/>
                        </a:spcBef>
                        <a:spcAft>
                          <a:spcPts val="0"/>
                        </a:spcAft>
                        <a:buNone/>
                      </a:pPr>
                      <a:r>
                        <a:rPr b="1" lang="en" sz="2400">
                          <a:latin typeface="Courier New"/>
                          <a:ea typeface="Courier New"/>
                          <a:cs typeface="Courier New"/>
                          <a:sym typeface="Courier New"/>
                        </a:rPr>
                        <a:t>except </a:t>
                      </a:r>
                      <a:r>
                        <a:rPr b="1" i="1" lang="en" sz="2400">
                          <a:latin typeface="Courier New"/>
                          <a:ea typeface="Courier New"/>
                          <a:cs typeface="Courier New"/>
                          <a:sym typeface="Courier New"/>
                        </a:rPr>
                        <a:t>error_name</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solidFill>
                            <a:schemeClr val="dk1"/>
                          </a:solidFill>
                          <a:highlight>
                            <a:srgbClr val="FFFFFF"/>
                          </a:highlight>
                          <a:latin typeface="Proxima Nova"/>
                          <a:ea typeface="Proxima Nova"/>
                          <a:cs typeface="Proxima Nova"/>
                          <a:sym typeface="Proxima Nova"/>
                        </a:rPr>
                        <a:t>if a certain error occurs, completes the commands below</a:t>
                      </a:r>
                      <a:endParaRPr sz="2400">
                        <a:solidFill>
                          <a:schemeClr val="dk1"/>
                        </a:solidFill>
                        <a:highlight>
                          <a:srgbClr val="FFFFFF"/>
                        </a:highlight>
                        <a:latin typeface="Proxima Nova"/>
                        <a:ea typeface="Proxima Nova"/>
                        <a:cs typeface="Proxima Nova"/>
                        <a:sym typeface="Proxima Nova"/>
                      </a:endParaRPr>
                    </a:p>
                  </a:txBody>
                  <a:tcPr marT="91425" marB="91425" marR="91425" marL="91425"/>
                </a:tc>
              </a:tr>
            </a:tbl>
          </a:graphicData>
        </a:graphic>
      </p:graphicFrame>
      <p:sp>
        <p:nvSpPr>
          <p:cNvPr id="389" name="Google Shape;389;p4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Commands learned this lesson</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3"/>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Proxima Nova"/>
                <a:ea typeface="Proxima Nova"/>
                <a:cs typeface="Proxima Nova"/>
                <a:sym typeface="Proxima Nova"/>
              </a:rPr>
              <a:t>Review: Input/Output</a:t>
            </a:r>
            <a:endParaRPr b="1" sz="3600">
              <a:solidFill>
                <a:srgbClr val="FFFFFF"/>
              </a:solidFill>
              <a:latin typeface="Proxima Nova"/>
              <a:ea typeface="Proxima Nova"/>
              <a:cs typeface="Proxima Nova"/>
              <a:sym typeface="Proxima Nova"/>
            </a:endParaRPr>
          </a:p>
        </p:txBody>
      </p:sp>
      <p:sp>
        <p:nvSpPr>
          <p:cNvPr id="122" name="Google Shape;122;p23"/>
          <p:cNvSpPr/>
          <p:nvPr/>
        </p:nvSpPr>
        <p:spPr>
          <a:xfrm>
            <a:off x="4961200" y="1501988"/>
            <a:ext cx="3998400" cy="22224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Enter #: abcd</a:t>
            </a:r>
            <a:endParaRPr>
              <a:latin typeface="Courier New"/>
              <a:ea typeface="Courier New"/>
              <a:cs typeface="Courier New"/>
              <a:sym typeface="Courier New"/>
            </a:endParaRPr>
          </a:p>
        </p:txBody>
      </p:sp>
      <p:sp>
        <p:nvSpPr>
          <p:cNvPr id="123" name="Google Shape;123;p23"/>
          <p:cNvSpPr/>
          <p:nvPr/>
        </p:nvSpPr>
        <p:spPr>
          <a:xfrm>
            <a:off x="346200" y="1526750"/>
            <a:ext cx="4141500" cy="21729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chemeClr val="dk1"/>
                </a:solidFill>
                <a:highlight>
                  <a:srgbClr val="FFE599"/>
                </a:highlight>
                <a:latin typeface="Courier New"/>
                <a:ea typeface="Courier New"/>
                <a:cs typeface="Courier New"/>
                <a:sym typeface="Courier New"/>
              </a:rPr>
              <a:t>my_number = int(input("Enter #: "))</a:t>
            </a:r>
            <a:endParaRPr b="1">
              <a:solidFill>
                <a:schemeClr val="dk1"/>
              </a:solidFill>
              <a:highlight>
                <a:srgbClr val="FFE599"/>
              </a:highlight>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print "Your #: " + str(my_number)</a:t>
            </a:r>
            <a:endParaRPr b="1">
              <a:solidFill>
                <a:schemeClr val="dk1"/>
              </a:solidFill>
              <a:latin typeface="Courier New"/>
              <a:ea typeface="Courier New"/>
              <a:cs typeface="Courier New"/>
              <a:sym typeface="Courier New"/>
            </a:endParaRPr>
          </a:p>
        </p:txBody>
      </p:sp>
      <p:sp>
        <p:nvSpPr>
          <p:cNvPr id="124" name="Google Shape;124;p23"/>
          <p:cNvSpPr txBox="1"/>
          <p:nvPr/>
        </p:nvSpPr>
        <p:spPr>
          <a:xfrm>
            <a:off x="436350" y="3818625"/>
            <a:ext cx="8271300" cy="10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Proxima Nova"/>
              <a:ea typeface="Proxima Nova"/>
              <a:cs typeface="Proxima Nova"/>
              <a:sym typeface="Proxima Nova"/>
            </a:endParaRPr>
          </a:p>
        </p:txBody>
      </p:sp>
      <p:cxnSp>
        <p:nvCxnSpPr>
          <p:cNvPr id="125" name="Google Shape;125;p23"/>
          <p:cNvCxnSpPr/>
          <p:nvPr/>
        </p:nvCxnSpPr>
        <p:spPr>
          <a:xfrm>
            <a:off x="2147100" y="1813100"/>
            <a:ext cx="1927500" cy="0"/>
          </a:xfrm>
          <a:prstGeom prst="straightConnector1">
            <a:avLst/>
          </a:prstGeom>
          <a:noFill/>
          <a:ln cap="flat" cmpd="sng" w="28575">
            <a:solidFill>
              <a:srgbClr val="6AA84F"/>
            </a:solidFill>
            <a:prstDash val="solid"/>
            <a:round/>
            <a:headEnd len="med" w="med" type="none"/>
            <a:tailEnd len="med" w="med" type="none"/>
          </a:ln>
        </p:spPr>
      </p:cxnSp>
      <p:sp>
        <p:nvSpPr>
          <p:cNvPr id="126" name="Google Shape;126;p23"/>
          <p:cNvSpPr txBox="1"/>
          <p:nvPr/>
        </p:nvSpPr>
        <p:spPr>
          <a:xfrm>
            <a:off x="2051675" y="1412325"/>
            <a:ext cx="9162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latin typeface="Courier New"/>
                <a:ea typeface="Courier New"/>
                <a:cs typeface="Courier New"/>
                <a:sym typeface="Courier New"/>
              </a:rPr>
              <a:t>"abcd"</a:t>
            </a:r>
            <a:endParaRPr>
              <a:solidFill>
                <a:srgbClr val="6AA84F"/>
              </a:solidFill>
              <a:latin typeface="Courier New"/>
              <a:ea typeface="Courier New"/>
              <a:cs typeface="Courier New"/>
              <a:sym typeface="Courier New"/>
            </a:endParaRPr>
          </a:p>
        </p:txBody>
      </p:sp>
      <p:sp>
        <p:nvSpPr>
          <p:cNvPr id="127" name="Google Shape;127;p23"/>
          <p:cNvSpPr/>
          <p:nvPr/>
        </p:nvSpPr>
        <p:spPr>
          <a:xfrm>
            <a:off x="1374150" y="1221475"/>
            <a:ext cx="620400" cy="383700"/>
          </a:xfrm>
          <a:prstGeom prst="cloudCallout">
            <a:avLst>
              <a:gd fmla="val 29985" name="adj1"/>
              <a:gd fmla="val 7932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ourier New"/>
                <a:ea typeface="Courier New"/>
                <a:cs typeface="Courier New"/>
                <a:sym typeface="Courier New"/>
              </a:rPr>
              <a:t>?</a:t>
            </a:r>
            <a:endParaRPr b="1" sz="1800">
              <a:latin typeface="Courier New"/>
              <a:ea typeface="Courier New"/>
              <a:cs typeface="Courier New"/>
              <a:sym typeface="Courier New"/>
            </a:endParaRPr>
          </a:p>
        </p:txBody>
      </p:sp>
      <p:sp>
        <p:nvSpPr>
          <p:cNvPr id="128" name="Google Shape;128;p23"/>
          <p:cNvSpPr/>
          <p:nvPr/>
        </p:nvSpPr>
        <p:spPr>
          <a:xfrm>
            <a:off x="5195050" y="2252075"/>
            <a:ext cx="3530700" cy="8109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lnSpc>
                <a:spcPct val="110000"/>
              </a:lnSpc>
              <a:spcBef>
                <a:spcPts val="800"/>
              </a:spcBef>
              <a:spcAft>
                <a:spcPts val="0"/>
              </a:spcAft>
              <a:buNone/>
            </a:pPr>
            <a:r>
              <a:rPr b="1" lang="en" sz="1050">
                <a:solidFill>
                  <a:srgbClr val="333333"/>
                </a:solidFill>
                <a:latin typeface="Proxima Nova"/>
                <a:ea typeface="Proxima Nova"/>
                <a:cs typeface="Proxima Nova"/>
                <a:sym typeface="Proxima Nova"/>
              </a:rPr>
              <a:t>Error: Line 1</a:t>
            </a:r>
            <a:endParaRPr b="1" sz="1050">
              <a:solidFill>
                <a:srgbClr val="333333"/>
              </a:solidFill>
              <a:latin typeface="Proxima Nova"/>
              <a:ea typeface="Proxima Nova"/>
              <a:cs typeface="Proxima Nova"/>
              <a:sym typeface="Proxima Nova"/>
            </a:endParaRPr>
          </a:p>
          <a:p>
            <a:pPr indent="0" lvl="0" marL="0" rtl="0" algn="l">
              <a:lnSpc>
                <a:spcPct val="139285"/>
              </a:lnSpc>
              <a:spcBef>
                <a:spcPts val="800"/>
              </a:spcBef>
              <a:spcAft>
                <a:spcPts val="0"/>
              </a:spcAft>
              <a:buNone/>
            </a:pPr>
            <a:r>
              <a:rPr lang="en" sz="1000">
                <a:solidFill>
                  <a:srgbClr val="555555"/>
                </a:solidFill>
                <a:latin typeface="Proxima Nova"/>
                <a:ea typeface="Proxima Nova"/>
                <a:cs typeface="Proxima Nova"/>
                <a:sym typeface="Proxima Nova"/>
              </a:rPr>
              <a:t>ValueError: invalid literal for int() with base 10: 'abcd' on line 1</a:t>
            </a:r>
            <a:endParaRPr sz="1000">
              <a:solidFill>
                <a:srgbClr val="555555"/>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4"/>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Proxima Nova"/>
                <a:ea typeface="Proxima Nova"/>
                <a:cs typeface="Proxima Nova"/>
                <a:sym typeface="Proxima Nova"/>
              </a:rPr>
              <a:t>Review: Input/Output</a:t>
            </a:r>
            <a:endParaRPr b="1" sz="3600">
              <a:solidFill>
                <a:srgbClr val="FFFFFF"/>
              </a:solidFill>
              <a:latin typeface="Proxima Nova"/>
              <a:ea typeface="Proxima Nova"/>
              <a:cs typeface="Proxima Nova"/>
              <a:sym typeface="Proxima Nova"/>
            </a:endParaRPr>
          </a:p>
        </p:txBody>
      </p:sp>
      <p:sp>
        <p:nvSpPr>
          <p:cNvPr id="135" name="Google Shape;135;p24"/>
          <p:cNvSpPr/>
          <p:nvPr/>
        </p:nvSpPr>
        <p:spPr>
          <a:xfrm>
            <a:off x="4961200" y="1501988"/>
            <a:ext cx="3998400" cy="22224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Enter #: abcd</a:t>
            </a:r>
            <a:endParaRPr>
              <a:latin typeface="Courier New"/>
              <a:ea typeface="Courier New"/>
              <a:cs typeface="Courier New"/>
              <a:sym typeface="Courier New"/>
            </a:endParaRPr>
          </a:p>
        </p:txBody>
      </p:sp>
      <p:sp>
        <p:nvSpPr>
          <p:cNvPr id="136" name="Google Shape;136;p24"/>
          <p:cNvSpPr/>
          <p:nvPr/>
        </p:nvSpPr>
        <p:spPr>
          <a:xfrm>
            <a:off x="346200" y="1526750"/>
            <a:ext cx="4141500" cy="21729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chemeClr val="dk1"/>
                </a:solidFill>
                <a:highlight>
                  <a:srgbClr val="FFE599"/>
                </a:highlight>
                <a:latin typeface="Courier New"/>
                <a:ea typeface="Courier New"/>
                <a:cs typeface="Courier New"/>
                <a:sym typeface="Courier New"/>
              </a:rPr>
              <a:t>my_number = int(input("Enter #: "))</a:t>
            </a:r>
            <a:endParaRPr b="1">
              <a:solidFill>
                <a:schemeClr val="dk1"/>
              </a:solidFill>
              <a:highlight>
                <a:srgbClr val="FFE599"/>
              </a:highlight>
              <a:latin typeface="Courier New"/>
              <a:ea typeface="Courier New"/>
              <a:cs typeface="Courier New"/>
              <a:sym typeface="Courier New"/>
            </a:endParaRPr>
          </a:p>
          <a:p>
            <a:pPr indent="0" lvl="0" marL="0" rtl="0" algn="l">
              <a:spcBef>
                <a:spcPts val="600"/>
              </a:spcBef>
              <a:spcAft>
                <a:spcPts val="0"/>
              </a:spcAft>
              <a:buNone/>
            </a:pPr>
            <a:r>
              <a:rPr b="1" lang="en">
                <a:solidFill>
                  <a:schemeClr val="dk1"/>
                </a:solidFill>
                <a:latin typeface="Courier New"/>
                <a:ea typeface="Courier New"/>
                <a:cs typeface="Courier New"/>
                <a:sym typeface="Courier New"/>
              </a:rPr>
              <a:t>print "Your #: " + str(my_number)</a:t>
            </a:r>
            <a:endParaRPr b="1">
              <a:solidFill>
                <a:schemeClr val="dk1"/>
              </a:solidFill>
              <a:latin typeface="Courier New"/>
              <a:ea typeface="Courier New"/>
              <a:cs typeface="Courier New"/>
              <a:sym typeface="Courier New"/>
            </a:endParaRPr>
          </a:p>
        </p:txBody>
      </p:sp>
      <p:sp>
        <p:nvSpPr>
          <p:cNvPr id="137" name="Google Shape;137;p24"/>
          <p:cNvSpPr txBox="1"/>
          <p:nvPr/>
        </p:nvSpPr>
        <p:spPr>
          <a:xfrm>
            <a:off x="436350" y="3818625"/>
            <a:ext cx="8271300" cy="10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Proxima Nova"/>
              <a:ea typeface="Proxima Nova"/>
              <a:cs typeface="Proxima Nova"/>
              <a:sym typeface="Proxima Nova"/>
            </a:endParaRPr>
          </a:p>
        </p:txBody>
      </p:sp>
      <p:cxnSp>
        <p:nvCxnSpPr>
          <p:cNvPr id="138" name="Google Shape;138;p24"/>
          <p:cNvCxnSpPr/>
          <p:nvPr/>
        </p:nvCxnSpPr>
        <p:spPr>
          <a:xfrm>
            <a:off x="2147100" y="1813100"/>
            <a:ext cx="1927500" cy="0"/>
          </a:xfrm>
          <a:prstGeom prst="straightConnector1">
            <a:avLst/>
          </a:prstGeom>
          <a:noFill/>
          <a:ln cap="flat" cmpd="sng" w="28575">
            <a:solidFill>
              <a:srgbClr val="6AA84F"/>
            </a:solidFill>
            <a:prstDash val="solid"/>
            <a:round/>
            <a:headEnd len="med" w="med" type="none"/>
            <a:tailEnd len="med" w="med" type="none"/>
          </a:ln>
        </p:spPr>
      </p:cxnSp>
      <p:sp>
        <p:nvSpPr>
          <p:cNvPr id="139" name="Google Shape;139;p24"/>
          <p:cNvSpPr txBox="1"/>
          <p:nvPr/>
        </p:nvSpPr>
        <p:spPr>
          <a:xfrm>
            <a:off x="2051675" y="1412325"/>
            <a:ext cx="9162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latin typeface="Courier New"/>
                <a:ea typeface="Courier New"/>
                <a:cs typeface="Courier New"/>
                <a:sym typeface="Courier New"/>
              </a:rPr>
              <a:t>"abcd"</a:t>
            </a:r>
            <a:endParaRPr>
              <a:solidFill>
                <a:srgbClr val="6AA84F"/>
              </a:solidFill>
              <a:latin typeface="Courier New"/>
              <a:ea typeface="Courier New"/>
              <a:cs typeface="Courier New"/>
              <a:sym typeface="Courier New"/>
            </a:endParaRPr>
          </a:p>
        </p:txBody>
      </p:sp>
      <p:sp>
        <p:nvSpPr>
          <p:cNvPr id="140" name="Google Shape;140;p24"/>
          <p:cNvSpPr/>
          <p:nvPr/>
        </p:nvSpPr>
        <p:spPr>
          <a:xfrm>
            <a:off x="1374150" y="1221475"/>
            <a:ext cx="620400" cy="383700"/>
          </a:xfrm>
          <a:prstGeom prst="cloudCallout">
            <a:avLst>
              <a:gd fmla="val 29985" name="adj1"/>
              <a:gd fmla="val 7932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ourier New"/>
                <a:ea typeface="Courier New"/>
                <a:cs typeface="Courier New"/>
                <a:sym typeface="Courier New"/>
              </a:rPr>
              <a:t>?</a:t>
            </a:r>
            <a:endParaRPr b="1" sz="1800">
              <a:latin typeface="Courier New"/>
              <a:ea typeface="Courier New"/>
              <a:cs typeface="Courier New"/>
              <a:sym typeface="Courier New"/>
            </a:endParaRPr>
          </a:p>
        </p:txBody>
      </p:sp>
      <p:sp>
        <p:nvSpPr>
          <p:cNvPr id="141" name="Google Shape;141;p24"/>
          <p:cNvSpPr/>
          <p:nvPr/>
        </p:nvSpPr>
        <p:spPr>
          <a:xfrm>
            <a:off x="5195050" y="2252075"/>
            <a:ext cx="3530700" cy="8109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lnSpc>
                <a:spcPct val="110000"/>
              </a:lnSpc>
              <a:spcBef>
                <a:spcPts val="800"/>
              </a:spcBef>
              <a:spcAft>
                <a:spcPts val="0"/>
              </a:spcAft>
              <a:buNone/>
            </a:pPr>
            <a:r>
              <a:rPr b="1" lang="en" sz="1050">
                <a:solidFill>
                  <a:srgbClr val="333333"/>
                </a:solidFill>
                <a:latin typeface="Proxima Nova"/>
                <a:ea typeface="Proxima Nova"/>
                <a:cs typeface="Proxima Nova"/>
                <a:sym typeface="Proxima Nova"/>
              </a:rPr>
              <a:t>Error: Line 1</a:t>
            </a:r>
            <a:endParaRPr b="1" sz="1050">
              <a:solidFill>
                <a:srgbClr val="333333"/>
              </a:solidFill>
              <a:latin typeface="Proxima Nova"/>
              <a:ea typeface="Proxima Nova"/>
              <a:cs typeface="Proxima Nova"/>
              <a:sym typeface="Proxima Nova"/>
            </a:endParaRPr>
          </a:p>
          <a:p>
            <a:pPr indent="0" lvl="0" marL="0" rtl="0" algn="l">
              <a:lnSpc>
                <a:spcPct val="139285"/>
              </a:lnSpc>
              <a:spcBef>
                <a:spcPts val="800"/>
              </a:spcBef>
              <a:spcAft>
                <a:spcPts val="0"/>
              </a:spcAft>
              <a:buNone/>
            </a:pPr>
            <a:r>
              <a:rPr lang="en" sz="1000">
                <a:solidFill>
                  <a:srgbClr val="555555"/>
                </a:solidFill>
                <a:latin typeface="Proxima Nova"/>
                <a:ea typeface="Proxima Nova"/>
                <a:cs typeface="Proxima Nova"/>
                <a:sym typeface="Proxima Nova"/>
              </a:rPr>
              <a:t>ValueError: invalid literal for int() with base 10: 'abcd' on line 1</a:t>
            </a:r>
            <a:endParaRPr sz="1000">
              <a:solidFill>
                <a:srgbClr val="555555"/>
              </a:solidFill>
              <a:latin typeface="Proxima Nova"/>
              <a:ea typeface="Proxima Nova"/>
              <a:cs typeface="Proxima Nova"/>
              <a:sym typeface="Proxima Nova"/>
            </a:endParaRPr>
          </a:p>
          <a:p>
            <a:pPr indent="0" lvl="0" marL="0" rtl="0" algn="l">
              <a:spcBef>
                <a:spcPts val="0"/>
              </a:spcBef>
              <a:spcAft>
                <a:spcPts val="0"/>
              </a:spcAft>
              <a:buNone/>
            </a:pPr>
            <a:r>
              <a:t/>
            </a:r>
            <a:endParaRPr/>
          </a:p>
        </p:txBody>
      </p:sp>
      <p:pic>
        <p:nvPicPr>
          <p:cNvPr descr="Ireland_road_sign_RUS_027.png" id="142" name="Google Shape;142;p24"/>
          <p:cNvPicPr preferRelativeResize="0"/>
          <p:nvPr/>
        </p:nvPicPr>
        <p:blipFill>
          <a:blip r:embed="rId3">
            <a:alphaModFix/>
          </a:blip>
          <a:stretch>
            <a:fillRect/>
          </a:stretch>
        </p:blipFill>
        <p:spPr>
          <a:xfrm>
            <a:off x="1415725" y="1968575"/>
            <a:ext cx="1289250" cy="1289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5"/>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Proxima Nova"/>
                <a:ea typeface="Proxima Nova"/>
                <a:cs typeface="Proxima Nova"/>
                <a:sym typeface="Proxima Nova"/>
              </a:rPr>
              <a:t>Review: Mathematical Operators</a:t>
            </a:r>
            <a:endParaRPr b="1" sz="3600">
              <a:solidFill>
                <a:srgbClr val="FFFFFF"/>
              </a:solidFill>
              <a:latin typeface="Proxima Nova"/>
              <a:ea typeface="Proxima Nova"/>
              <a:cs typeface="Proxima Nova"/>
              <a:sym typeface="Proxima Nova"/>
            </a:endParaRPr>
          </a:p>
        </p:txBody>
      </p:sp>
      <p:sp>
        <p:nvSpPr>
          <p:cNvPr id="149" name="Google Shape;149;p25"/>
          <p:cNvSpPr/>
          <p:nvPr/>
        </p:nvSpPr>
        <p:spPr>
          <a:xfrm>
            <a:off x="4961200" y="1502000"/>
            <a:ext cx="3998400" cy="26016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Enter #: 10</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Enter #: 0</a:t>
            </a:r>
            <a:endParaRPr>
              <a:latin typeface="Courier New"/>
              <a:ea typeface="Courier New"/>
              <a:cs typeface="Courier New"/>
              <a:sym typeface="Courier New"/>
            </a:endParaRPr>
          </a:p>
        </p:txBody>
      </p:sp>
      <p:sp>
        <p:nvSpPr>
          <p:cNvPr id="150" name="Google Shape;150;p25"/>
          <p:cNvSpPr/>
          <p:nvPr/>
        </p:nvSpPr>
        <p:spPr>
          <a:xfrm>
            <a:off x="346200" y="1526750"/>
            <a:ext cx="4141500" cy="2576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chemeClr val="dk1"/>
                </a:solidFill>
                <a:latin typeface="Courier New"/>
                <a:ea typeface="Courier New"/>
                <a:cs typeface="Courier New"/>
                <a:sym typeface="Courier New"/>
              </a:rPr>
              <a:t>numerator = int(input("Enter #: "))</a:t>
            </a:r>
            <a:endParaRPr b="1" sz="1200">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sz="1200">
                <a:solidFill>
                  <a:schemeClr val="dk1"/>
                </a:solidFill>
                <a:latin typeface="Courier New"/>
                <a:ea typeface="Courier New"/>
                <a:cs typeface="Courier New"/>
                <a:sym typeface="Courier New"/>
              </a:rPr>
              <a:t>denominator = int(input("Enter #: "))</a:t>
            </a:r>
            <a:endParaRPr b="1" sz="1200">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sz="1200">
                <a:solidFill>
                  <a:schemeClr val="dk1"/>
                </a:solidFill>
                <a:latin typeface="Courier New"/>
                <a:ea typeface="Courier New"/>
                <a:cs typeface="Courier New"/>
                <a:sym typeface="Courier New"/>
              </a:rPr>
              <a:t>quotient = numerator / denominator</a:t>
            </a:r>
            <a:endParaRPr b="1" sz="1200">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sz="1200">
                <a:solidFill>
                  <a:schemeClr val="dk1"/>
                </a:solidFill>
                <a:latin typeface="Courier New"/>
                <a:ea typeface="Courier New"/>
                <a:cs typeface="Courier New"/>
                <a:sym typeface="Courier New"/>
              </a:rPr>
              <a:t>if quotient * denominator == numerator:</a:t>
            </a:r>
            <a:endParaRPr b="1" sz="1200">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sz="1200">
                <a:solidFill>
                  <a:schemeClr val="dk1"/>
                </a:solidFill>
                <a:latin typeface="Courier New"/>
                <a:ea typeface="Courier New"/>
                <a:cs typeface="Courier New"/>
                <a:sym typeface="Courier New"/>
              </a:rPr>
              <a:t>	</a:t>
            </a:r>
            <a:r>
              <a:rPr b="1" lang="en" sz="1200">
                <a:solidFill>
                  <a:schemeClr val="dk1"/>
                </a:solidFill>
                <a:latin typeface="Courier New"/>
                <a:ea typeface="Courier New"/>
                <a:cs typeface="Courier New"/>
                <a:sym typeface="Courier New"/>
              </a:rPr>
              <a:t>print "Divisible!"</a:t>
            </a:r>
            <a:endParaRPr b="1" sz="1200">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sz="1200">
                <a:solidFill>
                  <a:schemeClr val="dk1"/>
                </a:solidFill>
                <a:latin typeface="Courier New"/>
                <a:ea typeface="Courier New"/>
                <a:cs typeface="Courier New"/>
                <a:sym typeface="Courier New"/>
              </a:rPr>
              <a:t>else:</a:t>
            </a:r>
            <a:endParaRPr b="1" sz="1200">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sz="1200">
                <a:solidFill>
                  <a:schemeClr val="dk1"/>
                </a:solidFill>
                <a:latin typeface="Courier New"/>
                <a:ea typeface="Courier New"/>
                <a:cs typeface="Courier New"/>
                <a:sym typeface="Courier New"/>
              </a:rPr>
              <a:t>print "Not divisible."</a:t>
            </a:r>
            <a:endParaRPr b="1" sz="1200">
              <a:solidFill>
                <a:schemeClr val="dk1"/>
              </a:solidFill>
              <a:latin typeface="Courier New"/>
              <a:ea typeface="Courier New"/>
              <a:cs typeface="Courier New"/>
              <a:sym typeface="Courier New"/>
            </a:endParaRPr>
          </a:p>
        </p:txBody>
      </p:sp>
      <p:sp>
        <p:nvSpPr>
          <p:cNvPr id="151" name="Google Shape;151;p25"/>
          <p:cNvSpPr txBox="1"/>
          <p:nvPr/>
        </p:nvSpPr>
        <p:spPr>
          <a:xfrm>
            <a:off x="436350" y="3818625"/>
            <a:ext cx="8271300" cy="10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6"/>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6"/>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Proxima Nova"/>
                <a:ea typeface="Proxima Nova"/>
                <a:cs typeface="Proxima Nova"/>
                <a:sym typeface="Proxima Nova"/>
              </a:rPr>
              <a:t>Review: Mathematical Operators</a:t>
            </a:r>
            <a:endParaRPr b="1" sz="3600">
              <a:solidFill>
                <a:srgbClr val="FFFFFF"/>
              </a:solidFill>
              <a:latin typeface="Proxima Nova"/>
              <a:ea typeface="Proxima Nova"/>
              <a:cs typeface="Proxima Nova"/>
              <a:sym typeface="Proxima Nova"/>
            </a:endParaRPr>
          </a:p>
        </p:txBody>
      </p:sp>
      <p:sp>
        <p:nvSpPr>
          <p:cNvPr id="158" name="Google Shape;158;p26"/>
          <p:cNvSpPr/>
          <p:nvPr/>
        </p:nvSpPr>
        <p:spPr>
          <a:xfrm>
            <a:off x="4961200" y="1502000"/>
            <a:ext cx="3998400" cy="26016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Enter #: 10</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Enter #: 0</a:t>
            </a:r>
            <a:endParaRPr>
              <a:latin typeface="Courier New"/>
              <a:ea typeface="Courier New"/>
              <a:cs typeface="Courier New"/>
              <a:sym typeface="Courier New"/>
            </a:endParaRPr>
          </a:p>
        </p:txBody>
      </p:sp>
      <p:sp>
        <p:nvSpPr>
          <p:cNvPr id="159" name="Google Shape;159;p26"/>
          <p:cNvSpPr/>
          <p:nvPr/>
        </p:nvSpPr>
        <p:spPr>
          <a:xfrm>
            <a:off x="346200" y="1526750"/>
            <a:ext cx="4141500" cy="2576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chemeClr val="dk1"/>
                </a:solidFill>
                <a:latin typeface="Courier New"/>
                <a:ea typeface="Courier New"/>
                <a:cs typeface="Courier New"/>
                <a:sym typeface="Courier New"/>
              </a:rPr>
              <a:t>numerator = int(input("Enter #: "))</a:t>
            </a:r>
            <a:endParaRPr b="1" sz="1200">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sz="1200">
                <a:solidFill>
                  <a:schemeClr val="dk1"/>
                </a:solidFill>
                <a:latin typeface="Courier New"/>
                <a:ea typeface="Courier New"/>
                <a:cs typeface="Courier New"/>
                <a:sym typeface="Courier New"/>
              </a:rPr>
              <a:t>denominator = int(input("Enter #: "))</a:t>
            </a:r>
            <a:endParaRPr b="1" sz="1200">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sz="1200">
                <a:solidFill>
                  <a:schemeClr val="dk1"/>
                </a:solidFill>
                <a:highlight>
                  <a:srgbClr val="FFE599"/>
                </a:highlight>
                <a:latin typeface="Courier New"/>
                <a:ea typeface="Courier New"/>
                <a:cs typeface="Courier New"/>
                <a:sym typeface="Courier New"/>
              </a:rPr>
              <a:t>quotient = numerator / denominator</a:t>
            </a:r>
            <a:endParaRPr b="1" sz="1200">
              <a:solidFill>
                <a:schemeClr val="dk1"/>
              </a:solidFill>
              <a:highlight>
                <a:srgbClr val="FFE599"/>
              </a:highlight>
              <a:latin typeface="Courier New"/>
              <a:ea typeface="Courier New"/>
              <a:cs typeface="Courier New"/>
              <a:sym typeface="Courier New"/>
            </a:endParaRPr>
          </a:p>
          <a:p>
            <a:pPr indent="0" lvl="0" marL="0" rtl="0" algn="l">
              <a:spcBef>
                <a:spcPts val="600"/>
              </a:spcBef>
              <a:spcAft>
                <a:spcPts val="0"/>
              </a:spcAft>
              <a:buNone/>
            </a:pPr>
            <a:r>
              <a:rPr b="1" lang="en" sz="1200">
                <a:solidFill>
                  <a:schemeClr val="dk1"/>
                </a:solidFill>
                <a:latin typeface="Courier New"/>
                <a:ea typeface="Courier New"/>
                <a:cs typeface="Courier New"/>
                <a:sym typeface="Courier New"/>
              </a:rPr>
              <a:t>if quotient * denominator == numerator:</a:t>
            </a:r>
            <a:endParaRPr b="1" sz="1200">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sz="1200">
                <a:solidFill>
                  <a:schemeClr val="dk1"/>
                </a:solidFill>
                <a:latin typeface="Courier New"/>
                <a:ea typeface="Courier New"/>
                <a:cs typeface="Courier New"/>
                <a:sym typeface="Courier New"/>
              </a:rPr>
              <a:t>	</a:t>
            </a:r>
            <a:r>
              <a:rPr b="1" lang="en" sz="1200">
                <a:solidFill>
                  <a:schemeClr val="dk1"/>
                </a:solidFill>
                <a:latin typeface="Courier New"/>
                <a:ea typeface="Courier New"/>
                <a:cs typeface="Courier New"/>
                <a:sym typeface="Courier New"/>
              </a:rPr>
              <a:t>print "Divisible!"</a:t>
            </a:r>
            <a:endParaRPr b="1" sz="1200">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sz="1200">
                <a:solidFill>
                  <a:schemeClr val="dk1"/>
                </a:solidFill>
                <a:latin typeface="Courier New"/>
                <a:ea typeface="Courier New"/>
                <a:cs typeface="Courier New"/>
                <a:sym typeface="Courier New"/>
              </a:rPr>
              <a:t>else:</a:t>
            </a:r>
            <a:endParaRPr b="1" sz="1200">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sz="1200">
                <a:solidFill>
                  <a:schemeClr val="dk1"/>
                </a:solidFill>
                <a:latin typeface="Courier New"/>
                <a:ea typeface="Courier New"/>
                <a:cs typeface="Courier New"/>
                <a:sym typeface="Courier New"/>
              </a:rPr>
              <a:t>print "Not divisible."</a:t>
            </a:r>
            <a:endParaRPr b="1" sz="1200">
              <a:solidFill>
                <a:schemeClr val="dk1"/>
              </a:solidFill>
              <a:latin typeface="Courier New"/>
              <a:ea typeface="Courier New"/>
              <a:cs typeface="Courier New"/>
              <a:sym typeface="Courier New"/>
            </a:endParaRPr>
          </a:p>
        </p:txBody>
      </p:sp>
      <p:sp>
        <p:nvSpPr>
          <p:cNvPr id="160" name="Google Shape;160;p26"/>
          <p:cNvSpPr txBox="1"/>
          <p:nvPr/>
        </p:nvSpPr>
        <p:spPr>
          <a:xfrm>
            <a:off x="436350" y="3818625"/>
            <a:ext cx="8271300" cy="10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Proxima Nova"/>
              <a:ea typeface="Proxima Nova"/>
              <a:cs typeface="Proxima Nova"/>
              <a:sym typeface="Proxima Nova"/>
            </a:endParaRPr>
          </a:p>
        </p:txBody>
      </p:sp>
      <p:sp>
        <p:nvSpPr>
          <p:cNvPr id="161" name="Google Shape;161;p26"/>
          <p:cNvSpPr/>
          <p:nvPr/>
        </p:nvSpPr>
        <p:spPr>
          <a:xfrm>
            <a:off x="5195050" y="2252075"/>
            <a:ext cx="3530700" cy="10116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lnSpc>
                <a:spcPct val="110000"/>
              </a:lnSpc>
              <a:spcBef>
                <a:spcPts val="800"/>
              </a:spcBef>
              <a:spcAft>
                <a:spcPts val="0"/>
              </a:spcAft>
              <a:buNone/>
            </a:pPr>
            <a:r>
              <a:rPr b="1" lang="en" sz="1050">
                <a:solidFill>
                  <a:srgbClr val="333333"/>
                </a:solidFill>
                <a:latin typeface="Proxima Nova"/>
                <a:ea typeface="Proxima Nova"/>
                <a:cs typeface="Proxima Nova"/>
                <a:sym typeface="Proxima Nova"/>
              </a:rPr>
              <a:t>Error: Line 4</a:t>
            </a:r>
            <a:endParaRPr b="1" sz="1050">
              <a:solidFill>
                <a:srgbClr val="333333"/>
              </a:solidFill>
              <a:latin typeface="Proxima Nova"/>
              <a:ea typeface="Proxima Nova"/>
              <a:cs typeface="Proxima Nova"/>
              <a:sym typeface="Proxima Nova"/>
            </a:endParaRPr>
          </a:p>
          <a:p>
            <a:pPr indent="0" lvl="0" marL="0" rtl="0" algn="l">
              <a:lnSpc>
                <a:spcPct val="139285"/>
              </a:lnSpc>
              <a:spcBef>
                <a:spcPts val="800"/>
              </a:spcBef>
              <a:spcAft>
                <a:spcPts val="0"/>
              </a:spcAft>
              <a:buNone/>
            </a:pPr>
            <a:r>
              <a:rPr lang="en" sz="1000">
                <a:solidFill>
                  <a:srgbClr val="555555"/>
                </a:solidFill>
                <a:latin typeface="Proxima Nova"/>
                <a:ea typeface="Proxima Nova"/>
                <a:cs typeface="Proxima Nova"/>
                <a:sym typeface="Proxima Nova"/>
              </a:rPr>
              <a:t>ZeroDivisionError: integer division or modulo by zero on line 4</a:t>
            </a:r>
            <a:endParaRPr sz="1000">
              <a:solidFill>
                <a:srgbClr val="555555"/>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Proxima Nova"/>
                <a:ea typeface="Proxima Nova"/>
                <a:cs typeface="Proxima Nova"/>
                <a:sym typeface="Proxima Nova"/>
              </a:rPr>
              <a:t>Review: Mathematical Operators</a:t>
            </a:r>
            <a:endParaRPr b="1" sz="3600">
              <a:solidFill>
                <a:srgbClr val="FFFFFF"/>
              </a:solidFill>
              <a:latin typeface="Proxima Nova"/>
              <a:ea typeface="Proxima Nova"/>
              <a:cs typeface="Proxima Nova"/>
              <a:sym typeface="Proxima Nova"/>
            </a:endParaRPr>
          </a:p>
        </p:txBody>
      </p:sp>
      <p:sp>
        <p:nvSpPr>
          <p:cNvPr id="168" name="Google Shape;168;p27"/>
          <p:cNvSpPr/>
          <p:nvPr/>
        </p:nvSpPr>
        <p:spPr>
          <a:xfrm>
            <a:off x="4961200" y="1502000"/>
            <a:ext cx="3998400" cy="26016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Enter #: 10</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Enter #: 0</a:t>
            </a:r>
            <a:endParaRPr>
              <a:latin typeface="Courier New"/>
              <a:ea typeface="Courier New"/>
              <a:cs typeface="Courier New"/>
              <a:sym typeface="Courier New"/>
            </a:endParaRPr>
          </a:p>
        </p:txBody>
      </p:sp>
      <p:sp>
        <p:nvSpPr>
          <p:cNvPr id="169" name="Google Shape;169;p27"/>
          <p:cNvSpPr/>
          <p:nvPr/>
        </p:nvSpPr>
        <p:spPr>
          <a:xfrm>
            <a:off x="346200" y="1526750"/>
            <a:ext cx="4141500" cy="2576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chemeClr val="dk1"/>
                </a:solidFill>
                <a:latin typeface="Courier New"/>
                <a:ea typeface="Courier New"/>
                <a:cs typeface="Courier New"/>
                <a:sym typeface="Courier New"/>
              </a:rPr>
              <a:t>numerator = int(input("Enter #: "))</a:t>
            </a:r>
            <a:endParaRPr b="1" sz="1200">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sz="1200">
                <a:solidFill>
                  <a:schemeClr val="dk1"/>
                </a:solidFill>
                <a:latin typeface="Courier New"/>
                <a:ea typeface="Courier New"/>
                <a:cs typeface="Courier New"/>
                <a:sym typeface="Courier New"/>
              </a:rPr>
              <a:t>denominator = int(input("Enter #: "))</a:t>
            </a:r>
            <a:endParaRPr b="1" sz="1200">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sz="1200">
                <a:solidFill>
                  <a:schemeClr val="dk1"/>
                </a:solidFill>
                <a:highlight>
                  <a:srgbClr val="FFE599"/>
                </a:highlight>
                <a:latin typeface="Courier New"/>
                <a:ea typeface="Courier New"/>
                <a:cs typeface="Courier New"/>
                <a:sym typeface="Courier New"/>
              </a:rPr>
              <a:t>quotient = numerator / denominator</a:t>
            </a:r>
            <a:endParaRPr b="1" sz="1200">
              <a:solidFill>
                <a:schemeClr val="dk1"/>
              </a:solidFill>
              <a:highlight>
                <a:srgbClr val="FFE599"/>
              </a:highlight>
              <a:latin typeface="Courier New"/>
              <a:ea typeface="Courier New"/>
              <a:cs typeface="Courier New"/>
              <a:sym typeface="Courier New"/>
            </a:endParaRPr>
          </a:p>
          <a:p>
            <a:pPr indent="0" lvl="0" marL="0" rtl="0" algn="l">
              <a:spcBef>
                <a:spcPts val="600"/>
              </a:spcBef>
              <a:spcAft>
                <a:spcPts val="0"/>
              </a:spcAft>
              <a:buNone/>
            </a:pPr>
            <a:r>
              <a:rPr b="1" lang="en" sz="1200">
                <a:solidFill>
                  <a:schemeClr val="dk1"/>
                </a:solidFill>
                <a:latin typeface="Courier New"/>
                <a:ea typeface="Courier New"/>
                <a:cs typeface="Courier New"/>
                <a:sym typeface="Courier New"/>
              </a:rPr>
              <a:t>if quotient * denominator == numerator:</a:t>
            </a:r>
            <a:endParaRPr b="1" sz="1200">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sz="1200">
                <a:solidFill>
                  <a:schemeClr val="dk1"/>
                </a:solidFill>
                <a:latin typeface="Courier New"/>
                <a:ea typeface="Courier New"/>
                <a:cs typeface="Courier New"/>
                <a:sym typeface="Courier New"/>
              </a:rPr>
              <a:t>	</a:t>
            </a:r>
            <a:r>
              <a:rPr b="1" lang="en" sz="1200">
                <a:solidFill>
                  <a:schemeClr val="dk1"/>
                </a:solidFill>
                <a:latin typeface="Courier New"/>
                <a:ea typeface="Courier New"/>
                <a:cs typeface="Courier New"/>
                <a:sym typeface="Courier New"/>
              </a:rPr>
              <a:t>print "Divisible!"</a:t>
            </a:r>
            <a:endParaRPr b="1" sz="1200">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sz="1200">
                <a:solidFill>
                  <a:schemeClr val="dk1"/>
                </a:solidFill>
                <a:latin typeface="Courier New"/>
                <a:ea typeface="Courier New"/>
                <a:cs typeface="Courier New"/>
                <a:sym typeface="Courier New"/>
              </a:rPr>
              <a:t>else:</a:t>
            </a:r>
            <a:endParaRPr b="1" sz="1200">
              <a:solidFill>
                <a:schemeClr val="dk1"/>
              </a:solidFill>
              <a:latin typeface="Courier New"/>
              <a:ea typeface="Courier New"/>
              <a:cs typeface="Courier New"/>
              <a:sym typeface="Courier New"/>
            </a:endParaRPr>
          </a:p>
          <a:p>
            <a:pPr indent="457200" lvl="0" marL="0" rtl="0" algn="l">
              <a:spcBef>
                <a:spcPts val="600"/>
              </a:spcBef>
              <a:spcAft>
                <a:spcPts val="0"/>
              </a:spcAft>
              <a:buNone/>
            </a:pPr>
            <a:r>
              <a:rPr b="1" lang="en" sz="1200">
                <a:solidFill>
                  <a:schemeClr val="dk1"/>
                </a:solidFill>
                <a:latin typeface="Courier New"/>
                <a:ea typeface="Courier New"/>
                <a:cs typeface="Courier New"/>
                <a:sym typeface="Courier New"/>
              </a:rPr>
              <a:t>print "Not divisible."</a:t>
            </a:r>
            <a:endParaRPr b="1" sz="1200">
              <a:solidFill>
                <a:schemeClr val="dk1"/>
              </a:solidFill>
              <a:latin typeface="Courier New"/>
              <a:ea typeface="Courier New"/>
              <a:cs typeface="Courier New"/>
              <a:sym typeface="Courier New"/>
            </a:endParaRPr>
          </a:p>
        </p:txBody>
      </p:sp>
      <p:sp>
        <p:nvSpPr>
          <p:cNvPr id="170" name="Google Shape;170;p27"/>
          <p:cNvSpPr txBox="1"/>
          <p:nvPr/>
        </p:nvSpPr>
        <p:spPr>
          <a:xfrm>
            <a:off x="436350" y="3818625"/>
            <a:ext cx="8271300" cy="10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Proxima Nova"/>
              <a:ea typeface="Proxima Nova"/>
              <a:cs typeface="Proxima Nova"/>
              <a:sym typeface="Proxima Nova"/>
            </a:endParaRPr>
          </a:p>
        </p:txBody>
      </p:sp>
      <p:sp>
        <p:nvSpPr>
          <p:cNvPr id="171" name="Google Shape;171;p27"/>
          <p:cNvSpPr/>
          <p:nvPr/>
        </p:nvSpPr>
        <p:spPr>
          <a:xfrm>
            <a:off x="5195050" y="2252075"/>
            <a:ext cx="3530700" cy="10116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lnSpc>
                <a:spcPct val="110000"/>
              </a:lnSpc>
              <a:spcBef>
                <a:spcPts val="800"/>
              </a:spcBef>
              <a:spcAft>
                <a:spcPts val="0"/>
              </a:spcAft>
              <a:buNone/>
            </a:pPr>
            <a:r>
              <a:rPr b="1" lang="en" sz="1050">
                <a:solidFill>
                  <a:srgbClr val="333333"/>
                </a:solidFill>
                <a:latin typeface="Proxima Nova"/>
                <a:ea typeface="Proxima Nova"/>
                <a:cs typeface="Proxima Nova"/>
                <a:sym typeface="Proxima Nova"/>
              </a:rPr>
              <a:t>Error: Line 4</a:t>
            </a:r>
            <a:endParaRPr b="1" sz="1050">
              <a:solidFill>
                <a:srgbClr val="333333"/>
              </a:solidFill>
              <a:latin typeface="Proxima Nova"/>
              <a:ea typeface="Proxima Nova"/>
              <a:cs typeface="Proxima Nova"/>
              <a:sym typeface="Proxima Nova"/>
            </a:endParaRPr>
          </a:p>
          <a:p>
            <a:pPr indent="0" lvl="0" marL="0" rtl="0" algn="l">
              <a:lnSpc>
                <a:spcPct val="139285"/>
              </a:lnSpc>
              <a:spcBef>
                <a:spcPts val="800"/>
              </a:spcBef>
              <a:spcAft>
                <a:spcPts val="0"/>
              </a:spcAft>
              <a:buNone/>
            </a:pPr>
            <a:r>
              <a:rPr lang="en" sz="1000">
                <a:solidFill>
                  <a:srgbClr val="555555"/>
                </a:solidFill>
                <a:latin typeface="Proxima Nova"/>
                <a:ea typeface="Proxima Nova"/>
                <a:cs typeface="Proxima Nova"/>
                <a:sym typeface="Proxima Nova"/>
              </a:rPr>
              <a:t>ZeroDivisionError: integer division or modulo by zero on line 4</a:t>
            </a:r>
            <a:endParaRPr sz="1000">
              <a:solidFill>
                <a:srgbClr val="555555"/>
              </a:solidFill>
              <a:latin typeface="Proxima Nova"/>
              <a:ea typeface="Proxima Nova"/>
              <a:cs typeface="Proxima Nova"/>
              <a:sym typeface="Proxima Nova"/>
            </a:endParaRPr>
          </a:p>
          <a:p>
            <a:pPr indent="0" lvl="0" marL="0" rtl="0" algn="l">
              <a:spcBef>
                <a:spcPts val="0"/>
              </a:spcBef>
              <a:spcAft>
                <a:spcPts val="0"/>
              </a:spcAft>
              <a:buNone/>
            </a:pPr>
            <a:r>
              <a:t/>
            </a:r>
            <a:endParaRPr/>
          </a:p>
        </p:txBody>
      </p:sp>
      <p:pic>
        <p:nvPicPr>
          <p:cNvPr descr="Ireland_road_sign_RUS_027.png" id="172" name="Google Shape;172;p27"/>
          <p:cNvPicPr preferRelativeResize="0"/>
          <p:nvPr/>
        </p:nvPicPr>
        <p:blipFill>
          <a:blip r:embed="rId3">
            <a:alphaModFix/>
          </a:blip>
          <a:stretch>
            <a:fillRect/>
          </a:stretch>
        </p:blipFill>
        <p:spPr>
          <a:xfrm>
            <a:off x="1374150" y="2426050"/>
            <a:ext cx="1289250" cy="128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1261825" y="2000575"/>
            <a:ext cx="6619500" cy="80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Exceptions</a:t>
            </a:r>
            <a:endParaRPr/>
          </a:p>
        </p:txBody>
      </p:sp>
      <p:sp>
        <p:nvSpPr>
          <p:cNvPr id="178" name="Google Shape;178;p28"/>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800">
                <a:solidFill>
                  <a:srgbClr val="0C343D"/>
                </a:solidFill>
              </a:rPr>
              <a:t>Runtime errors in a program. By default, they stop the program.</a:t>
            </a:r>
            <a:endParaRPr sz="1800">
              <a:solidFill>
                <a:srgbClr val="0C343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1261825" y="2000575"/>
            <a:ext cx="6619500" cy="80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try and except</a:t>
            </a:r>
            <a:endParaRPr/>
          </a:p>
        </p:txBody>
      </p:sp>
      <p:sp>
        <p:nvSpPr>
          <p:cNvPr id="184" name="Google Shape;184;p29"/>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800">
                <a:solidFill>
                  <a:srgbClr val="0C343D"/>
                </a:solidFill>
              </a:rPr>
              <a:t>Programming constructs that can be used to gracefully handle exceptions so that a program can continue in spite of them</a:t>
            </a:r>
            <a:endParaRPr sz="1800">
              <a:solidFill>
                <a:srgbClr val="0C343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