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roxima Nova"/>
      <p:regular r:id="rId26"/>
      <p:bold r:id="rId27"/>
      <p:italic r:id="rId28"/>
      <p:boldItalic r:id="rId29"/>
    </p:embeddedFont>
    <p:embeddedFont>
      <p:font typeface="Satisfy"/>
      <p:regular r:id="rId30"/>
    </p:embeddedFont>
    <p:embeddedFont>
      <p:font typeface="Lemon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E07623E-3ECB-4A11-BCD4-5B0056AB2376}">
  <a:tblStyle styleId="{0E07623E-3ECB-4A11-BCD4-5B0056AB23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regular.fntdata"/><Relationship Id="rId25" Type="http://schemas.openxmlformats.org/officeDocument/2006/relationships/slide" Target="slides/slide20.xml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emon-regular.fntdata"/><Relationship Id="rId30" Type="http://schemas.openxmlformats.org/officeDocument/2006/relationships/font" Target="fonts/Satisfy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back. In this module, we're going to look at a bunch of things you can do with strings, you'll learn how to slice and dice 'em into smaller strings.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54993d18d_1_1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54993d18d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character can also be identified with a negative number.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rule here is that the last character always has the index -1, and as you go left, the indices go down by one each time.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54993d18d_1_2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54993d18d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Ok, sorry, one more digression. The word index has two acceptable pluralizations in English - indices and indexes. It doesn't really matter which one you use. In this course we'll be using indices.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54993d18d_1_2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54993d18d_1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Ok, back to business. So each character in a string can be identified by a couple different numbers. Big deal. Where do we use this?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54993d18d_1_2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54993d18d_1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already know how to print an entire string.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54993d18d_1_3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54993d18d_1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use an index to print just a single character from a string.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54993d18d_1_3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54993d18d_1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want to print a particular character in a string, you provide the index of the character you want in square brackets after the name of the variable that holds your string.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example, we're printing the 0th character.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54993d18d_1_3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54993d18d_1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also print the 2nd character, which doesn't show up because it's a space...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54993d18d_1_4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54993d18d_1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and we can print the negative first character, which is the last character.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54993d18d_1_4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54993d18d_1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when you index into a string to get a particular character, you have to remember to use square brackets, NOT parentheses.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parentheses will cause an error.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54993d18d_1_4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54993d18d_1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should ALSO beware of using an index that isn't actually in the acceptable range of indices for the string.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In this case, the string has 9 characters, but since we start at 0, the biggest possible index is 8.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Thus, an index of 9 is out of range, which causes an error.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365f48c5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365f48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You've already learned how to do quite a bit with strings. You can print 'em...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c85bac250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c85bac2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4993d18d_1_1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54993d18d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assign 'em to variables</a:t>
            </a:r>
            <a:r>
              <a:rPr lang="en"/>
              <a:t>...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4993d18d_1_1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54993d18d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and even convert 'em to ints and back.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4993d18d_1_1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54993d18d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string consists of some number of characters. Let's take a closer look at this string -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4993d18d_1_1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54993d18d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there we go.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see that this string has a total of nine characters - seven letters, one space, and one exclamation point.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4993d18d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54993d18d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Each character has what's called an index, which represents its position in the string.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indices start at 0. This is important to remember.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54993d18d_1_2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54993d18d_1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 important that we made a little cartoon to help you. In most programming languages, numerical sequences of things start at 0.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might remember this being true by default with the variable i in for loops.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54993d18d_1_2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54993d18d_1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Ok, back to indices. You can say that in this case, the 0th character in this string is a lowercase h. The 2nd character is a space. Etc.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" name="Google Shape;10;p2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Google Shape;11;p2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 2">
  <p:cSld name="CUSTOM_5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51" name="Google Shape;5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" name="Google Shape;53;p11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ighlight copy">
  <p:cSld name="CUSTOM_5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/>
          <p:nvPr/>
        </p:nvSpPr>
        <p:spPr>
          <a:xfrm>
            <a:off x="0" y="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lide2.pn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83600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/>
          <p:nvPr/>
        </p:nvSpPr>
        <p:spPr>
          <a:xfrm>
            <a:off x="0" y="483600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LLOUT">
  <p:cSld name="CUSTOM_6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/>
        </p:nvSpPr>
        <p:spPr>
          <a:xfrm>
            <a:off x="381000" y="1129457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function buildPyramid()</a:t>
            </a: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goes here */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909088" y="28558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333333"/>
              </a:solidFill>
            </a:endParaRPr>
          </a:p>
        </p:txBody>
      </p:sp>
      <p:pic>
        <p:nvPicPr>
          <p:cNvPr descr="slide2.png" id="63" name="Google Shape;6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252200" y="205975"/>
            <a:ext cx="59307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Naming is crucial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3914525" y="27796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27A9E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4338600" y="3198625"/>
            <a:ext cx="3573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From this name, it’s clear what the function does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uter definition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443725" y="244500"/>
            <a:ext cx="6384000" cy="7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1466975" y="2327250"/>
            <a:ext cx="3667500" cy="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5994725" y="1648100"/>
            <a:ext cx="2879700" cy="23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+ definition 1 (example)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96250" y="214025"/>
            <a:ext cx="5430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407600" y="2225900"/>
            <a:ext cx="36870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928675" y="2275875"/>
            <a:ext cx="2753700" cy="19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function:</a:t>
            </a:r>
            <a:r>
              <a:rPr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causing the action to actually happen</a:t>
            </a:r>
            <a:endParaRPr sz="24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just code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2301750" y="1411050"/>
            <a:ext cx="454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">
  <p:cSld name="CUSTOM_4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71275" y="362225"/>
            <a:ext cx="7099500" cy="7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2635150" y="2218575"/>
            <a:ext cx="3921000" cy="17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callout">
  <p:cSld name="CUSTOM_7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92" name="Google Shape;9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1358525" y="1577100"/>
            <a:ext cx="6355500" cy="1699800"/>
          </a:xfrm>
          <a:prstGeom prst="roundRect">
            <a:avLst>
              <a:gd fmla="val 847" name="adj"/>
            </a:avLst>
          </a:prstGeom>
          <a:noFill/>
          <a:ln cap="flat" cmpd="sng" w="381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title + body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title + body 1">
  <p:cSld name="CUSTOM_8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0" name="Google Shape;100;p20"/>
          <p:cNvSpPr/>
          <p:nvPr/>
        </p:nvSpPr>
        <p:spPr>
          <a:xfrm>
            <a:off x="1454100" y="1790025"/>
            <a:ext cx="6235800" cy="2181300"/>
          </a:xfrm>
          <a:prstGeom prst="roundRect">
            <a:avLst>
              <a:gd fmla="val 847" name="adj"/>
            </a:avLst>
          </a:prstGeom>
          <a:noFill/>
          <a:ln cap="flat" cmpd="sng" w="762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1584700" y="1937875"/>
            <a:ext cx="5940300" cy="18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ourier New"/>
              <a:buChar char="●"/>
              <a:defRPr b="1" sz="2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ubtitle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" name="Google Shape;14;p3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3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35050" y="3024525"/>
            <a:ext cx="4781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lit screen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-45525"/>
            <a:ext cx="45858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307900" y="869325"/>
            <a:ext cx="4138500" cy="16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5170675" y="842150"/>
            <a:ext cx="3504600" cy="27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">
  <p:cSld name="CAPTION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/>
        </p:nvSpPr>
        <p:spPr>
          <a:xfrm>
            <a:off x="228600" y="341375"/>
            <a:ext cx="63498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 you think we do this?z</a:t>
            </a:r>
            <a:endParaRPr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slide2.png"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/>
        </p:nvSpPr>
        <p:spPr>
          <a:xfrm>
            <a:off x="0" y="0"/>
            <a:ext cx="9144000" cy="16386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98050" y="307875"/>
            <a:ext cx="8229600" cy="10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584850" y="1883525"/>
            <a:ext cx="7869300" cy="25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concept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1338025" y="2381575"/>
            <a:ext cx="6619500" cy="8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subTitle"/>
          </p:nvPr>
        </p:nvSpPr>
        <p:spPr>
          <a:xfrm>
            <a:off x="641100" y="40296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for loop (example)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33" name="Google Shape;33;p7"/>
          <p:cNvSpPr txBox="1"/>
          <p:nvPr/>
        </p:nvSpPr>
        <p:spPr>
          <a:xfrm>
            <a:off x="1994550" y="2109650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FOR LOOP</a:t>
            </a:r>
            <a:endParaRPr sz="3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34" name="Google Shape;34;p7"/>
          <p:cNvSpPr txBox="1"/>
          <p:nvPr/>
        </p:nvSpPr>
        <p:spPr>
          <a:xfrm>
            <a:off x="592575" y="40362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concept 2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2263875" y="1838250"/>
            <a:ext cx="4699800" cy="19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661050" y="41745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concept 2 example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41" name="Google Shape;41;p9"/>
          <p:cNvSpPr txBox="1"/>
          <p:nvPr/>
        </p:nvSpPr>
        <p:spPr>
          <a:xfrm>
            <a:off x="1994550" y="1967388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FOR LOOP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42" name="Google Shape;42;p9"/>
          <p:cNvSpPr txBox="1"/>
          <p:nvPr/>
        </p:nvSpPr>
        <p:spPr>
          <a:xfrm>
            <a:off x="592575" y="42648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ighlighting code ">
  <p:cSld name="CUSTOM_5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45" name="Google Shape;4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0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0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" name="Google Shape;48;p10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"/>
              <a:buNone/>
              <a:defRPr sz="36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555555"/>
              </a:buClr>
              <a:buSzPts val="3000"/>
              <a:buFont typeface="Proxima Nova"/>
              <a:buChar char="●"/>
              <a:defRPr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○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■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1775" y="684900"/>
            <a:ext cx="64881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Intro to CS in Python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0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Indexing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9" name="Google Shape;199;p30"/>
          <p:cNvSpPr txBox="1"/>
          <p:nvPr/>
        </p:nvSpPr>
        <p:spPr>
          <a:xfrm>
            <a:off x="436350" y="1375725"/>
            <a:ext cx="8271300" cy="3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"hi there!"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0  1  2  3  4  5  6  7  8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    h i   t h e r e !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-9 -8 -7 -6 -5 -4 -3 -2 -1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0" name="Google Shape;200;p30"/>
          <p:cNvCxnSpPr/>
          <p:nvPr/>
        </p:nvCxnSpPr>
        <p:spPr>
          <a:xfrm>
            <a:off x="2106950" y="2082200"/>
            <a:ext cx="0" cy="15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30"/>
          <p:cNvCxnSpPr/>
          <p:nvPr/>
        </p:nvCxnSpPr>
        <p:spPr>
          <a:xfrm>
            <a:off x="2631150" y="2082200"/>
            <a:ext cx="0" cy="15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30"/>
          <p:cNvCxnSpPr/>
          <p:nvPr/>
        </p:nvCxnSpPr>
        <p:spPr>
          <a:xfrm>
            <a:off x="3143000" y="2082200"/>
            <a:ext cx="0" cy="15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30"/>
          <p:cNvCxnSpPr/>
          <p:nvPr/>
        </p:nvCxnSpPr>
        <p:spPr>
          <a:xfrm>
            <a:off x="3716800" y="2082200"/>
            <a:ext cx="0" cy="15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30"/>
          <p:cNvCxnSpPr/>
          <p:nvPr/>
        </p:nvCxnSpPr>
        <p:spPr>
          <a:xfrm>
            <a:off x="4228625" y="2082200"/>
            <a:ext cx="0" cy="15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30"/>
          <p:cNvCxnSpPr/>
          <p:nvPr/>
        </p:nvCxnSpPr>
        <p:spPr>
          <a:xfrm>
            <a:off x="4805600" y="2082200"/>
            <a:ext cx="0" cy="15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30"/>
          <p:cNvCxnSpPr/>
          <p:nvPr/>
        </p:nvCxnSpPr>
        <p:spPr>
          <a:xfrm>
            <a:off x="5367000" y="2082200"/>
            <a:ext cx="0" cy="15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30"/>
          <p:cNvCxnSpPr/>
          <p:nvPr/>
        </p:nvCxnSpPr>
        <p:spPr>
          <a:xfrm>
            <a:off x="5928400" y="2082200"/>
            <a:ext cx="0" cy="15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Indexing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1002588" y="2155350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Proxima Nova"/>
                <a:ea typeface="Proxima Nova"/>
                <a:cs typeface="Proxima Nova"/>
                <a:sym typeface="Proxima Nova"/>
              </a:rPr>
              <a:t>indices</a:t>
            </a:r>
            <a:r>
              <a:rPr b="1" lang="en" sz="3600">
                <a:latin typeface="Proxima Nova"/>
                <a:ea typeface="Proxima Nova"/>
                <a:cs typeface="Proxima Nova"/>
                <a:sym typeface="Proxima Nova"/>
              </a:rPr>
              <a:t>          vs.            indexes</a:t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4" name="Google Shape;2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1400" y="3864993"/>
            <a:ext cx="912836" cy="105830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/>
          <p:cNvSpPr/>
          <p:nvPr/>
        </p:nvSpPr>
        <p:spPr>
          <a:xfrm>
            <a:off x="4251125" y="3073725"/>
            <a:ext cx="3457800" cy="1326000"/>
          </a:xfrm>
          <a:prstGeom prst="cloudCallout">
            <a:avLst>
              <a:gd fmla="val -72581" name="adj1"/>
              <a:gd fmla="val 18232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¯\_(ツ)_/¯</a:t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2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Indexing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2" name="Google Shape;222;p32"/>
          <p:cNvSpPr txBox="1"/>
          <p:nvPr/>
        </p:nvSpPr>
        <p:spPr>
          <a:xfrm>
            <a:off x="436350" y="1375725"/>
            <a:ext cx="8271300" cy="3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"hi there!"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0  1  2  3  4  5  6  7  8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    h i   t h e r e !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-9 -8 -7 -6 -5 -4 -3 -2 -1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3" name="Google Shape;223;p32"/>
          <p:cNvCxnSpPr/>
          <p:nvPr/>
        </p:nvCxnSpPr>
        <p:spPr>
          <a:xfrm>
            <a:off x="2106950" y="2082200"/>
            <a:ext cx="0" cy="15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32"/>
          <p:cNvCxnSpPr/>
          <p:nvPr/>
        </p:nvCxnSpPr>
        <p:spPr>
          <a:xfrm>
            <a:off x="2631150" y="2082200"/>
            <a:ext cx="0" cy="15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32"/>
          <p:cNvCxnSpPr/>
          <p:nvPr/>
        </p:nvCxnSpPr>
        <p:spPr>
          <a:xfrm>
            <a:off x="3143000" y="2082200"/>
            <a:ext cx="0" cy="15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32"/>
          <p:cNvCxnSpPr/>
          <p:nvPr/>
        </p:nvCxnSpPr>
        <p:spPr>
          <a:xfrm>
            <a:off x="3716800" y="2082200"/>
            <a:ext cx="0" cy="15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32"/>
          <p:cNvCxnSpPr/>
          <p:nvPr/>
        </p:nvCxnSpPr>
        <p:spPr>
          <a:xfrm>
            <a:off x="4228625" y="2082200"/>
            <a:ext cx="0" cy="15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32"/>
          <p:cNvCxnSpPr/>
          <p:nvPr/>
        </p:nvCxnSpPr>
        <p:spPr>
          <a:xfrm>
            <a:off x="4805600" y="2082200"/>
            <a:ext cx="0" cy="15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32"/>
          <p:cNvCxnSpPr/>
          <p:nvPr/>
        </p:nvCxnSpPr>
        <p:spPr>
          <a:xfrm>
            <a:off x="5367000" y="2082200"/>
            <a:ext cx="0" cy="15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32"/>
          <p:cNvCxnSpPr/>
          <p:nvPr/>
        </p:nvCxnSpPr>
        <p:spPr>
          <a:xfrm>
            <a:off x="5928400" y="2082200"/>
            <a:ext cx="0" cy="15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/>
          <p:nvPr/>
        </p:nvSpPr>
        <p:spPr>
          <a:xfrm>
            <a:off x="4656825" y="2714175"/>
            <a:ext cx="4435500" cy="217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hi there!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p33"/>
          <p:cNvSpPr/>
          <p:nvPr/>
        </p:nvSpPr>
        <p:spPr>
          <a:xfrm>
            <a:off x="4635125" y="169450"/>
            <a:ext cx="4435500" cy="217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 = "hi there!"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print s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" name="Google Shape;237;p33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Indexing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Printing a whole string.</a:t>
            </a:r>
            <a:endParaRPr b="1"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/>
          <p:nvPr/>
        </p:nvSpPr>
        <p:spPr>
          <a:xfrm>
            <a:off x="4656825" y="2714175"/>
            <a:ext cx="4435500" cy="217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Google Shape;243;p34"/>
          <p:cNvSpPr/>
          <p:nvPr/>
        </p:nvSpPr>
        <p:spPr>
          <a:xfrm>
            <a:off x="4635125" y="169450"/>
            <a:ext cx="4435500" cy="217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 = "hi there!"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b="1" lang="en" sz="24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s[0]</a:t>
            </a:r>
            <a:endParaRPr b="1" sz="24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Google Shape;244;p34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Indexing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Printing </a:t>
            </a:r>
            <a:r>
              <a:rPr b="1" i="1"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pieces</a:t>
            </a:r>
            <a:r>
              <a:rPr i="1"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of a</a:t>
            </a:r>
            <a:r>
              <a:rPr b="1"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string.</a:t>
            </a:r>
            <a:endParaRPr b="1"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Indexing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0" name="Google Shape;250;p35"/>
          <p:cNvSpPr/>
          <p:nvPr/>
        </p:nvSpPr>
        <p:spPr>
          <a:xfrm>
            <a:off x="296075" y="1755875"/>
            <a:ext cx="4162500" cy="217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 = "hi there!"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print s[0]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1" name="Google Shape;251;p35"/>
          <p:cNvSpPr/>
          <p:nvPr/>
        </p:nvSpPr>
        <p:spPr>
          <a:xfrm>
            <a:off x="4821250" y="1755875"/>
            <a:ext cx="4072800" cy="217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Indexing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7" name="Google Shape;257;p36"/>
          <p:cNvSpPr/>
          <p:nvPr/>
        </p:nvSpPr>
        <p:spPr>
          <a:xfrm>
            <a:off x="296075" y="1755875"/>
            <a:ext cx="4162500" cy="217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 = "hi there!"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b="1" lang="en" sz="24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s[2]</a:t>
            </a:r>
            <a:endParaRPr b="1" sz="24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Google Shape;258;p36"/>
          <p:cNvSpPr/>
          <p:nvPr/>
        </p:nvSpPr>
        <p:spPr>
          <a:xfrm>
            <a:off x="4821250" y="1755875"/>
            <a:ext cx="4072800" cy="217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Indexing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4" name="Google Shape;264;p37"/>
          <p:cNvSpPr/>
          <p:nvPr/>
        </p:nvSpPr>
        <p:spPr>
          <a:xfrm>
            <a:off x="296075" y="1755875"/>
            <a:ext cx="4162500" cy="217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 = "hi there!"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b="1" lang="en" sz="24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s[-1]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5" name="Google Shape;265;p37"/>
          <p:cNvSpPr/>
          <p:nvPr/>
        </p:nvSpPr>
        <p:spPr>
          <a:xfrm>
            <a:off x="4821250" y="1755875"/>
            <a:ext cx="4072800" cy="217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Indexing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1" name="Google Shape;271;p38"/>
          <p:cNvSpPr/>
          <p:nvPr/>
        </p:nvSpPr>
        <p:spPr>
          <a:xfrm>
            <a:off x="296075" y="1755875"/>
            <a:ext cx="4162500" cy="217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 = "hi there!"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E599"/>
                </a:highlight>
                <a:latin typeface="Courier New"/>
                <a:ea typeface="Courier New"/>
                <a:cs typeface="Courier New"/>
                <a:sym typeface="Courier New"/>
              </a:rPr>
              <a:t>print s(-1)</a:t>
            </a:r>
            <a:endParaRPr b="1" sz="2400">
              <a:highlight>
                <a:srgbClr val="FFE59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2" name="Google Shape;272;p38"/>
          <p:cNvSpPr/>
          <p:nvPr/>
        </p:nvSpPr>
        <p:spPr>
          <a:xfrm>
            <a:off x="4821250" y="1755875"/>
            <a:ext cx="4072800" cy="217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Google Shape;273;p38"/>
          <p:cNvSpPr/>
          <p:nvPr/>
        </p:nvSpPr>
        <p:spPr>
          <a:xfrm>
            <a:off x="5097700" y="2330200"/>
            <a:ext cx="3519900" cy="8574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Error: Line 2</a:t>
            </a:r>
            <a:endParaRPr b="1" sz="12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39285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TypeError: 'str' object is not callable on line 2</a:t>
            </a:r>
            <a:endParaRPr sz="1200">
              <a:solidFill>
                <a:srgbClr val="55555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4" name="Google Shape;274;p38"/>
          <p:cNvSpPr/>
          <p:nvPr/>
        </p:nvSpPr>
        <p:spPr>
          <a:xfrm>
            <a:off x="1983025" y="2664700"/>
            <a:ext cx="594900" cy="5229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Indexing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0" name="Google Shape;280;p39"/>
          <p:cNvSpPr/>
          <p:nvPr/>
        </p:nvSpPr>
        <p:spPr>
          <a:xfrm>
            <a:off x="296075" y="1755875"/>
            <a:ext cx="4162500" cy="217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 = "hi there!"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E599"/>
                </a:highlight>
                <a:latin typeface="Courier New"/>
                <a:ea typeface="Courier New"/>
                <a:cs typeface="Courier New"/>
                <a:sym typeface="Courier New"/>
              </a:rPr>
              <a:t>print s[9]</a:t>
            </a:r>
            <a:endParaRPr b="1" sz="2400">
              <a:highlight>
                <a:srgbClr val="FFE59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1" name="Google Shape;281;p39"/>
          <p:cNvSpPr/>
          <p:nvPr/>
        </p:nvSpPr>
        <p:spPr>
          <a:xfrm>
            <a:off x="4821250" y="1755875"/>
            <a:ext cx="4072800" cy="217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2" name="Google Shape;282;p39"/>
          <p:cNvSpPr/>
          <p:nvPr/>
        </p:nvSpPr>
        <p:spPr>
          <a:xfrm>
            <a:off x="5103850" y="2330200"/>
            <a:ext cx="3507600" cy="8574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Error: Line 2</a:t>
            </a:r>
            <a:endParaRPr b="1" sz="12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39285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IndexError: string index out of range on line 2</a:t>
            </a:r>
            <a:endParaRPr sz="1200">
              <a:solidFill>
                <a:srgbClr val="55555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3" name="Google Shape;283;p39"/>
          <p:cNvSpPr/>
          <p:nvPr/>
        </p:nvSpPr>
        <p:spPr>
          <a:xfrm>
            <a:off x="1983025" y="2664700"/>
            <a:ext cx="594900" cy="5229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Review: </a:t>
            </a: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Strings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22"/>
          <p:cNvSpPr/>
          <p:nvPr/>
        </p:nvSpPr>
        <p:spPr>
          <a:xfrm>
            <a:off x="4961200" y="1501988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Hello, world!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22"/>
          <p:cNvSpPr/>
          <p:nvPr/>
        </p:nvSpPr>
        <p:spPr>
          <a:xfrm>
            <a:off x="346200" y="1526750"/>
            <a:ext cx="4141500" cy="21729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 "Hello, world!"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436350" y="3818625"/>
            <a:ext cx="82713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8" name="Google Shape;288;p40"/>
          <p:cNvGraphicFramePr/>
          <p:nvPr/>
        </p:nvGraphicFramePr>
        <p:xfrm>
          <a:off x="165050" y="210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{0E07623E-3ECB-4A11-BCD4-5B0056AB2376}</a:tableStyleId>
              </a:tblPr>
              <a:tblGrid>
                <a:gridCol w="3048750"/>
                <a:gridCol w="5765150"/>
              </a:tblGrid>
              <a:tr h="55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Command</a:t>
                      </a:r>
                      <a:endParaRPr b="1"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What does it do?</a:t>
                      </a:r>
                      <a:endParaRPr b="1"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7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 b="1" i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tring</a:t>
                      </a: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b="1" i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</a:t>
                      </a: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Finds the element that exists at a particular index value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9" name="Google Shape;289;p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Commands learned this lesson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Review: Strings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2" name="Google Shape;122;p23"/>
          <p:cNvSpPr/>
          <p:nvPr/>
        </p:nvSpPr>
        <p:spPr>
          <a:xfrm>
            <a:off x="4961200" y="1501988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Hello, world!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23"/>
          <p:cNvSpPr/>
          <p:nvPr/>
        </p:nvSpPr>
        <p:spPr>
          <a:xfrm>
            <a:off x="346200" y="1526750"/>
            <a:ext cx="4141500" cy="21729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"Hello, world!"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 s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436350" y="3818625"/>
            <a:ext cx="82713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Review: Strings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24"/>
          <p:cNvSpPr/>
          <p:nvPr/>
        </p:nvSpPr>
        <p:spPr>
          <a:xfrm>
            <a:off x="4961200" y="1501988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Age: 22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Next year: 23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346200" y="1526750"/>
            <a:ext cx="4141500" cy="21729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age =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(input("Age: "))</a:t>
            </a:r>
            <a:endParaRPr b="1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print "Next year: " + str(age + 1)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436350" y="3818625"/>
            <a:ext cx="82713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Indexing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436350" y="1375725"/>
            <a:ext cx="8271300" cy="3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"hi there!"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Indexing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436350" y="1375725"/>
            <a:ext cx="8271300" cy="3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"hi there!"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    h i   t h e r e !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6"/>
          <p:cNvSpPr/>
          <p:nvPr/>
        </p:nvSpPr>
        <p:spPr>
          <a:xfrm>
            <a:off x="458575" y="1462500"/>
            <a:ext cx="1660800" cy="334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6"/>
          <p:cNvSpPr/>
          <p:nvPr/>
        </p:nvSpPr>
        <p:spPr>
          <a:xfrm>
            <a:off x="1425175" y="2565550"/>
            <a:ext cx="5003400" cy="656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" name="Google Shape;150;p26"/>
          <p:cNvCxnSpPr/>
          <p:nvPr/>
        </p:nvCxnSpPr>
        <p:spPr>
          <a:xfrm>
            <a:off x="458575" y="1797000"/>
            <a:ext cx="966600" cy="1425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6"/>
          <p:cNvCxnSpPr/>
          <p:nvPr/>
        </p:nvCxnSpPr>
        <p:spPr>
          <a:xfrm>
            <a:off x="2119375" y="1797000"/>
            <a:ext cx="2305200" cy="756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6"/>
          <p:cNvCxnSpPr/>
          <p:nvPr/>
        </p:nvCxnSpPr>
        <p:spPr>
          <a:xfrm>
            <a:off x="458575" y="1474800"/>
            <a:ext cx="979200" cy="109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6"/>
          <p:cNvCxnSpPr/>
          <p:nvPr/>
        </p:nvCxnSpPr>
        <p:spPr>
          <a:xfrm>
            <a:off x="2119375" y="1474800"/>
            <a:ext cx="4325400" cy="109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Indexing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436350" y="1375725"/>
            <a:ext cx="8271300" cy="3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"hi there!"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0  1  2  3  4  5  6  7  8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    h i   t h e r e !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1" name="Google Shape;161;p27"/>
          <p:cNvCxnSpPr/>
          <p:nvPr/>
        </p:nvCxnSpPr>
        <p:spPr>
          <a:xfrm>
            <a:off x="2106950" y="2082200"/>
            <a:ext cx="0" cy="15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7"/>
          <p:cNvCxnSpPr/>
          <p:nvPr/>
        </p:nvCxnSpPr>
        <p:spPr>
          <a:xfrm>
            <a:off x="2631150" y="2082200"/>
            <a:ext cx="0" cy="15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7"/>
          <p:cNvCxnSpPr/>
          <p:nvPr/>
        </p:nvCxnSpPr>
        <p:spPr>
          <a:xfrm>
            <a:off x="3143000" y="2082200"/>
            <a:ext cx="0" cy="15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7"/>
          <p:cNvCxnSpPr/>
          <p:nvPr/>
        </p:nvCxnSpPr>
        <p:spPr>
          <a:xfrm>
            <a:off x="3716800" y="2082200"/>
            <a:ext cx="0" cy="15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7"/>
          <p:cNvCxnSpPr/>
          <p:nvPr/>
        </p:nvCxnSpPr>
        <p:spPr>
          <a:xfrm>
            <a:off x="4228625" y="2082200"/>
            <a:ext cx="0" cy="15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7"/>
          <p:cNvCxnSpPr/>
          <p:nvPr/>
        </p:nvCxnSpPr>
        <p:spPr>
          <a:xfrm>
            <a:off x="4805600" y="2082200"/>
            <a:ext cx="0" cy="15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7"/>
          <p:cNvCxnSpPr/>
          <p:nvPr/>
        </p:nvCxnSpPr>
        <p:spPr>
          <a:xfrm>
            <a:off x="5367000" y="2082200"/>
            <a:ext cx="0" cy="15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7"/>
          <p:cNvCxnSpPr/>
          <p:nvPr/>
        </p:nvCxnSpPr>
        <p:spPr>
          <a:xfrm>
            <a:off x="5928400" y="2082200"/>
            <a:ext cx="0" cy="15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Indexing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Computer-icon.png"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442800" y="1533875"/>
            <a:ext cx="3175850" cy="31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87" y="3555143"/>
            <a:ext cx="912836" cy="105830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/>
          <p:nvPr/>
        </p:nvSpPr>
        <p:spPr>
          <a:xfrm>
            <a:off x="919100" y="1533875"/>
            <a:ext cx="4523700" cy="954300"/>
          </a:xfrm>
          <a:prstGeom prst="wedgeEllipseCallout">
            <a:avLst>
              <a:gd fmla="val -45111" name="adj1"/>
              <a:gd fmla="val 159410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Can you count to 10?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1370025" y="3755425"/>
            <a:ext cx="4523700" cy="954300"/>
          </a:xfrm>
          <a:prstGeom prst="wedgeEllipseCallout">
            <a:avLst>
              <a:gd fmla="val 41635" name="adj1"/>
              <a:gd fmla="val -88968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0, 1, 2, ...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9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Indexing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436350" y="1375725"/>
            <a:ext cx="8271300" cy="3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"hi there!"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0  1  2  3  4  5  6  7  8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    h i   t h e r e !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5" name="Google Shape;185;p29"/>
          <p:cNvCxnSpPr/>
          <p:nvPr/>
        </p:nvCxnSpPr>
        <p:spPr>
          <a:xfrm>
            <a:off x="2106950" y="2082200"/>
            <a:ext cx="0" cy="15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9"/>
          <p:cNvCxnSpPr/>
          <p:nvPr/>
        </p:nvCxnSpPr>
        <p:spPr>
          <a:xfrm>
            <a:off x="2631150" y="2082200"/>
            <a:ext cx="0" cy="15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9"/>
          <p:cNvCxnSpPr/>
          <p:nvPr/>
        </p:nvCxnSpPr>
        <p:spPr>
          <a:xfrm>
            <a:off x="3143000" y="2082200"/>
            <a:ext cx="0" cy="15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9"/>
          <p:cNvCxnSpPr/>
          <p:nvPr/>
        </p:nvCxnSpPr>
        <p:spPr>
          <a:xfrm>
            <a:off x="3716800" y="2082200"/>
            <a:ext cx="0" cy="15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9"/>
          <p:cNvCxnSpPr/>
          <p:nvPr/>
        </p:nvCxnSpPr>
        <p:spPr>
          <a:xfrm>
            <a:off x="4228625" y="2082200"/>
            <a:ext cx="0" cy="15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9"/>
          <p:cNvCxnSpPr/>
          <p:nvPr/>
        </p:nvCxnSpPr>
        <p:spPr>
          <a:xfrm>
            <a:off x="4805600" y="2082200"/>
            <a:ext cx="0" cy="15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9"/>
          <p:cNvCxnSpPr/>
          <p:nvPr/>
        </p:nvCxnSpPr>
        <p:spPr>
          <a:xfrm>
            <a:off x="5367000" y="2082200"/>
            <a:ext cx="0" cy="15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9"/>
          <p:cNvCxnSpPr/>
          <p:nvPr/>
        </p:nvCxnSpPr>
        <p:spPr>
          <a:xfrm>
            <a:off x="5928400" y="2082200"/>
            <a:ext cx="0" cy="15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