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
      <p:font typeface="Satisfy"/>
      <p:regular r:id="rId19"/>
    </p:embeddedFont>
    <p:embeddedFont>
      <p:font typeface="Lemon"/>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BC67D56-68C4-4BB2-B535-E7C0277D42FF}">
  <a:tblStyle styleId="{4BC67D56-68C4-4BB2-B535-E7C0277D42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emon-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19" Type="http://schemas.openxmlformats.org/officeDocument/2006/relationships/font" Target="fonts/Satisfy-regular.fntdata"/><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back. In this module, we're going to look at a bunch of things you can do with strings, you'll learn how to slice and dice 'em into smaller strings.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154993d18d_1_4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4993d18d_1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say you want to extract more than just one character from a string. The program above prints the first four characters (characters 0 - 3) of the string 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154993d18d_1_4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4993d18d_1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what if you want to print the first seven characters? Do you really have to string them all together using the plus sign?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154993d18d_1_4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54993d18d_1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Nope, you can use what's called a slice instead. A slice uses a RANGE of indices to specify a portion of a string with an arbitrary length.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slice works like this: inside the square brackets, you put the starting index, a colon, and the index that is ONE PAST the ending index.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in this case, we get the characters whose indices are 0, 1, 2, 3, 4, 5, and 6. We stop just short of the character at index 7.</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154993d18d_1_4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54993d18d_1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another example. We start at index 2 - the space - and stop just shy of index 6 - the 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154993d18d_1_4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4993d18d_1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leave off the first index, Python will assume 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basically means: "start at the beginning and go up to but not including index 6."</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154993d18d_1_4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54993d18d_1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leave off the second index, Python will assume it needs to go to the end of the string.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example, this means: "start at index 3 and go to the end."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154993d18d_1_4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4993d18d_1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Unlike with single-character indexing, when you use a range to slice a string, using a completely bogus index doesn't cause an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case, Python sees that you want to go up to but not including 100, and it says, "well, this string doesn't even come close to having that many characters, so I'm just going to go to the end."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c85bac25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c85bac2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 name="Google Shape;10;p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 name="Google Shape;11;p2"/>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49" name="Shape 49"/>
        <p:cNvGrpSpPr/>
        <p:nvPr/>
      </p:nvGrpSpPr>
      <p:grpSpPr>
        <a:xfrm>
          <a:off x="0" y="0"/>
          <a:ext cx="0" cy="0"/>
          <a:chOff x="0" y="0"/>
          <a:chExt cx="0" cy="0"/>
        </a:xfrm>
      </p:grpSpPr>
      <p:sp>
        <p:nvSpPr>
          <p:cNvPr id="50" name="Google Shape;50;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1" name="Google Shape;51;p11"/>
          <p:cNvPicPr preferRelativeResize="0"/>
          <p:nvPr/>
        </p:nvPicPr>
        <p:blipFill>
          <a:blip r:embed="rId2">
            <a:alphaModFix/>
          </a:blip>
          <a:stretch>
            <a:fillRect/>
          </a:stretch>
        </p:blipFill>
        <p:spPr>
          <a:xfrm>
            <a:off x="0" y="0"/>
            <a:ext cx="9144000" cy="3834875"/>
          </a:xfrm>
          <a:prstGeom prst="rect">
            <a:avLst/>
          </a:prstGeom>
          <a:noFill/>
          <a:ln>
            <a:noFill/>
          </a:ln>
        </p:spPr>
      </p:pic>
      <p:sp>
        <p:nvSpPr>
          <p:cNvPr id="52" name="Google Shape;52;p11"/>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53" name="Google Shape;53;p11"/>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54" name="Shape 54"/>
        <p:cNvGrpSpPr/>
        <p:nvPr/>
      </p:nvGrpSpPr>
      <p:grpSpPr>
        <a:xfrm>
          <a:off x="0" y="0"/>
          <a:ext cx="0" cy="0"/>
          <a:chOff x="0" y="0"/>
          <a:chExt cx="0" cy="0"/>
        </a:xfrm>
      </p:grpSpPr>
      <p:sp>
        <p:nvSpPr>
          <p:cNvPr id="55" name="Google Shape;55;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6" name="Google Shape;56;p12"/>
          <p:cNvPicPr preferRelativeResize="0"/>
          <p:nvPr/>
        </p:nvPicPr>
        <p:blipFill>
          <a:blip r:embed="rId2">
            <a:alphaModFix/>
          </a:blip>
          <a:stretch>
            <a:fillRect/>
          </a:stretch>
        </p:blipFill>
        <p:spPr>
          <a:xfrm>
            <a:off x="0" y="0"/>
            <a:ext cx="9144000" cy="1105625"/>
          </a:xfrm>
          <a:prstGeom prst="rect">
            <a:avLst/>
          </a:prstGeom>
          <a:noFill/>
          <a:ln>
            <a:noFill/>
          </a:ln>
        </p:spPr>
      </p:pic>
      <p:sp>
        <p:nvSpPr>
          <p:cNvPr id="57" name="Google Shape;57;p12"/>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58" name="Google Shape;58;p12"/>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59" name="Google Shape;59;p12"/>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60" name="Shape 60"/>
        <p:cNvGrpSpPr/>
        <p:nvPr/>
      </p:nvGrpSpPr>
      <p:grpSpPr>
        <a:xfrm>
          <a:off x="0" y="0"/>
          <a:ext cx="0" cy="0"/>
          <a:chOff x="0" y="0"/>
          <a:chExt cx="0" cy="0"/>
        </a:xfrm>
      </p:grpSpPr>
      <p:sp>
        <p:nvSpPr>
          <p:cNvPr id="61" name="Google Shape;61;p13"/>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62" name="Google Shape;62;p13"/>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63" name="Google Shape;63;p13"/>
          <p:cNvPicPr preferRelativeResize="0"/>
          <p:nvPr/>
        </p:nvPicPr>
        <p:blipFill>
          <a:blip r:embed="rId2">
            <a:alphaModFix/>
          </a:blip>
          <a:stretch>
            <a:fillRect/>
          </a:stretch>
        </p:blipFill>
        <p:spPr>
          <a:xfrm>
            <a:off x="0" y="0"/>
            <a:ext cx="9144000" cy="3834875"/>
          </a:xfrm>
          <a:prstGeom prst="rect">
            <a:avLst/>
          </a:prstGeom>
          <a:noFill/>
          <a:ln>
            <a:noFill/>
          </a:ln>
        </p:spPr>
      </p:pic>
      <p:sp>
        <p:nvSpPr>
          <p:cNvPr id="64" name="Google Shape;64;p1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66" name="Google Shape;66;p13"/>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68" name="Shape 68"/>
        <p:cNvGrpSpPr/>
        <p:nvPr/>
      </p:nvGrpSpPr>
      <p:grpSpPr>
        <a:xfrm>
          <a:off x="0" y="0"/>
          <a:ext cx="0" cy="0"/>
          <a:chOff x="0" y="0"/>
          <a:chExt cx="0" cy="0"/>
        </a:xfrm>
      </p:grpSpPr>
      <p:pic>
        <p:nvPicPr>
          <p:cNvPr descr="slide2.png" id="69" name="Google Shape;69;p14"/>
          <p:cNvPicPr preferRelativeResize="0"/>
          <p:nvPr/>
        </p:nvPicPr>
        <p:blipFill>
          <a:blip r:embed="rId3">
            <a:alphaModFix/>
          </a:blip>
          <a:stretch>
            <a:fillRect/>
          </a:stretch>
        </p:blipFill>
        <p:spPr>
          <a:xfrm>
            <a:off x="0" y="0"/>
            <a:ext cx="9144000" cy="3834875"/>
          </a:xfrm>
          <a:prstGeom prst="rect">
            <a:avLst/>
          </a:prstGeom>
          <a:noFill/>
          <a:ln>
            <a:noFill/>
          </a:ln>
        </p:spPr>
      </p:pic>
      <p:sp>
        <p:nvSpPr>
          <p:cNvPr id="70" name="Google Shape;70;p14"/>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72" name="Google Shape;72;p14"/>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
        <p:nvSpPr>
          <p:cNvPr id="73" name="Google Shape;73;p14"/>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descr="slide2.png" id="75" name="Google Shape;75;p15"/>
          <p:cNvPicPr preferRelativeResize="0"/>
          <p:nvPr/>
        </p:nvPicPr>
        <p:blipFill>
          <a:blip r:embed="rId3">
            <a:alphaModFix/>
          </a:blip>
          <a:stretch>
            <a:fillRect/>
          </a:stretch>
        </p:blipFill>
        <p:spPr>
          <a:xfrm>
            <a:off x="0" y="0"/>
            <a:ext cx="9144000" cy="3834875"/>
          </a:xfrm>
          <a:prstGeom prst="rect">
            <a:avLst/>
          </a:prstGeom>
          <a:noFill/>
          <a:ln>
            <a:noFill/>
          </a:ln>
        </p:spPr>
      </p:pic>
      <p:sp>
        <p:nvSpPr>
          <p:cNvPr id="76" name="Google Shape;76;p1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78" name="Google Shape;78;p15"/>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79" name="Google Shape;79;p15"/>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80" name="Shape 80"/>
        <p:cNvGrpSpPr/>
        <p:nvPr/>
      </p:nvGrpSpPr>
      <p:grpSpPr>
        <a:xfrm>
          <a:off x="0" y="0"/>
          <a:ext cx="0" cy="0"/>
          <a:chOff x="0" y="0"/>
          <a:chExt cx="0" cy="0"/>
        </a:xfrm>
      </p:grpSpPr>
      <p:pic>
        <p:nvPicPr>
          <p:cNvPr descr="slide2.png" id="81" name="Google Shape;81;p16"/>
          <p:cNvPicPr preferRelativeResize="0"/>
          <p:nvPr/>
        </p:nvPicPr>
        <p:blipFill>
          <a:blip r:embed="rId3">
            <a:alphaModFix/>
          </a:blip>
          <a:stretch>
            <a:fillRect/>
          </a:stretch>
        </p:blipFill>
        <p:spPr>
          <a:xfrm>
            <a:off x="0" y="0"/>
            <a:ext cx="9144000" cy="3834875"/>
          </a:xfrm>
          <a:prstGeom prst="rect">
            <a:avLst/>
          </a:prstGeom>
          <a:noFill/>
          <a:ln>
            <a:noFill/>
          </a:ln>
        </p:spPr>
      </p:pic>
      <p:sp>
        <p:nvSpPr>
          <p:cNvPr id="82" name="Google Shape;82;p1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84" name="Google Shape;84;p16"/>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85" name="Shape 85"/>
        <p:cNvGrpSpPr/>
        <p:nvPr/>
      </p:nvGrpSpPr>
      <p:grpSpPr>
        <a:xfrm>
          <a:off x="0" y="0"/>
          <a:ext cx="0" cy="0"/>
          <a:chOff x="0" y="0"/>
          <a:chExt cx="0" cy="0"/>
        </a:xfrm>
      </p:grpSpPr>
      <p:pic>
        <p:nvPicPr>
          <p:cNvPr descr="slide2.png" id="86" name="Google Shape;86;p17"/>
          <p:cNvPicPr preferRelativeResize="0"/>
          <p:nvPr/>
        </p:nvPicPr>
        <p:blipFill>
          <a:blip r:embed="rId3">
            <a:alphaModFix/>
          </a:blip>
          <a:stretch>
            <a:fillRect/>
          </a:stretch>
        </p:blipFill>
        <p:spPr>
          <a:xfrm>
            <a:off x="0" y="0"/>
            <a:ext cx="9144000" cy="3834875"/>
          </a:xfrm>
          <a:prstGeom prst="rect">
            <a:avLst/>
          </a:prstGeom>
          <a:noFill/>
          <a:ln>
            <a:noFill/>
          </a:ln>
        </p:spPr>
      </p:pic>
      <p:sp>
        <p:nvSpPr>
          <p:cNvPr id="87" name="Google Shape;87;p1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89" name="Google Shape;89;p17"/>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90" name="Shape 90"/>
        <p:cNvGrpSpPr/>
        <p:nvPr/>
      </p:nvGrpSpPr>
      <p:grpSpPr>
        <a:xfrm>
          <a:off x="0" y="0"/>
          <a:ext cx="0" cy="0"/>
          <a:chOff x="0" y="0"/>
          <a:chExt cx="0" cy="0"/>
        </a:xfrm>
      </p:grpSpPr>
      <p:sp>
        <p:nvSpPr>
          <p:cNvPr id="91" name="Google Shape;9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92" name="Google Shape;92;p18"/>
          <p:cNvPicPr preferRelativeResize="0"/>
          <p:nvPr/>
        </p:nvPicPr>
        <p:blipFill>
          <a:blip r:embed="rId2">
            <a:alphaModFix/>
          </a:blip>
          <a:stretch>
            <a:fillRect/>
          </a:stretch>
        </p:blipFill>
        <p:spPr>
          <a:xfrm>
            <a:off x="0" y="0"/>
            <a:ext cx="9144000" cy="3834875"/>
          </a:xfrm>
          <a:prstGeom prst="rect">
            <a:avLst/>
          </a:prstGeom>
          <a:noFill/>
          <a:ln>
            <a:noFill/>
          </a:ln>
        </p:spPr>
      </p:pic>
      <p:sp>
        <p:nvSpPr>
          <p:cNvPr id="93" name="Google Shape;93;p1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97" name="Google Shape;97;p19"/>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01" name="Google Shape;101;p20"/>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 name="Google Shape;14;p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5" name="Google Shape;15;p3"/>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 name="Google Shape;16;p3"/>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0" name="Google Shape;20;p4"/>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21" name="Shape 21"/>
        <p:cNvGrpSpPr/>
        <p:nvPr/>
      </p:nvGrpSpPr>
      <p:grpSpPr>
        <a:xfrm>
          <a:off x="0" y="0"/>
          <a:ext cx="0" cy="0"/>
          <a:chOff x="0" y="0"/>
          <a:chExt cx="0" cy="0"/>
        </a:xfrm>
      </p:grpSpPr>
      <p:sp>
        <p:nvSpPr>
          <p:cNvPr id="22" name="Google Shape;22;p5"/>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6" name="Google Shape;26;p5"/>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29" name="Google Shape;29;p6"/>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algn="ctr">
              <a:spcBef>
                <a:spcPts val="0"/>
              </a:spcBef>
              <a:spcAft>
                <a:spcPts val="0"/>
              </a:spcAft>
              <a:buNone/>
              <a:defRPr/>
            </a:lvl9pPr>
          </a:lstStyle>
          <a:p/>
        </p:txBody>
      </p:sp>
      <p:sp>
        <p:nvSpPr>
          <p:cNvPr id="30" name="Google Shape;30;p6"/>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3" name="Google Shape;33;p7"/>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34" name="Google Shape;34;p7"/>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7" name="Google Shape;37;p8"/>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38" name="Google Shape;38;p8"/>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41" name="Google Shape;41;p9"/>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42" name="Google Shape;42;p9"/>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43" name="Shape 43"/>
        <p:cNvGrpSpPr/>
        <p:nvPr/>
      </p:nvGrpSpPr>
      <p:grpSpPr>
        <a:xfrm>
          <a:off x="0" y="0"/>
          <a:ext cx="0" cy="0"/>
          <a:chOff x="0" y="0"/>
          <a:chExt cx="0" cy="0"/>
        </a:xfrm>
      </p:grpSpPr>
      <p:sp>
        <p:nvSpPr>
          <p:cNvPr id="44" name="Google Shape;44;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45" name="Google Shape;45;p10"/>
          <p:cNvPicPr preferRelativeResize="0"/>
          <p:nvPr/>
        </p:nvPicPr>
        <p:blipFill>
          <a:blip r:embed="rId2">
            <a:alphaModFix/>
          </a:blip>
          <a:stretch>
            <a:fillRect/>
          </a:stretch>
        </p:blipFill>
        <p:spPr>
          <a:xfrm>
            <a:off x="0" y="0"/>
            <a:ext cx="9144000" cy="3834875"/>
          </a:xfrm>
          <a:prstGeom prst="rect">
            <a:avLst/>
          </a:prstGeom>
          <a:noFill/>
          <a:ln>
            <a:noFill/>
          </a:ln>
        </p:spPr>
      </p:pic>
      <p:sp>
        <p:nvSpPr>
          <p:cNvPr id="46" name="Google Shape;46;p1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48" name="Google Shape;48;p10"/>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a:spcBef>
                <a:spcPts val="0"/>
              </a:spcBef>
              <a:spcAft>
                <a:spcPts val="0"/>
              </a:spcAft>
              <a:buClr>
                <a:srgbClr val="555555"/>
              </a:buClr>
              <a:buSzPts val="3600"/>
              <a:buNone/>
              <a:defRPr b="1" sz="3600">
                <a:solidFill>
                  <a:srgbClr val="555555"/>
                </a:solidFill>
              </a:defRPr>
            </a:lvl2pPr>
            <a:lvl3pPr lvl="2">
              <a:spcBef>
                <a:spcPts val="0"/>
              </a:spcBef>
              <a:spcAft>
                <a:spcPts val="0"/>
              </a:spcAft>
              <a:buClr>
                <a:srgbClr val="555555"/>
              </a:buClr>
              <a:buSzPts val="3600"/>
              <a:buNone/>
              <a:defRPr b="1" sz="3600">
                <a:solidFill>
                  <a:srgbClr val="555555"/>
                </a:solidFill>
              </a:defRPr>
            </a:lvl3pPr>
            <a:lvl4pPr lvl="3">
              <a:spcBef>
                <a:spcPts val="0"/>
              </a:spcBef>
              <a:spcAft>
                <a:spcPts val="0"/>
              </a:spcAft>
              <a:buClr>
                <a:srgbClr val="555555"/>
              </a:buClr>
              <a:buSzPts val="3600"/>
              <a:buNone/>
              <a:defRPr b="1" sz="3600">
                <a:solidFill>
                  <a:srgbClr val="555555"/>
                </a:solidFill>
              </a:defRPr>
            </a:lvl4pPr>
            <a:lvl5pPr lvl="4">
              <a:spcBef>
                <a:spcPts val="0"/>
              </a:spcBef>
              <a:spcAft>
                <a:spcPts val="0"/>
              </a:spcAft>
              <a:buClr>
                <a:srgbClr val="555555"/>
              </a:buClr>
              <a:buSzPts val="3600"/>
              <a:buNone/>
              <a:defRPr b="1" sz="3600">
                <a:solidFill>
                  <a:srgbClr val="555555"/>
                </a:solidFill>
              </a:defRPr>
            </a:lvl5pPr>
            <a:lvl6pPr lvl="5">
              <a:spcBef>
                <a:spcPts val="0"/>
              </a:spcBef>
              <a:spcAft>
                <a:spcPts val="0"/>
              </a:spcAft>
              <a:buClr>
                <a:srgbClr val="555555"/>
              </a:buClr>
              <a:buSzPts val="3600"/>
              <a:buNone/>
              <a:defRPr b="1" sz="3600">
                <a:solidFill>
                  <a:srgbClr val="555555"/>
                </a:solidFill>
              </a:defRPr>
            </a:lvl6pPr>
            <a:lvl7pPr lvl="6">
              <a:spcBef>
                <a:spcPts val="0"/>
              </a:spcBef>
              <a:spcAft>
                <a:spcPts val="0"/>
              </a:spcAft>
              <a:buClr>
                <a:srgbClr val="555555"/>
              </a:buClr>
              <a:buSzPts val="3600"/>
              <a:buNone/>
              <a:defRPr b="1" sz="3600">
                <a:solidFill>
                  <a:srgbClr val="555555"/>
                </a:solidFill>
              </a:defRPr>
            </a:lvl7pPr>
            <a:lvl8pPr lvl="7">
              <a:spcBef>
                <a:spcPts val="0"/>
              </a:spcBef>
              <a:spcAft>
                <a:spcPts val="0"/>
              </a:spcAft>
              <a:buClr>
                <a:srgbClr val="555555"/>
              </a:buClr>
              <a:buSzPts val="3600"/>
              <a:buNone/>
              <a:defRPr b="1" sz="3600">
                <a:solidFill>
                  <a:srgbClr val="555555"/>
                </a:solidFill>
              </a:defRPr>
            </a:lvl8pPr>
            <a:lvl9pPr lvl="8">
              <a:spcBef>
                <a:spcPts val="0"/>
              </a:spcBef>
              <a:spcAft>
                <a:spcPts val="0"/>
              </a:spcAft>
              <a:buClr>
                <a:srgbClr val="555555"/>
              </a:buClr>
              <a:buSzPts val="3600"/>
              <a:buNone/>
              <a:defRPr b="1" sz="3600">
                <a:solidFill>
                  <a:srgbClr val="555555"/>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41775" y="684900"/>
            <a:ext cx="6488100" cy="169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i="1" lang="en"/>
              <a:t>Intro to CS in Python</a:t>
            </a:r>
            <a:endParaRPr i="1"/>
          </a:p>
          <a:p>
            <a:pPr indent="0" lvl="0" marL="0" rtl="0" algn="r">
              <a:spcBef>
                <a:spcPts val="0"/>
              </a:spcBef>
              <a:spcAft>
                <a:spcPts val="0"/>
              </a:spcAft>
              <a:buNone/>
            </a:pPr>
            <a:r>
              <a:rPr lang="en"/>
              <a:t>S</a:t>
            </a:r>
            <a:r>
              <a:rPr lang="en"/>
              <a:t>licing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p:nvPr/>
        </p:nvSpPr>
        <p:spPr>
          <a:xfrm>
            <a:off x="4656825" y="2714175"/>
            <a:ext cx="4435500" cy="2172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urier New"/>
                <a:ea typeface="Courier New"/>
                <a:cs typeface="Courier New"/>
                <a:sym typeface="Courier New"/>
              </a:rPr>
              <a:t>hi t</a:t>
            </a:r>
            <a:endParaRPr sz="1600">
              <a:latin typeface="Courier New"/>
              <a:ea typeface="Courier New"/>
              <a:cs typeface="Courier New"/>
              <a:sym typeface="Courier New"/>
            </a:endParaRPr>
          </a:p>
        </p:txBody>
      </p:sp>
      <p:sp>
        <p:nvSpPr>
          <p:cNvPr id="112" name="Google Shape;112;p22"/>
          <p:cNvSpPr/>
          <p:nvPr/>
        </p:nvSpPr>
        <p:spPr>
          <a:xfrm>
            <a:off x="4635125" y="169450"/>
            <a:ext cx="4435500" cy="2172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Courier New"/>
                <a:ea typeface="Courier New"/>
                <a:cs typeface="Courier New"/>
                <a:sym typeface="Courier New"/>
              </a:rPr>
              <a:t>s = "hi there!"</a:t>
            </a:r>
            <a:endParaRPr b="1" sz="1600">
              <a:latin typeface="Courier New"/>
              <a:ea typeface="Courier New"/>
              <a:cs typeface="Courier New"/>
              <a:sym typeface="Courier New"/>
            </a:endParaRPr>
          </a:p>
          <a:p>
            <a:pPr indent="0" lvl="0" marL="0" rtl="0" algn="l">
              <a:spcBef>
                <a:spcPts val="0"/>
              </a:spcBef>
              <a:spcAft>
                <a:spcPts val="0"/>
              </a:spcAft>
              <a:buNone/>
            </a:pPr>
            <a:r>
              <a:rPr b="1" lang="en" sz="1600">
                <a:latin typeface="Courier New"/>
                <a:ea typeface="Courier New"/>
                <a:cs typeface="Courier New"/>
                <a:sym typeface="Courier New"/>
              </a:rPr>
              <a:t>print </a:t>
            </a:r>
            <a:r>
              <a:rPr b="1" lang="en" sz="1600">
                <a:solidFill>
                  <a:srgbClr val="6AA84F"/>
                </a:solidFill>
                <a:latin typeface="Courier New"/>
                <a:ea typeface="Courier New"/>
                <a:cs typeface="Courier New"/>
                <a:sym typeface="Courier New"/>
              </a:rPr>
              <a:t>s[0] + s[1] + s[2] + s[3]</a:t>
            </a:r>
            <a:endParaRPr b="1" sz="1600">
              <a:latin typeface="Courier New"/>
              <a:ea typeface="Courier New"/>
              <a:cs typeface="Courier New"/>
              <a:sym typeface="Courier New"/>
            </a:endParaRPr>
          </a:p>
        </p:txBody>
      </p:sp>
      <p:sp>
        <p:nvSpPr>
          <p:cNvPr id="113" name="Google Shape;113;p22"/>
          <p:cNvSpPr txBox="1"/>
          <p:nvPr/>
        </p:nvSpPr>
        <p:spPr>
          <a:xfrm>
            <a:off x="190850" y="171775"/>
            <a:ext cx="42465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Proxima Nova"/>
                <a:ea typeface="Proxima Nova"/>
                <a:cs typeface="Proxima Nova"/>
                <a:sym typeface="Proxima Nova"/>
              </a:rPr>
              <a:t>Indexing</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2000">
                <a:solidFill>
                  <a:schemeClr val="lt1"/>
                </a:solidFill>
                <a:latin typeface="Proxima Nova"/>
                <a:ea typeface="Proxima Nova"/>
                <a:cs typeface="Proxima Nova"/>
                <a:sym typeface="Proxima Nova"/>
              </a:rPr>
              <a:t>Printing </a:t>
            </a:r>
            <a:r>
              <a:rPr b="1" i="1" lang="en" sz="2000">
                <a:solidFill>
                  <a:schemeClr val="lt1"/>
                </a:solidFill>
                <a:latin typeface="Proxima Nova"/>
                <a:ea typeface="Proxima Nova"/>
                <a:cs typeface="Proxima Nova"/>
                <a:sym typeface="Proxima Nova"/>
              </a:rPr>
              <a:t>bigger </a:t>
            </a:r>
            <a:r>
              <a:rPr b="1" i="1" lang="en" sz="2000">
                <a:solidFill>
                  <a:srgbClr val="FFFFFF"/>
                </a:solidFill>
                <a:latin typeface="Proxima Nova"/>
                <a:ea typeface="Proxima Nova"/>
                <a:cs typeface="Proxima Nova"/>
                <a:sym typeface="Proxima Nova"/>
              </a:rPr>
              <a:t>pieces</a:t>
            </a:r>
            <a:r>
              <a:rPr i="1" lang="en" sz="2000">
                <a:solidFill>
                  <a:schemeClr val="lt1"/>
                </a:solidFill>
                <a:latin typeface="Proxima Nova"/>
                <a:ea typeface="Proxima Nova"/>
                <a:cs typeface="Proxima Nova"/>
                <a:sym typeface="Proxima Nova"/>
              </a:rPr>
              <a:t> </a:t>
            </a:r>
            <a:r>
              <a:rPr b="1" lang="en" sz="2000">
                <a:solidFill>
                  <a:schemeClr val="lt1"/>
                </a:solidFill>
                <a:latin typeface="Proxima Nova"/>
                <a:ea typeface="Proxima Nova"/>
                <a:cs typeface="Proxima Nova"/>
                <a:sym typeface="Proxima Nova"/>
              </a:rPr>
              <a:t>of a string.</a:t>
            </a:r>
            <a:endParaRPr b="1"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4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p:nvPr/>
        </p:nvSpPr>
        <p:spPr>
          <a:xfrm>
            <a:off x="4656825" y="2714175"/>
            <a:ext cx="4435500" cy="2172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urier New"/>
                <a:ea typeface="Courier New"/>
                <a:cs typeface="Courier New"/>
                <a:sym typeface="Courier New"/>
              </a:rPr>
              <a:t>hi t</a:t>
            </a:r>
            <a:endParaRPr sz="1600">
              <a:latin typeface="Courier New"/>
              <a:ea typeface="Courier New"/>
              <a:cs typeface="Courier New"/>
              <a:sym typeface="Courier New"/>
            </a:endParaRPr>
          </a:p>
        </p:txBody>
      </p:sp>
      <p:sp>
        <p:nvSpPr>
          <p:cNvPr id="119" name="Google Shape;119;p23"/>
          <p:cNvSpPr/>
          <p:nvPr/>
        </p:nvSpPr>
        <p:spPr>
          <a:xfrm>
            <a:off x="4635125" y="169450"/>
            <a:ext cx="4435500" cy="2172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Courier New"/>
                <a:ea typeface="Courier New"/>
                <a:cs typeface="Courier New"/>
                <a:sym typeface="Courier New"/>
              </a:rPr>
              <a:t>s = "hi there!"</a:t>
            </a:r>
            <a:endParaRPr b="1" sz="1600">
              <a:latin typeface="Courier New"/>
              <a:ea typeface="Courier New"/>
              <a:cs typeface="Courier New"/>
              <a:sym typeface="Courier New"/>
            </a:endParaRPr>
          </a:p>
          <a:p>
            <a:pPr indent="0" lvl="0" marL="0" rtl="0" algn="l">
              <a:spcBef>
                <a:spcPts val="0"/>
              </a:spcBef>
              <a:spcAft>
                <a:spcPts val="0"/>
              </a:spcAft>
              <a:buNone/>
            </a:pPr>
            <a:r>
              <a:rPr b="1" lang="en" sz="1600">
                <a:latin typeface="Courier New"/>
                <a:ea typeface="Courier New"/>
                <a:cs typeface="Courier New"/>
                <a:sym typeface="Courier New"/>
              </a:rPr>
              <a:t>print </a:t>
            </a:r>
            <a:r>
              <a:rPr b="1" lang="en" sz="1600">
                <a:solidFill>
                  <a:srgbClr val="6AA84F"/>
                </a:solidFill>
                <a:latin typeface="Courier New"/>
                <a:ea typeface="Courier New"/>
                <a:cs typeface="Courier New"/>
                <a:sym typeface="Courier New"/>
              </a:rPr>
              <a:t>s[0] + s[1] + </a:t>
            </a:r>
            <a:r>
              <a:rPr b="1" lang="en" sz="1600">
                <a:solidFill>
                  <a:srgbClr val="6AA84F"/>
                </a:solidFill>
                <a:latin typeface="Courier New"/>
                <a:ea typeface="Courier New"/>
                <a:cs typeface="Courier New"/>
                <a:sym typeface="Courier New"/>
              </a:rPr>
              <a:t>...</a:t>
            </a:r>
            <a:r>
              <a:rPr b="1" lang="en" sz="1600">
                <a:solidFill>
                  <a:srgbClr val="6AA84F"/>
                </a:solidFill>
                <a:latin typeface="Courier New"/>
                <a:ea typeface="Courier New"/>
                <a:cs typeface="Courier New"/>
                <a:sym typeface="Courier New"/>
              </a:rPr>
              <a:t> ???</a:t>
            </a:r>
            <a:endParaRPr b="1" sz="1600">
              <a:latin typeface="Courier New"/>
              <a:ea typeface="Courier New"/>
              <a:cs typeface="Courier New"/>
              <a:sym typeface="Courier New"/>
            </a:endParaRPr>
          </a:p>
        </p:txBody>
      </p:sp>
      <p:sp>
        <p:nvSpPr>
          <p:cNvPr id="120" name="Google Shape;120;p23"/>
          <p:cNvSpPr txBox="1"/>
          <p:nvPr/>
        </p:nvSpPr>
        <p:spPr>
          <a:xfrm>
            <a:off x="190850" y="171775"/>
            <a:ext cx="42465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Proxima Nova"/>
                <a:ea typeface="Proxima Nova"/>
                <a:cs typeface="Proxima Nova"/>
                <a:sym typeface="Proxima Nova"/>
              </a:rPr>
              <a:t>Indexing</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3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2000">
                <a:solidFill>
                  <a:schemeClr val="lt1"/>
                </a:solidFill>
                <a:latin typeface="Proxima Nova"/>
                <a:ea typeface="Proxima Nova"/>
                <a:cs typeface="Proxima Nova"/>
                <a:sym typeface="Proxima Nova"/>
              </a:rPr>
              <a:t>Printing </a:t>
            </a:r>
            <a:r>
              <a:rPr b="1" i="1" lang="en" sz="2000">
                <a:solidFill>
                  <a:schemeClr val="lt1"/>
                </a:solidFill>
                <a:latin typeface="Proxima Nova"/>
                <a:ea typeface="Proxima Nova"/>
                <a:cs typeface="Proxima Nova"/>
                <a:sym typeface="Proxima Nova"/>
              </a:rPr>
              <a:t>bigger </a:t>
            </a:r>
            <a:r>
              <a:rPr b="1" i="1" lang="en" sz="2000">
                <a:solidFill>
                  <a:srgbClr val="FFFFFF"/>
                </a:solidFill>
                <a:latin typeface="Proxima Nova"/>
                <a:ea typeface="Proxima Nova"/>
                <a:cs typeface="Proxima Nova"/>
                <a:sym typeface="Proxima Nova"/>
              </a:rPr>
              <a:t>pieces</a:t>
            </a:r>
            <a:r>
              <a:rPr i="1" lang="en" sz="2000">
                <a:solidFill>
                  <a:schemeClr val="lt1"/>
                </a:solidFill>
                <a:latin typeface="Proxima Nova"/>
                <a:ea typeface="Proxima Nova"/>
                <a:cs typeface="Proxima Nova"/>
                <a:sym typeface="Proxima Nova"/>
              </a:rPr>
              <a:t> </a:t>
            </a:r>
            <a:r>
              <a:rPr b="1" lang="en" sz="2000">
                <a:solidFill>
                  <a:schemeClr val="lt1"/>
                </a:solidFill>
                <a:latin typeface="Proxima Nova"/>
                <a:ea typeface="Proxima Nova"/>
                <a:cs typeface="Proxima Nova"/>
                <a:sym typeface="Proxima Nova"/>
              </a:rPr>
              <a:t>of a string.</a:t>
            </a:r>
            <a:endParaRPr b="1" sz="20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40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Proxima Nova"/>
                <a:ea typeface="Proxima Nova"/>
                <a:cs typeface="Proxima Nova"/>
                <a:sym typeface="Proxima Nova"/>
              </a:rPr>
              <a:t>Slicing</a:t>
            </a:r>
            <a:endParaRPr b="1" sz="3600">
              <a:solidFill>
                <a:srgbClr val="FFFFFF"/>
              </a:solidFill>
              <a:latin typeface="Proxima Nova"/>
              <a:ea typeface="Proxima Nova"/>
              <a:cs typeface="Proxima Nova"/>
              <a:sym typeface="Proxima Nova"/>
            </a:endParaRPr>
          </a:p>
        </p:txBody>
      </p:sp>
      <p:sp>
        <p:nvSpPr>
          <p:cNvPr id="126" name="Google Shape;126;p24"/>
          <p:cNvSpPr/>
          <p:nvPr/>
        </p:nvSpPr>
        <p:spPr>
          <a:xfrm>
            <a:off x="296075" y="1755875"/>
            <a:ext cx="4162500" cy="2172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s = "hi there!"</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print </a:t>
            </a:r>
            <a:r>
              <a:rPr b="1" lang="en" sz="2400">
                <a:solidFill>
                  <a:srgbClr val="6AA84F"/>
                </a:solidFill>
                <a:latin typeface="Courier New"/>
                <a:ea typeface="Courier New"/>
                <a:cs typeface="Courier New"/>
                <a:sym typeface="Courier New"/>
              </a:rPr>
              <a:t>s[0:7]</a:t>
            </a:r>
            <a:endParaRPr b="1" sz="2400">
              <a:latin typeface="Courier New"/>
              <a:ea typeface="Courier New"/>
              <a:cs typeface="Courier New"/>
              <a:sym typeface="Courier New"/>
            </a:endParaRPr>
          </a:p>
        </p:txBody>
      </p:sp>
      <p:sp>
        <p:nvSpPr>
          <p:cNvPr id="127" name="Google Shape;127;p24"/>
          <p:cNvSpPr/>
          <p:nvPr/>
        </p:nvSpPr>
        <p:spPr>
          <a:xfrm>
            <a:off x="4821250" y="1755875"/>
            <a:ext cx="4072800" cy="2172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urier New"/>
                <a:ea typeface="Courier New"/>
                <a:cs typeface="Courier New"/>
                <a:sym typeface="Courier New"/>
              </a:rPr>
              <a:t>hi ther</a:t>
            </a:r>
            <a:endParaRPr sz="24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Proxima Nova"/>
                <a:ea typeface="Proxima Nova"/>
                <a:cs typeface="Proxima Nova"/>
                <a:sym typeface="Proxima Nova"/>
              </a:rPr>
              <a:t>Slicing</a:t>
            </a:r>
            <a:endParaRPr b="1" sz="3600">
              <a:solidFill>
                <a:srgbClr val="FFFFFF"/>
              </a:solidFill>
              <a:latin typeface="Proxima Nova"/>
              <a:ea typeface="Proxima Nova"/>
              <a:cs typeface="Proxima Nova"/>
              <a:sym typeface="Proxima Nova"/>
            </a:endParaRPr>
          </a:p>
        </p:txBody>
      </p:sp>
      <p:sp>
        <p:nvSpPr>
          <p:cNvPr id="133" name="Google Shape;133;p25"/>
          <p:cNvSpPr/>
          <p:nvPr/>
        </p:nvSpPr>
        <p:spPr>
          <a:xfrm>
            <a:off x="296075" y="1755875"/>
            <a:ext cx="4162500" cy="2172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s = "hi there!"</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print </a:t>
            </a:r>
            <a:r>
              <a:rPr b="1" lang="en" sz="2400">
                <a:solidFill>
                  <a:srgbClr val="6AA84F"/>
                </a:solidFill>
                <a:latin typeface="Courier New"/>
                <a:ea typeface="Courier New"/>
                <a:cs typeface="Courier New"/>
                <a:sym typeface="Courier New"/>
              </a:rPr>
              <a:t>s[2:6]</a:t>
            </a:r>
            <a:endParaRPr b="1" sz="2400">
              <a:latin typeface="Courier New"/>
              <a:ea typeface="Courier New"/>
              <a:cs typeface="Courier New"/>
              <a:sym typeface="Courier New"/>
            </a:endParaRPr>
          </a:p>
        </p:txBody>
      </p:sp>
      <p:sp>
        <p:nvSpPr>
          <p:cNvPr id="134" name="Google Shape;134;p25"/>
          <p:cNvSpPr/>
          <p:nvPr/>
        </p:nvSpPr>
        <p:spPr>
          <a:xfrm>
            <a:off x="4821250" y="1755875"/>
            <a:ext cx="4072800" cy="2172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urier New"/>
                <a:ea typeface="Courier New"/>
                <a:cs typeface="Courier New"/>
                <a:sym typeface="Courier New"/>
              </a:rPr>
              <a:t> the</a:t>
            </a:r>
            <a:endParaRPr sz="24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Proxima Nova"/>
                <a:ea typeface="Proxima Nova"/>
                <a:cs typeface="Proxima Nova"/>
                <a:sym typeface="Proxima Nova"/>
              </a:rPr>
              <a:t>Slicing</a:t>
            </a:r>
            <a:endParaRPr b="1" sz="3600">
              <a:solidFill>
                <a:srgbClr val="FFFFFF"/>
              </a:solidFill>
              <a:latin typeface="Proxima Nova"/>
              <a:ea typeface="Proxima Nova"/>
              <a:cs typeface="Proxima Nova"/>
              <a:sym typeface="Proxima Nova"/>
            </a:endParaRPr>
          </a:p>
        </p:txBody>
      </p:sp>
      <p:sp>
        <p:nvSpPr>
          <p:cNvPr id="140" name="Google Shape;140;p26"/>
          <p:cNvSpPr/>
          <p:nvPr/>
        </p:nvSpPr>
        <p:spPr>
          <a:xfrm>
            <a:off x="296075" y="1755875"/>
            <a:ext cx="4162500" cy="2172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s = "hi there!"</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print </a:t>
            </a:r>
            <a:r>
              <a:rPr b="1" lang="en" sz="2400">
                <a:solidFill>
                  <a:srgbClr val="6AA84F"/>
                </a:solidFill>
                <a:latin typeface="Courier New"/>
                <a:ea typeface="Courier New"/>
                <a:cs typeface="Courier New"/>
                <a:sym typeface="Courier New"/>
              </a:rPr>
              <a:t>s[:6]</a:t>
            </a:r>
            <a:endParaRPr b="1" sz="2400">
              <a:latin typeface="Courier New"/>
              <a:ea typeface="Courier New"/>
              <a:cs typeface="Courier New"/>
              <a:sym typeface="Courier New"/>
            </a:endParaRPr>
          </a:p>
        </p:txBody>
      </p:sp>
      <p:sp>
        <p:nvSpPr>
          <p:cNvPr id="141" name="Google Shape;141;p26"/>
          <p:cNvSpPr/>
          <p:nvPr/>
        </p:nvSpPr>
        <p:spPr>
          <a:xfrm>
            <a:off x="4821250" y="1755875"/>
            <a:ext cx="4072800" cy="2172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urier New"/>
                <a:ea typeface="Courier New"/>
                <a:cs typeface="Courier New"/>
                <a:sym typeface="Courier New"/>
              </a:rPr>
              <a:t>hi</a:t>
            </a:r>
            <a:r>
              <a:rPr lang="en" sz="2400">
                <a:latin typeface="Courier New"/>
                <a:ea typeface="Courier New"/>
                <a:cs typeface="Courier New"/>
                <a:sym typeface="Courier New"/>
              </a:rPr>
              <a:t> the</a:t>
            </a:r>
            <a:endParaRPr sz="24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Proxima Nova"/>
                <a:ea typeface="Proxima Nova"/>
                <a:cs typeface="Proxima Nova"/>
                <a:sym typeface="Proxima Nova"/>
              </a:rPr>
              <a:t>Slicing</a:t>
            </a:r>
            <a:endParaRPr b="1" sz="3600">
              <a:solidFill>
                <a:srgbClr val="FFFFFF"/>
              </a:solidFill>
              <a:latin typeface="Proxima Nova"/>
              <a:ea typeface="Proxima Nova"/>
              <a:cs typeface="Proxima Nova"/>
              <a:sym typeface="Proxima Nova"/>
            </a:endParaRPr>
          </a:p>
        </p:txBody>
      </p:sp>
      <p:sp>
        <p:nvSpPr>
          <p:cNvPr id="147" name="Google Shape;147;p27"/>
          <p:cNvSpPr/>
          <p:nvPr/>
        </p:nvSpPr>
        <p:spPr>
          <a:xfrm>
            <a:off x="296075" y="1755875"/>
            <a:ext cx="4162500" cy="2172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s = "hi there!"</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print </a:t>
            </a:r>
            <a:r>
              <a:rPr b="1" lang="en" sz="2400">
                <a:solidFill>
                  <a:srgbClr val="6AA84F"/>
                </a:solidFill>
                <a:latin typeface="Courier New"/>
                <a:ea typeface="Courier New"/>
                <a:cs typeface="Courier New"/>
                <a:sym typeface="Courier New"/>
              </a:rPr>
              <a:t>s[3:]</a:t>
            </a:r>
            <a:endParaRPr b="1" sz="2400">
              <a:latin typeface="Courier New"/>
              <a:ea typeface="Courier New"/>
              <a:cs typeface="Courier New"/>
              <a:sym typeface="Courier New"/>
            </a:endParaRPr>
          </a:p>
        </p:txBody>
      </p:sp>
      <p:sp>
        <p:nvSpPr>
          <p:cNvPr id="148" name="Google Shape;148;p27"/>
          <p:cNvSpPr/>
          <p:nvPr/>
        </p:nvSpPr>
        <p:spPr>
          <a:xfrm>
            <a:off x="4821250" y="1755875"/>
            <a:ext cx="4072800" cy="2172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urier New"/>
                <a:ea typeface="Courier New"/>
                <a:cs typeface="Courier New"/>
                <a:sym typeface="Courier New"/>
              </a:rPr>
              <a:t>there!</a:t>
            </a:r>
            <a:endParaRPr sz="24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Proxima Nova"/>
                <a:ea typeface="Proxima Nova"/>
                <a:cs typeface="Proxima Nova"/>
                <a:sym typeface="Proxima Nova"/>
              </a:rPr>
              <a:t>Slicing</a:t>
            </a:r>
            <a:endParaRPr b="1" sz="3600">
              <a:solidFill>
                <a:srgbClr val="FFFFFF"/>
              </a:solidFill>
              <a:latin typeface="Proxima Nova"/>
              <a:ea typeface="Proxima Nova"/>
              <a:cs typeface="Proxima Nova"/>
              <a:sym typeface="Proxima Nova"/>
            </a:endParaRPr>
          </a:p>
        </p:txBody>
      </p:sp>
      <p:sp>
        <p:nvSpPr>
          <p:cNvPr id="154" name="Google Shape;154;p28"/>
          <p:cNvSpPr/>
          <p:nvPr/>
        </p:nvSpPr>
        <p:spPr>
          <a:xfrm>
            <a:off x="296075" y="1755875"/>
            <a:ext cx="4162500" cy="2172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ourier New"/>
                <a:ea typeface="Courier New"/>
                <a:cs typeface="Courier New"/>
                <a:sym typeface="Courier New"/>
              </a:rPr>
              <a:t>s = "hi there!"</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print </a:t>
            </a:r>
            <a:r>
              <a:rPr b="1" lang="en" sz="2400">
                <a:solidFill>
                  <a:srgbClr val="6AA84F"/>
                </a:solidFill>
                <a:latin typeface="Courier New"/>
                <a:ea typeface="Courier New"/>
                <a:cs typeface="Courier New"/>
                <a:sym typeface="Courier New"/>
              </a:rPr>
              <a:t>s[:100]</a:t>
            </a:r>
            <a:endParaRPr b="1" sz="2400">
              <a:latin typeface="Courier New"/>
              <a:ea typeface="Courier New"/>
              <a:cs typeface="Courier New"/>
              <a:sym typeface="Courier New"/>
            </a:endParaRPr>
          </a:p>
        </p:txBody>
      </p:sp>
      <p:sp>
        <p:nvSpPr>
          <p:cNvPr id="155" name="Google Shape;155;p28"/>
          <p:cNvSpPr/>
          <p:nvPr/>
        </p:nvSpPr>
        <p:spPr>
          <a:xfrm>
            <a:off x="4821250" y="1755875"/>
            <a:ext cx="4072800" cy="2172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urier New"/>
                <a:ea typeface="Courier New"/>
                <a:cs typeface="Courier New"/>
                <a:sym typeface="Courier New"/>
              </a:rPr>
              <a:t>hi there!</a:t>
            </a:r>
            <a:endParaRPr sz="24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graphicFrame>
        <p:nvGraphicFramePr>
          <p:cNvPr id="160" name="Google Shape;160;p29"/>
          <p:cNvGraphicFramePr/>
          <p:nvPr/>
        </p:nvGraphicFramePr>
        <p:xfrm>
          <a:off x="165050" y="1515325"/>
          <a:ext cx="3000000" cy="3000000"/>
        </p:xfrm>
        <a:graphic>
          <a:graphicData uri="http://schemas.openxmlformats.org/drawingml/2006/table">
            <a:tbl>
              <a:tblPr>
                <a:noFill/>
                <a:tableStyleId>{4BC67D56-68C4-4BB2-B535-E7C0277D42FF}</a:tableStyleId>
              </a:tblPr>
              <a:tblGrid>
                <a:gridCol w="5537900"/>
                <a:gridCol w="3276000"/>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i="1" lang="en" sz="2000">
                          <a:solidFill>
                            <a:schemeClr val="dk1"/>
                          </a:solidFill>
                          <a:latin typeface="Courier New"/>
                          <a:ea typeface="Courier New"/>
                          <a:cs typeface="Courier New"/>
                          <a:sym typeface="Courier New"/>
                        </a:rPr>
                        <a:t>string</a:t>
                      </a:r>
                      <a:r>
                        <a:rPr b="1" lang="en" sz="2000">
                          <a:solidFill>
                            <a:schemeClr val="dk1"/>
                          </a:solidFill>
                          <a:latin typeface="Courier New"/>
                          <a:ea typeface="Courier New"/>
                          <a:cs typeface="Courier New"/>
                          <a:sym typeface="Courier New"/>
                        </a:rPr>
                        <a:t>[</a:t>
                      </a:r>
                      <a:r>
                        <a:rPr b="1" i="1" lang="en" sz="2000">
                          <a:solidFill>
                            <a:schemeClr val="dk1"/>
                          </a:solidFill>
                          <a:latin typeface="Courier New"/>
                          <a:ea typeface="Courier New"/>
                          <a:cs typeface="Courier New"/>
                          <a:sym typeface="Courier New"/>
                        </a:rPr>
                        <a:t>starting_index</a:t>
                      </a:r>
                      <a:r>
                        <a:rPr b="1" lang="en" sz="2000">
                          <a:solidFill>
                            <a:schemeClr val="dk1"/>
                          </a:solidFill>
                          <a:latin typeface="Courier New"/>
                          <a:ea typeface="Courier New"/>
                          <a:cs typeface="Courier New"/>
                          <a:sym typeface="Courier New"/>
                        </a:rPr>
                        <a:t>:</a:t>
                      </a:r>
                      <a:r>
                        <a:rPr b="1" i="1" lang="en" sz="2000">
                          <a:solidFill>
                            <a:schemeClr val="dk1"/>
                          </a:solidFill>
                          <a:latin typeface="Courier New"/>
                          <a:ea typeface="Courier New"/>
                          <a:cs typeface="Courier New"/>
                          <a:sym typeface="Courier New"/>
                        </a:rPr>
                        <a:t>ending_index</a:t>
                      </a:r>
                      <a:r>
                        <a:rPr b="1" lang="en" sz="2000">
                          <a:solidFill>
                            <a:schemeClr val="dk1"/>
                          </a:solidFill>
                          <a:latin typeface="Courier New"/>
                          <a:ea typeface="Courier New"/>
                          <a:cs typeface="Courier New"/>
                          <a:sym typeface="Courier New"/>
                        </a:rPr>
                        <a:t>]</a:t>
                      </a:r>
                      <a:endParaRPr b="1" sz="2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solidFill>
                            <a:schemeClr val="dk1"/>
                          </a:solidFill>
                          <a:highlight>
                            <a:srgbClr val="FFFFFF"/>
                          </a:highlight>
                          <a:latin typeface="Proxima Nova"/>
                          <a:ea typeface="Proxima Nova"/>
                          <a:cs typeface="Proxima Nova"/>
                          <a:sym typeface="Proxima Nova"/>
                        </a:rPr>
                        <a:t>Finds the elements that exist in a range of index values</a:t>
                      </a:r>
                      <a:endParaRPr sz="1800">
                        <a:solidFill>
                          <a:schemeClr val="dk1"/>
                        </a:solidFill>
                        <a:highlight>
                          <a:srgbClr val="FFFFFF"/>
                        </a:highlight>
                        <a:latin typeface="Proxima Nova"/>
                        <a:ea typeface="Proxima Nova"/>
                        <a:cs typeface="Proxima Nova"/>
                        <a:sym typeface="Proxima Nova"/>
                      </a:endParaRPr>
                    </a:p>
                  </a:txBody>
                  <a:tcPr marT="91425" marB="91425" marR="91425" marL="91425"/>
                </a:tc>
              </a:tr>
              <a:tr h="570200">
                <a:tc>
                  <a:txBody>
                    <a:bodyPr/>
                    <a:lstStyle/>
                    <a:p>
                      <a:pPr indent="0" lvl="0" marL="0" rtl="0" algn="l">
                        <a:spcBef>
                          <a:spcPts val="0"/>
                        </a:spcBef>
                        <a:spcAft>
                          <a:spcPts val="0"/>
                        </a:spcAft>
                        <a:buNone/>
                      </a:pPr>
                      <a:r>
                        <a:rPr b="1" i="1" lang="en" sz="2000">
                          <a:solidFill>
                            <a:schemeClr val="dk1"/>
                          </a:solidFill>
                          <a:latin typeface="Courier New"/>
                          <a:ea typeface="Courier New"/>
                          <a:cs typeface="Courier New"/>
                          <a:sym typeface="Courier New"/>
                        </a:rPr>
                        <a:t>string</a:t>
                      </a:r>
                      <a:r>
                        <a:rPr b="1" lang="en" sz="2000">
                          <a:solidFill>
                            <a:schemeClr val="dk1"/>
                          </a:solidFill>
                          <a:latin typeface="Courier New"/>
                          <a:ea typeface="Courier New"/>
                          <a:cs typeface="Courier New"/>
                          <a:sym typeface="Courier New"/>
                        </a:rPr>
                        <a:t>[</a:t>
                      </a:r>
                      <a:r>
                        <a:rPr b="1" i="1" lang="en" sz="2000">
                          <a:solidFill>
                            <a:schemeClr val="dk1"/>
                          </a:solidFill>
                          <a:latin typeface="Courier New"/>
                          <a:ea typeface="Courier New"/>
                          <a:cs typeface="Courier New"/>
                          <a:sym typeface="Courier New"/>
                        </a:rPr>
                        <a:t>starting_index</a:t>
                      </a:r>
                      <a:r>
                        <a:rPr b="1" lang="en" sz="2000">
                          <a:solidFill>
                            <a:schemeClr val="dk1"/>
                          </a:solidFill>
                          <a:latin typeface="Courier New"/>
                          <a:ea typeface="Courier New"/>
                          <a:cs typeface="Courier New"/>
                          <a:sym typeface="Courier New"/>
                        </a:rPr>
                        <a:t>:]</a:t>
                      </a:r>
                      <a:endParaRPr b="1" i="1" sz="2000">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solidFill>
                            <a:schemeClr val="dk1"/>
                          </a:solidFill>
                          <a:highlight>
                            <a:srgbClr val="FFFFFF"/>
                          </a:highlight>
                          <a:latin typeface="Proxima Nova"/>
                          <a:ea typeface="Proxima Nova"/>
                          <a:cs typeface="Proxima Nova"/>
                          <a:sym typeface="Proxima Nova"/>
                        </a:rPr>
                        <a:t>Finds the elements that exist from a given index value to the end of the string</a:t>
                      </a:r>
                      <a:endParaRPr sz="1800">
                        <a:solidFill>
                          <a:schemeClr val="dk1"/>
                        </a:solidFill>
                        <a:highlight>
                          <a:srgbClr val="FFFFFF"/>
                        </a:highlight>
                        <a:latin typeface="Proxima Nova"/>
                        <a:ea typeface="Proxima Nova"/>
                        <a:cs typeface="Proxima Nova"/>
                        <a:sym typeface="Proxima Nova"/>
                      </a:endParaRPr>
                    </a:p>
                  </a:txBody>
                  <a:tcPr marT="91425" marB="91425" marR="91425" marL="91425"/>
                </a:tc>
              </a:tr>
              <a:tr h="570200">
                <a:tc>
                  <a:txBody>
                    <a:bodyPr/>
                    <a:lstStyle/>
                    <a:p>
                      <a:pPr indent="0" lvl="0" marL="0" rtl="0" algn="l">
                        <a:spcBef>
                          <a:spcPts val="0"/>
                        </a:spcBef>
                        <a:spcAft>
                          <a:spcPts val="0"/>
                        </a:spcAft>
                        <a:buNone/>
                      </a:pPr>
                      <a:r>
                        <a:rPr b="1" i="1" lang="en" sz="2000">
                          <a:solidFill>
                            <a:schemeClr val="dk1"/>
                          </a:solidFill>
                          <a:latin typeface="Courier New"/>
                          <a:ea typeface="Courier New"/>
                          <a:cs typeface="Courier New"/>
                          <a:sym typeface="Courier New"/>
                        </a:rPr>
                        <a:t>string</a:t>
                      </a:r>
                      <a:r>
                        <a:rPr b="1" lang="en" sz="2000">
                          <a:solidFill>
                            <a:schemeClr val="dk1"/>
                          </a:solidFill>
                          <a:latin typeface="Courier New"/>
                          <a:ea typeface="Courier New"/>
                          <a:cs typeface="Courier New"/>
                          <a:sym typeface="Courier New"/>
                        </a:rPr>
                        <a:t>[:</a:t>
                      </a:r>
                      <a:r>
                        <a:rPr b="1" i="1" lang="en" sz="2000">
                          <a:solidFill>
                            <a:schemeClr val="dk1"/>
                          </a:solidFill>
                          <a:latin typeface="Courier New"/>
                          <a:ea typeface="Courier New"/>
                          <a:cs typeface="Courier New"/>
                          <a:sym typeface="Courier New"/>
                        </a:rPr>
                        <a:t>ending_index</a:t>
                      </a:r>
                      <a:r>
                        <a:rPr b="1" lang="en" sz="2000">
                          <a:solidFill>
                            <a:schemeClr val="dk1"/>
                          </a:solidFill>
                          <a:latin typeface="Courier New"/>
                          <a:ea typeface="Courier New"/>
                          <a:cs typeface="Courier New"/>
                          <a:sym typeface="Courier New"/>
                        </a:rPr>
                        <a:t>]</a:t>
                      </a:r>
                      <a:endParaRPr b="1" i="1" sz="2000">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800">
                          <a:solidFill>
                            <a:schemeClr val="dk1"/>
                          </a:solidFill>
                          <a:highlight>
                            <a:srgbClr val="FFFFFF"/>
                          </a:highlight>
                          <a:latin typeface="Proxima Nova"/>
                          <a:ea typeface="Proxima Nova"/>
                          <a:cs typeface="Proxima Nova"/>
                          <a:sym typeface="Proxima Nova"/>
                        </a:rPr>
                        <a:t>Finds the elements that exist from the beginning of a string to a given index value</a:t>
                      </a:r>
                      <a:endParaRPr sz="1800">
                        <a:solidFill>
                          <a:schemeClr val="dk1"/>
                        </a:solidFill>
                        <a:highlight>
                          <a:srgbClr val="FFFFFF"/>
                        </a:highlight>
                        <a:latin typeface="Proxima Nova"/>
                        <a:ea typeface="Proxima Nova"/>
                        <a:cs typeface="Proxima Nova"/>
                        <a:sym typeface="Proxima Nova"/>
                      </a:endParaRPr>
                    </a:p>
                  </a:txBody>
                  <a:tcPr marT="91425" marB="91425" marR="91425" marL="91425"/>
                </a:tc>
              </a:tr>
            </a:tbl>
          </a:graphicData>
        </a:graphic>
      </p:graphicFrame>
      <p:sp>
        <p:nvSpPr>
          <p:cNvPr id="161" name="Google Shape;161;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