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Satisfy"/>
      <p:regular r:id="rId18"/>
    </p:embeddedFont>
    <p:embeddedFont>
      <p:font typeface="Lemon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73C7D1-2869-463B-9C18-549669E40323}">
  <a:tblStyle styleId="{C473C7D1-2869-463B-9C18-549669E403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mon-regular.fntdata"/><Relationship Id="rId6" Type="http://schemas.openxmlformats.org/officeDocument/2006/relationships/slide" Target="slides/slide1.xml"/><Relationship Id="rId18" Type="http://schemas.openxmlformats.org/officeDocument/2006/relationships/font" Target="fonts/Satisf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We're going to talk about a property of strings called immutability.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4a31e88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4a31e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lesson, you learned how to extract a single character out of a string using square brackets and an index.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that character in a variable assignment, like this. The variable first then holds a string that just has the letter h.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4a31e886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4a31e8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CANNOT, however, do this assignment in the opposite direction.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words, you cannot take a string, or a letter, and assign it TO A PARTICULAR INDEX in another string.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4a31e886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4a31e88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Python, strings have the property of immutability, which means they cannot be mutated, or changed.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help you understand this, let's see what happens in your computer's memory when you do different things with strings.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4a31e886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4a31e88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make a new string, the computer remembers that the identifier "greeting" corresponds to this particular sequence of characters that spells out "hi there!"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4a31e886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4a31e88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make more strings, and the computer will keep track of them for you.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4a31e886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4a31e88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swap out a string for an entirely different string. The new string can even include pieces of old strings, or entire old strings.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we make a new string out of the old string farewell and another string that just has an exclamation point.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all allowed, and this is about as close as you can get to mutating, or changing, a string.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4a31e886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4a31e88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CANNOT do is this. You cannot try to change a particular character or set of characters within a string without completely replacing the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future module, you'll learn about other things in Python that are immutable, as well as some things that are mutable.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now, just remember that "immutable" means you cannot change something without replacing it completely, and that strings are immutable.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Intro to CS in Python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Strings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4961200" y="1501988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"hi there!"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= greeting[0]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first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Strings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961200" y="1501988"/>
            <a:ext cx="39984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"hi there!"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greeting[0] = "H"</a:t>
            </a:r>
            <a:endParaRPr b="1" sz="1800">
              <a:solidFill>
                <a:schemeClr val="dk1"/>
              </a:solidFill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greeting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5214275" y="2099875"/>
            <a:ext cx="3472500" cy="108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Error: Line 2</a:t>
            </a:r>
            <a:endParaRPr b="1"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928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TypeError: 'str' does not support item assignment on line 2</a:t>
            </a:r>
            <a:endParaRPr sz="12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Immutability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"hi there!"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Computer-icon.png"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33974" y="4430975"/>
            <a:ext cx="573676" cy="5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4577250" y="1439225"/>
            <a:ext cx="4482900" cy="3078900"/>
          </a:xfrm>
          <a:prstGeom prst="cloudCallout">
            <a:avLst>
              <a:gd fmla="val 30907" name="adj1"/>
              <a:gd fmla="val 53069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Immutability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"hi there!"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Computer-icon.png"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33974" y="4430975"/>
            <a:ext cx="573676" cy="5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4577250" y="1439225"/>
            <a:ext cx="4482900" cy="3078900"/>
          </a:xfrm>
          <a:prstGeom prst="cloudCallout">
            <a:avLst>
              <a:gd fmla="val 30907" name="adj1"/>
              <a:gd fmla="val 53069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5154863" y="224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{C473C7D1-2869-463B-9C18-549669E40323}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7" name="Google Shape;147;p25"/>
          <p:cNvCxnSpPr/>
          <p:nvPr/>
        </p:nvCxnSpPr>
        <p:spPr>
          <a:xfrm rot="10800000">
            <a:off x="1014550" y="1407775"/>
            <a:ext cx="0" cy="24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5"/>
          <p:cNvCxnSpPr/>
          <p:nvPr/>
        </p:nvCxnSpPr>
        <p:spPr>
          <a:xfrm rot="10800000">
            <a:off x="1014550" y="1407775"/>
            <a:ext cx="475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5"/>
          <p:cNvCxnSpPr/>
          <p:nvPr/>
        </p:nvCxnSpPr>
        <p:spPr>
          <a:xfrm rot="10800000">
            <a:off x="5768950" y="1407675"/>
            <a:ext cx="0" cy="68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Immutability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"hi there!"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farewell = "bye"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Computer-icon.png"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33974" y="4430975"/>
            <a:ext cx="573676" cy="5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4577250" y="1439225"/>
            <a:ext cx="4482900" cy="3078900"/>
          </a:xfrm>
          <a:prstGeom prst="cloudCallout">
            <a:avLst>
              <a:gd fmla="val 30907" name="adj1"/>
              <a:gd fmla="val 53069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5154863" y="224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{C473C7D1-2869-463B-9C18-549669E40323}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1" name="Google Shape;161;p26"/>
          <p:cNvCxnSpPr/>
          <p:nvPr/>
        </p:nvCxnSpPr>
        <p:spPr>
          <a:xfrm rot="10800000">
            <a:off x="1014550" y="1407775"/>
            <a:ext cx="0" cy="24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/>
          <p:nvPr/>
        </p:nvCxnSpPr>
        <p:spPr>
          <a:xfrm rot="10800000">
            <a:off x="1014550" y="1407775"/>
            <a:ext cx="475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768950" y="1407675"/>
            <a:ext cx="0" cy="68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graphicFrame>
        <p:nvGraphicFramePr>
          <p:cNvPr id="164" name="Google Shape;164;p26"/>
          <p:cNvGraphicFramePr/>
          <p:nvPr/>
        </p:nvGraphicFramePr>
        <p:xfrm>
          <a:off x="5863313" y="303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{C473C7D1-2869-463B-9C18-549669E40323}</a:tableStyleId>
              </a:tblPr>
              <a:tblGrid>
                <a:gridCol w="382850"/>
                <a:gridCol w="382850"/>
                <a:gridCol w="3828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5" name="Google Shape;165;p26"/>
          <p:cNvCxnSpPr/>
          <p:nvPr/>
        </p:nvCxnSpPr>
        <p:spPr>
          <a:xfrm rot="10800000">
            <a:off x="954600" y="2418275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6"/>
          <p:cNvCxnSpPr/>
          <p:nvPr/>
        </p:nvCxnSpPr>
        <p:spPr>
          <a:xfrm rot="10800000">
            <a:off x="954600" y="3228875"/>
            <a:ext cx="475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Immutability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"hi there!"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farewell = "bye"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farewell = farewell + "!"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Computer-icon.png"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33974" y="4430975"/>
            <a:ext cx="573676" cy="5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4577250" y="1439225"/>
            <a:ext cx="4482900" cy="3078900"/>
          </a:xfrm>
          <a:prstGeom prst="cloudCallout">
            <a:avLst>
              <a:gd fmla="val 30907" name="adj1"/>
              <a:gd fmla="val 53069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27"/>
          <p:cNvGraphicFramePr/>
          <p:nvPr/>
        </p:nvGraphicFramePr>
        <p:xfrm>
          <a:off x="5154863" y="224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{C473C7D1-2869-463B-9C18-549669E40323}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8" name="Google Shape;178;p27"/>
          <p:cNvCxnSpPr/>
          <p:nvPr/>
        </p:nvCxnSpPr>
        <p:spPr>
          <a:xfrm rot="10800000">
            <a:off x="1014550" y="1407775"/>
            <a:ext cx="0" cy="24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7"/>
          <p:cNvCxnSpPr/>
          <p:nvPr/>
        </p:nvCxnSpPr>
        <p:spPr>
          <a:xfrm rot="10800000">
            <a:off x="1014550" y="1407775"/>
            <a:ext cx="475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7"/>
          <p:cNvCxnSpPr/>
          <p:nvPr/>
        </p:nvCxnSpPr>
        <p:spPr>
          <a:xfrm rot="10800000">
            <a:off x="5768950" y="1407675"/>
            <a:ext cx="0" cy="68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graphicFrame>
        <p:nvGraphicFramePr>
          <p:cNvPr id="181" name="Google Shape;181;p27"/>
          <p:cNvGraphicFramePr/>
          <p:nvPr/>
        </p:nvGraphicFramePr>
        <p:xfrm>
          <a:off x="5603763" y="356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{C473C7D1-2869-463B-9C18-549669E40323}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2" name="Google Shape;182;p27"/>
          <p:cNvGraphicFramePr/>
          <p:nvPr/>
        </p:nvGraphicFramePr>
        <p:xfrm>
          <a:off x="5863313" y="303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{C473C7D1-2869-463B-9C18-549669E40323}</a:tableStyleId>
              </a:tblPr>
              <a:tblGrid>
                <a:gridCol w="382850"/>
                <a:gridCol w="382850"/>
                <a:gridCol w="3828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3" name="Google Shape;183;p27"/>
          <p:cNvCxnSpPr/>
          <p:nvPr/>
        </p:nvCxnSpPr>
        <p:spPr>
          <a:xfrm rot="10800000">
            <a:off x="942800" y="3078925"/>
            <a:ext cx="0" cy="75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7"/>
          <p:cNvCxnSpPr/>
          <p:nvPr/>
        </p:nvCxnSpPr>
        <p:spPr>
          <a:xfrm rot="10800000">
            <a:off x="942800" y="3830375"/>
            <a:ext cx="475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5757225" y="3263400"/>
            <a:ext cx="1373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Immutability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346200" y="1526750"/>
            <a:ext cx="4141500" cy="217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"hi there!"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farewell = "bye"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farewell = farewell + "!"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farewell[0] = "B"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36350" y="3818625"/>
            <a:ext cx="8271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Computer-icon.png"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33974" y="4430975"/>
            <a:ext cx="573676" cy="5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4577250" y="1439225"/>
            <a:ext cx="4482900" cy="3078900"/>
          </a:xfrm>
          <a:prstGeom prst="cloudCallout">
            <a:avLst>
              <a:gd fmla="val 30907" name="adj1"/>
              <a:gd fmla="val 53069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5154863" y="224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{C473C7D1-2869-463B-9C18-549669E40323}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7" name="Google Shape;197;p28"/>
          <p:cNvCxnSpPr/>
          <p:nvPr/>
        </p:nvCxnSpPr>
        <p:spPr>
          <a:xfrm rot="10800000">
            <a:off x="1014550" y="1407775"/>
            <a:ext cx="0" cy="24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8"/>
          <p:cNvCxnSpPr/>
          <p:nvPr/>
        </p:nvCxnSpPr>
        <p:spPr>
          <a:xfrm rot="10800000">
            <a:off x="1014550" y="1407775"/>
            <a:ext cx="475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/>
          <p:nvPr/>
        </p:nvCxnSpPr>
        <p:spPr>
          <a:xfrm rot="10800000">
            <a:off x="5768950" y="1407675"/>
            <a:ext cx="0" cy="68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graphicFrame>
        <p:nvGraphicFramePr>
          <p:cNvPr id="200" name="Google Shape;200;p28"/>
          <p:cNvGraphicFramePr/>
          <p:nvPr/>
        </p:nvGraphicFramePr>
        <p:xfrm>
          <a:off x="5603763" y="356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{C473C7D1-2869-463B-9C18-549669E40323}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8"/>
          <p:cNvSpPr/>
          <p:nvPr/>
        </p:nvSpPr>
        <p:spPr>
          <a:xfrm>
            <a:off x="5603775" y="3583200"/>
            <a:ext cx="377400" cy="39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5278175" y="3279650"/>
            <a:ext cx="420000" cy="420000"/>
          </a:xfrm>
          <a:prstGeom prst="flowChartConnector">
            <a:avLst/>
          </a:prstGeom>
          <a:solidFill>
            <a:srgbClr val="FFFF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3" name="Google Shape;203;p28"/>
          <p:cNvCxnSpPr/>
          <p:nvPr/>
        </p:nvCxnSpPr>
        <p:spPr>
          <a:xfrm rot="10800000">
            <a:off x="1744975" y="3393825"/>
            <a:ext cx="0" cy="46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8"/>
          <p:cNvCxnSpPr/>
          <p:nvPr/>
        </p:nvCxnSpPr>
        <p:spPr>
          <a:xfrm flipH="1">
            <a:off x="1745900" y="3830375"/>
            <a:ext cx="3951300" cy="1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5" name="Google Shape;205;p28"/>
          <p:cNvSpPr/>
          <p:nvPr/>
        </p:nvSpPr>
        <p:spPr>
          <a:xfrm>
            <a:off x="2732788" y="3089900"/>
            <a:ext cx="573600" cy="480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