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Satisfy"/>
      <p:regular r:id="rId23"/>
    </p:embeddedFont>
    <p:embeddedFont>
      <p:font typeface="Lemon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BC7844-D410-4D69-84E6-2C7241CB4E62}">
  <a:tblStyle styleId="{83BC7844-D410-4D69-84E6-2C7241CB4E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24" Type="http://schemas.openxmlformats.org/officeDocument/2006/relationships/font" Target="fonts/Lemon-regular.fntdata"/><Relationship Id="rId12" Type="http://schemas.openxmlformats.org/officeDocument/2006/relationships/slide" Target="slides/slide7.xml"/><Relationship Id="rId23" Type="http://schemas.openxmlformats.org/officeDocument/2006/relationships/font" Target="fonts/Satisf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covers a couple of quick tricks to go through a string one character at a time using a for loop.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4a65fed6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4a65fed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another way of thinking about writing a for loop over a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in the for loop, i, goes from 0 up to but not including the length of the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this set of numbers conveniently maps to the set of indices in the string, we can just use i as an index in the for loop.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4a65fed6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4a65fed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Turns out we can just get rid of the middle man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see in the top right is another type of for loop, where instead of using range after the word "in", you can just use a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name before the word "in" then gets assigned each letter of the string in succession.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 is now a string, rather than an integer. Nowhere in this for loop do you actually need to directly use indices.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4a65fed6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4a65fed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Naturally, if you change the string, the for loop still does the right thing.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103f524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d103f5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a31e88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a31e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prerequisite for the first trick, you'll need to understand the len function. This function takes a single argument and returns the length of that 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now, assume that the argument must be a string. Later, you'll learn how to use len with other things.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4a65fed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4a65fe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remember - the maximum possible index in a string is ONE LESS than the length. In this case, 8 is the highest index we could use.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4a65fed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4a65fe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remember that the number in "range" in a for loop is ONE MORE THAN the highest number that i will reach.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i goes from 0 to 8.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4a65fed6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4a65fe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take a look at this program. You have a string, and you have a for loop.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goes from 0 to 8, what else could it be used for in this program?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[Uh…]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 dunno…]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4a65fed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4a65fe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[Oh]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[Oh ok]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it as an index!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it starts out at 0, the first thing printed will be s at index 0, or the letter 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when i becomes 1, the thing that gets printed is s at index 1, or the letter 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so on and so forth.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4a65fed6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4a65fe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now let's say we decide the exclamation point was a bit too much, and we want to get rid of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forgot to change the number in range, which means the last index, 8, will be too big!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4a65fed6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4a65fe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is to use the len function inside the range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even if we change s...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4a65fed6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4a65fed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 variable i in the for loop will top out at the exact right number.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case, i starts at 0, and then it goes up to 1, and then it stops there, because the next number is 2, which is the length of 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and For 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4656825" y="2714175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4635125" y="169450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 = "hello!"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 in range(len(s)):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print s[i]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</a:t>
            </a: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loops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611950" y="27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{83BC7844-D410-4D69-84E6-2C7241CB4E62}</a:tableStyleId>
              </a:tblPr>
              <a:tblGrid>
                <a:gridCol w="483325"/>
                <a:gridCol w="483325"/>
                <a:gridCol w="483325"/>
                <a:gridCol w="483325"/>
                <a:gridCol w="483325"/>
                <a:gridCol w="48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1" name="Google Shape;181;p30"/>
          <p:cNvGraphicFramePr/>
          <p:nvPr/>
        </p:nvGraphicFramePr>
        <p:xfrm>
          <a:off x="611950" y="386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{83BC7844-D410-4D69-84E6-2C7241CB4E62}</a:tableStyleId>
              </a:tblPr>
              <a:tblGrid>
                <a:gridCol w="483325"/>
                <a:gridCol w="483325"/>
                <a:gridCol w="483325"/>
                <a:gridCol w="483325"/>
                <a:gridCol w="483325"/>
                <a:gridCol w="48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2" name="Google Shape;182;p30"/>
          <p:cNvCxnSpPr/>
          <p:nvPr/>
        </p:nvCxnSpPr>
        <p:spPr>
          <a:xfrm>
            <a:off x="457975" y="2078525"/>
            <a:ext cx="281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0"/>
          <p:cNvCxnSpPr/>
          <p:nvPr/>
        </p:nvCxnSpPr>
        <p:spPr>
          <a:xfrm>
            <a:off x="83377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0"/>
          <p:cNvCxnSpPr/>
          <p:nvPr/>
        </p:nvCxnSpPr>
        <p:spPr>
          <a:xfrm>
            <a:off x="136197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0"/>
          <p:cNvCxnSpPr/>
          <p:nvPr/>
        </p:nvCxnSpPr>
        <p:spPr>
          <a:xfrm>
            <a:off x="1831450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0"/>
          <p:cNvCxnSpPr/>
          <p:nvPr/>
        </p:nvCxnSpPr>
        <p:spPr>
          <a:xfrm>
            <a:off x="2314100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30"/>
          <p:cNvCxnSpPr/>
          <p:nvPr/>
        </p:nvCxnSpPr>
        <p:spPr>
          <a:xfrm>
            <a:off x="274832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30"/>
          <p:cNvCxnSpPr/>
          <p:nvPr/>
        </p:nvCxnSpPr>
        <p:spPr>
          <a:xfrm>
            <a:off x="327632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83377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136197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1831450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2314100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30"/>
          <p:cNvCxnSpPr/>
          <p:nvPr/>
        </p:nvCxnSpPr>
        <p:spPr>
          <a:xfrm>
            <a:off x="274832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0"/>
          <p:cNvCxnSpPr/>
          <p:nvPr/>
        </p:nvCxnSpPr>
        <p:spPr>
          <a:xfrm>
            <a:off x="327632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0"/>
          <p:cNvCxnSpPr/>
          <p:nvPr/>
        </p:nvCxnSpPr>
        <p:spPr>
          <a:xfrm>
            <a:off x="457975" y="1597075"/>
            <a:ext cx="0" cy="4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4656825" y="2714175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4635125" y="169450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 = "hello!"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endParaRPr b="1" sz="18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</a:t>
            </a: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loops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611950" y="386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{83BC7844-D410-4D69-84E6-2C7241CB4E62}</a:tableStyleId>
              </a:tblPr>
              <a:tblGrid>
                <a:gridCol w="483325"/>
                <a:gridCol w="483325"/>
                <a:gridCol w="483325"/>
                <a:gridCol w="483325"/>
                <a:gridCol w="483325"/>
                <a:gridCol w="48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4" name="Google Shape;204;p31"/>
          <p:cNvCxnSpPr/>
          <p:nvPr/>
        </p:nvCxnSpPr>
        <p:spPr>
          <a:xfrm>
            <a:off x="457975" y="2078525"/>
            <a:ext cx="281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83377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136197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1"/>
          <p:cNvCxnSpPr/>
          <p:nvPr/>
        </p:nvCxnSpPr>
        <p:spPr>
          <a:xfrm>
            <a:off x="1831450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1"/>
          <p:cNvCxnSpPr/>
          <p:nvPr/>
        </p:nvCxnSpPr>
        <p:spPr>
          <a:xfrm>
            <a:off x="2314100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1"/>
          <p:cNvCxnSpPr/>
          <p:nvPr/>
        </p:nvCxnSpPr>
        <p:spPr>
          <a:xfrm>
            <a:off x="274832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1"/>
          <p:cNvCxnSpPr/>
          <p:nvPr/>
        </p:nvCxnSpPr>
        <p:spPr>
          <a:xfrm>
            <a:off x="327632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1"/>
          <p:cNvCxnSpPr/>
          <p:nvPr/>
        </p:nvCxnSpPr>
        <p:spPr>
          <a:xfrm>
            <a:off x="83377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1"/>
          <p:cNvCxnSpPr/>
          <p:nvPr/>
        </p:nvCxnSpPr>
        <p:spPr>
          <a:xfrm>
            <a:off x="136197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1831450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1"/>
          <p:cNvCxnSpPr/>
          <p:nvPr/>
        </p:nvCxnSpPr>
        <p:spPr>
          <a:xfrm>
            <a:off x="2314100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274832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1"/>
          <p:cNvCxnSpPr/>
          <p:nvPr/>
        </p:nvCxnSpPr>
        <p:spPr>
          <a:xfrm>
            <a:off x="327632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457975" y="1597075"/>
            <a:ext cx="0" cy="4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833500" y="2664163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1373425" y="2664150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1831125" y="2664163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1"/>
          <p:cNvCxnSpPr/>
          <p:nvPr/>
        </p:nvCxnSpPr>
        <p:spPr>
          <a:xfrm>
            <a:off x="2324075" y="2664150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1"/>
          <p:cNvCxnSpPr/>
          <p:nvPr/>
        </p:nvCxnSpPr>
        <p:spPr>
          <a:xfrm>
            <a:off x="2748325" y="2664163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/>
          <p:nvPr/>
        </p:nvCxnSpPr>
        <p:spPr>
          <a:xfrm>
            <a:off x="3276325" y="2664163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4656825" y="2714175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4635125" y="169450"/>
            <a:ext cx="4435500" cy="217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 = "hi!"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endParaRPr b="1" sz="18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</a:t>
            </a:r>
            <a:r>
              <a:rPr b="1"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loops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32"/>
          <p:cNvGraphicFramePr/>
          <p:nvPr/>
        </p:nvGraphicFramePr>
        <p:xfrm>
          <a:off x="611950" y="386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{83BC7844-D410-4D69-84E6-2C7241CB4E62}</a:tableStyleId>
              </a:tblPr>
              <a:tblGrid>
                <a:gridCol w="483325"/>
                <a:gridCol w="483325"/>
                <a:gridCol w="48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2" name="Google Shape;232;p32"/>
          <p:cNvCxnSpPr/>
          <p:nvPr/>
        </p:nvCxnSpPr>
        <p:spPr>
          <a:xfrm>
            <a:off x="457975" y="2078525"/>
            <a:ext cx="137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2"/>
          <p:cNvCxnSpPr/>
          <p:nvPr/>
        </p:nvCxnSpPr>
        <p:spPr>
          <a:xfrm>
            <a:off x="83377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1361975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1831450" y="20785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83377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1361975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2"/>
          <p:cNvCxnSpPr/>
          <p:nvPr/>
        </p:nvCxnSpPr>
        <p:spPr>
          <a:xfrm>
            <a:off x="1831450" y="3217225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2"/>
          <p:cNvCxnSpPr/>
          <p:nvPr/>
        </p:nvCxnSpPr>
        <p:spPr>
          <a:xfrm>
            <a:off x="457975" y="1597075"/>
            <a:ext cx="0" cy="4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833500" y="2664163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2"/>
          <p:cNvCxnSpPr/>
          <p:nvPr/>
        </p:nvCxnSpPr>
        <p:spPr>
          <a:xfrm>
            <a:off x="1373425" y="2664150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2"/>
          <p:cNvCxnSpPr/>
          <p:nvPr/>
        </p:nvCxnSpPr>
        <p:spPr>
          <a:xfrm>
            <a:off x="1831125" y="2664163"/>
            <a:ext cx="0" cy="6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33"/>
          <p:cNvGraphicFramePr/>
          <p:nvPr/>
        </p:nvGraphicFramePr>
        <p:xfrm>
          <a:off x="165050" y="184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{83BC7844-D410-4D69-84E6-2C7241CB4E62}</a:tableStyleId>
              </a:tblPr>
              <a:tblGrid>
                <a:gridCol w="4773600"/>
                <a:gridCol w="4040300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Determines the length of an element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Goes through an element at each index value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print len(s)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5249200" y="1479625"/>
            <a:ext cx="3311400" cy="27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Indexing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print s[8]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5249200" y="1479625"/>
            <a:ext cx="3311400" cy="275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For Loops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for i in range(9):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print i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For Loops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for i in range(9):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i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For Loops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 there!"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for i in range(9):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s[i]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For Loops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 there"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for i in range(9):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print s[i]</a:t>
            </a:r>
            <a:endParaRPr b="1" sz="2600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5472300" y="3135425"/>
            <a:ext cx="2877000" cy="150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Error: Line 4</a:t>
            </a:r>
            <a:endParaRPr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9285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IndexError: string index out of range on line 4</a:t>
            </a:r>
            <a:endParaRPr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3464225" y="3029725"/>
            <a:ext cx="540300" cy="504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For Loops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 there"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for i in range(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len(s)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s[i]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Strings and For Loops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36350" y="1383300"/>
            <a:ext cx="82713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s = "hi"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for i in range(</a:t>
            </a:r>
            <a:r>
              <a:rPr b="1" lang="en" sz="2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len(s)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600">
                <a:latin typeface="Courier New"/>
                <a:ea typeface="Courier New"/>
                <a:cs typeface="Courier New"/>
                <a:sym typeface="Courier New"/>
              </a:rPr>
              <a:t>print s[i]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5249200" y="1479625"/>
            <a:ext cx="3311400" cy="35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