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Satisfy"/>
      <p:regular r:id="rId30"/>
    </p:embeddedFont>
    <p:embeddedFont>
      <p:font typeface="Lemon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5458026-E1D2-412A-902F-767139140EA5}">
  <a:tblStyle styleId="{05458026-E1D2-412A-902F-767139140E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mon-regular.fntdata"/><Relationship Id="rId30" Type="http://schemas.openxmlformats.org/officeDocument/2006/relationships/font" Target="fonts/Satisfy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Hi. In this lesson, I'm going to teach you about something similar to a function, called a method. I'm also going to show you how methods can be applied to strings.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cd2ca47e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cd2ca47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we change the value of first_string, the upper method still works as expected.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cd2ca47e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cd2ca47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can even call the method on a string literal, like this.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example, no variable holds the lowercase version of eggplant. All we have is a variable that holds the return value of upper, which in this case is the uppercase version of eggplant.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cd2ca47e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cd2ca47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Let's take a look at some other methods you can call on strings.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one would guess, in addition to the upper method, there is also a lower method, which returns a lowercase version of the string it is called on.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0ecdcd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60ecdcd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[read slide]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0ecdcd9d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60ecdcd9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[read slide]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cd2ca47e_0_1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cd2ca47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Then, you have the swapcase method, which just returns a string in which each letter is the opposite case as the corresponding letter in the original string.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cd2ca47e_0_2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5cd2ca47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Then, there's the strip method, which returns a copy of the string you call it on, without any whitespace at the beginning or end.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cd2ca47e_0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5cd2ca47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last method I'll show you in this lesson is different from the other ones in that it doesn't return a string.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method is called "find", and it can be used to find an instance of one string inside another string.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Here's how it works: when you call the find method, you call it on a string, and you also pass it a string as an argument.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looks in the string you call it on for the first instance of the argument string. In this example, it'll look in my_string for the first instance of "plant".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returns the index at which the argument string starts. Here, "plant" starts at index 3 in "eggplant", so the find method returns 3.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cd2ca47e_0_2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cd2ca47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the argument string is not found, the method returns -1.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 that even though -1 is technically a valid index - it is the index of the last character in a string - it is still used as the value that represents the case where the argument string wasn't found. If the argument string was found, the return value will be 0 or greater.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cd2ca47e_0_2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cd2ca47e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 So beware of using the index returned by find. You shouldn't expect it to necessarily be usable as an index.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program, while you might expect this to print a character that is the same as the first character in the argument string, it doesn't because -1 isn't meant to be used as an index. That is to say - if you go to index -1 in "eggplant", you won't find the beginning of an instance of "animal".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4a65fed6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4a65fe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last module, you learned how to make and use functions.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d10ba7a5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d10ba7a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cd2ca47e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cd2ca4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also learned how to make functions that take parameters, and to then call those functions with arguments.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cd2ca47e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cd2ca4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Finally, you learned how to make and use functions that have return values. Calls to these functions are ultimately replaced by their return value.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cd2ca47e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cd2ca47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Ok, now let's look at an example of this thing called a method.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example, we see the piece of code that says "first_string dot upper".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is a method, and in this program, we are calling it. The method call looks kind of like a function call - it's got a name and some parentheses.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weird thing about it is the fact that it is preceded by a variable and a dot. This is a characteristic of method calls.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guess what this program does?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cd2ca47e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cd2ca47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Ok, let's run it. When we do, we see the original string "hello" in all uppercase letters.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cd2ca47e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cd2ca47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Notice that if we print the original string, it hasn't changed. It is only second_string that has the capital letters.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cd2ca47e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cd2ca47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think of the method call on the second line like a call to a function that has a return value.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cd2ca47e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cd2ca47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makes a method a method is the fact that you call it ON a thing. In this case, the thing is a variable.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method call always takes the form - "something dot method name".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think of the thing to the left of the dot as a secret argument.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Methods are related to object-oriented programming, something you'll learn more about in a later module.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example, the upper method is able to create a new string that is identical to first_string, except with all capital letters.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Upper is a method that you can call on any string.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 2">
  <p:cSld name="CUSTOM_5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1" name="Google Shape;5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 copy">
  <p:cSld name="CUSTOM_5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">
  <p:cSld name="CUSTOM_6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callout">
  <p:cSld name="CUSTOM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2" name="Google Shape;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APTION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ing code ">
  <p:cSld name="CUSTOM_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45" name="Google Shape;4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1775" y="684900"/>
            <a:ext cx="64881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Intro to CS in Python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Method?</a:t>
            </a:r>
            <a:endParaRPr b="1" sz="4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458075" y="1452625"/>
            <a:ext cx="42579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first_string = 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"hi there"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second_string = first_string.upper()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second_string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first_string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4850700" y="1442300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Method?</a:t>
            </a:r>
            <a:endParaRPr b="1" sz="4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458075" y="1452625"/>
            <a:ext cx="42579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second_string = "eggplant".upper()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second_string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4850700" y="1442300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EGGPLANT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More string methods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lower()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method returns a lowercase version of a string.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32"/>
          <p:cNvSpPr/>
          <p:nvPr/>
        </p:nvSpPr>
        <p:spPr>
          <a:xfrm>
            <a:off x="4875375" y="2605150"/>
            <a:ext cx="41031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/>
          </a:p>
        </p:txBody>
      </p:sp>
      <p:sp>
        <p:nvSpPr>
          <p:cNvPr id="195" name="Google Shape;195;p32"/>
          <p:cNvSpPr/>
          <p:nvPr/>
        </p:nvSpPr>
        <p:spPr>
          <a:xfrm>
            <a:off x="4875375" y="228750"/>
            <a:ext cx="41031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first_string = "HELLO"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second_string = 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first_string.lower()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print second_string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More string methods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method returns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if a string is all uppercase letters and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otherwise.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33"/>
          <p:cNvSpPr/>
          <p:nvPr/>
        </p:nvSpPr>
        <p:spPr>
          <a:xfrm>
            <a:off x="4875375" y="2605150"/>
            <a:ext cx="41031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202" name="Google Shape;202;p33"/>
          <p:cNvSpPr/>
          <p:nvPr/>
        </p:nvSpPr>
        <p:spPr>
          <a:xfrm>
            <a:off x="4875375" y="228750"/>
            <a:ext cx="41031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first_string = "HELLO"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first_string.isupper()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More string methods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method returns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if a string is all </a:t>
            </a:r>
            <a:r>
              <a:rPr b="1" i="1"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lowercase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letters and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otherwise.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34"/>
          <p:cNvSpPr/>
          <p:nvPr/>
        </p:nvSpPr>
        <p:spPr>
          <a:xfrm>
            <a:off x="4875375" y="2605150"/>
            <a:ext cx="41031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4875375" y="228750"/>
            <a:ext cx="41031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first_string = "HELLO"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first_string.islower()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More string methods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method returns a string in which each letter is the opposite case as the original string.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35"/>
          <p:cNvSpPr/>
          <p:nvPr/>
        </p:nvSpPr>
        <p:spPr>
          <a:xfrm>
            <a:off x="4875375" y="2605150"/>
            <a:ext cx="41031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4875375" y="228750"/>
            <a:ext cx="41031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first_string = "PyThOn"</a:t>
            </a:r>
            <a:endParaRPr b="1" sz="1300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second_string = </a:t>
            </a:r>
            <a:r>
              <a:rPr b="1" lang="en" sz="13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first_string.swapcase()</a:t>
            </a:r>
            <a:endParaRPr b="1" sz="13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print second_string</a:t>
            </a:r>
            <a:endParaRPr b="1" sz="1300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/>
        </p:nvSpPr>
        <p:spPr>
          <a:xfrm>
            <a:off x="190850" y="171775"/>
            <a:ext cx="42465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More string methods</a:t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strip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method returns a copy of the string you call it on, without any whitespace at the beginning or end.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36"/>
          <p:cNvSpPr/>
          <p:nvPr/>
        </p:nvSpPr>
        <p:spPr>
          <a:xfrm>
            <a:off x="4875375" y="2605150"/>
            <a:ext cx="41031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  <a:endParaRPr/>
          </a:p>
        </p:txBody>
      </p:sp>
      <p:sp>
        <p:nvSpPr>
          <p:cNvPr id="223" name="Google Shape;223;p36"/>
          <p:cNvSpPr/>
          <p:nvPr/>
        </p:nvSpPr>
        <p:spPr>
          <a:xfrm>
            <a:off x="4875375" y="228750"/>
            <a:ext cx="4103100" cy="2222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first_string = "    hi there   "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second_string = 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first_string.strip()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Courier New"/>
                <a:ea typeface="Courier New"/>
                <a:cs typeface="Courier New"/>
                <a:sym typeface="Courier New"/>
              </a:rPr>
              <a:t>print second_string</a:t>
            </a:r>
            <a:endParaRPr b="1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7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More String Methods</a:t>
            </a:r>
            <a:endParaRPr b="1" sz="4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458075" y="1452625"/>
            <a:ext cx="42579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my_string = "eggplant"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index = </a:t>
            </a:r>
            <a:r>
              <a:rPr b="1" lang="en" sz="1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my_string.find("plant")</a:t>
            </a:r>
            <a:endParaRPr b="1" sz="16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print index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4850700" y="1442300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6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8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More String Methods</a:t>
            </a:r>
            <a:endParaRPr b="1" sz="4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458075" y="1452625"/>
            <a:ext cx="42579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my_string = "eggplant"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index = my_string.find(</a:t>
            </a:r>
            <a:r>
              <a:rPr b="1" lang="en" sz="1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"animal"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print index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4850700" y="1442300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 sz="16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9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More String Methods</a:t>
            </a:r>
            <a:endParaRPr b="1" sz="4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458075" y="1452625"/>
            <a:ext cx="42579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my_string = "eggplant"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index = my_string.find(</a:t>
            </a:r>
            <a:r>
              <a:rPr b="1" lang="en" sz="1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"animal"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print my_string[index]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9"/>
          <p:cNvSpPr txBox="1"/>
          <p:nvPr/>
        </p:nvSpPr>
        <p:spPr>
          <a:xfrm>
            <a:off x="4850700" y="1442300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16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Review: Functions</a:t>
            </a:r>
            <a:endParaRPr b="1" sz="4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458075" y="1452625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greeting():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print "Hello!"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print "Nice to meet you."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greeting()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greeting()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4850700" y="1442300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Hello!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Nice to meet you.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Hello!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Nice to meet you.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" name="Google Shape;252;p40"/>
          <p:cNvGraphicFramePr/>
          <p:nvPr/>
        </p:nvGraphicFramePr>
        <p:xfrm>
          <a:off x="165050" y="130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{05458026-E1D2-412A-902F-767139140EA5}</a:tableStyleId>
              </a:tblPr>
              <a:tblGrid>
                <a:gridCol w="3337975"/>
                <a:gridCol w="5475925"/>
              </a:tblGrid>
              <a:tr h="5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Command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does it do?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b="1" lang="en" sz="2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.upper()</a:t>
                      </a:r>
                      <a:endParaRPr b="1" sz="23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Changes all letters to be uppercase</a:t>
                      </a:r>
                      <a:endParaRPr sz="2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b="1" lang="en" sz="2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.lower()</a:t>
                      </a:r>
                      <a:endParaRPr b="1" sz="23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Changes all letters to be lowercase</a:t>
                      </a:r>
                      <a:endParaRPr sz="2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b="1" lang="en" sz="2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.swapcase()</a:t>
                      </a:r>
                      <a:endParaRPr b="1" sz="23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Switches the case of letters (upper becomes lower and vice versa)</a:t>
                      </a:r>
                      <a:endParaRPr sz="2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b="1" lang="en" sz="2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.strip()</a:t>
                      </a:r>
                      <a:endParaRPr b="1" sz="23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Removes all whitespace in a string</a:t>
                      </a:r>
                      <a:endParaRPr sz="2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b="1" lang="en" sz="2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.find()</a:t>
                      </a:r>
                      <a:endParaRPr b="1" i="1" sz="23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Finds the first index value of the element</a:t>
                      </a:r>
                      <a:endParaRPr sz="2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3" name="Google Shape;253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Commands learned this lesson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Review: Functions</a:t>
            </a:r>
            <a:endParaRPr b="1" sz="4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458075" y="1452625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def print_a_number(num):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    print num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print_a_number(10)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print_a_number(20)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print_a_number(30)</a:t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4850700" y="1442300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Review: Functions</a:t>
            </a:r>
            <a:endParaRPr b="1" sz="4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458075" y="1452625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add_one(num):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num + 1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add_one(5)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add_one(6)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 add_one(7)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4850700" y="1442300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Method?</a:t>
            </a:r>
            <a:endParaRPr b="1" sz="4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58075" y="1452625"/>
            <a:ext cx="82713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first_string = "hello"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second_string = </a:t>
            </a:r>
            <a:r>
              <a:rPr b="1" lang="en" sz="24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first_string.upper()</a:t>
            </a:r>
            <a:endParaRPr b="1" sz="24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print second_string</a:t>
            </a:r>
            <a:endParaRPr sz="2400"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Method?</a:t>
            </a:r>
            <a:endParaRPr b="1" sz="4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58075" y="1452625"/>
            <a:ext cx="42579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first_string = "hello"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second_string = first_string.upper()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second_string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850700" y="1442300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Method?</a:t>
            </a:r>
            <a:endParaRPr b="1" sz="4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458075" y="1452625"/>
            <a:ext cx="42579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first_string = "hello"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second_string = first_string.upper()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second_string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first_string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4850700" y="1442300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Method?</a:t>
            </a:r>
            <a:endParaRPr b="1" sz="4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458075" y="1452625"/>
            <a:ext cx="42579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first_string = "hello"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second_string = first_string.upper()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second_string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first_string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4850700" y="1442300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2" name="Google Shape;162;p28"/>
          <p:cNvCxnSpPr/>
          <p:nvPr/>
        </p:nvCxnSpPr>
        <p:spPr>
          <a:xfrm>
            <a:off x="2267275" y="2034075"/>
            <a:ext cx="21117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8"/>
          <p:cNvSpPr txBox="1"/>
          <p:nvPr/>
        </p:nvSpPr>
        <p:spPr>
          <a:xfrm>
            <a:off x="3264775" y="1580625"/>
            <a:ext cx="11142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4294200" y="2986850"/>
            <a:ext cx="48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Method?</a:t>
            </a:r>
            <a:endParaRPr b="1" sz="4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458075" y="1452625"/>
            <a:ext cx="42579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first_string = "hello"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second_string = first_string.upper()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second_string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 first_string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4850700" y="1442300"/>
            <a:ext cx="3836100" cy="24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>
              <a:solidFill>
                <a:srgbClr val="55555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2189550" y="1904500"/>
            <a:ext cx="1476900" cy="22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