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BEFC14-798C-473B-AFA0-E5664BF02E4D}">
  <a:tblStyle styleId="{DEBEFC14-798C-473B-AFA0-E5664BF02E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video, we’ll learn how to determine the usability of a dataset and why it’s important to use one of high quality!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8cb9a487e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d8cb9a48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And this is where the the last criteria comes into play. The consistency of a dataset is important to be able to compare or merge different datasets. There should be consistency in the units of measure used or the way that data is collected. If you are collecting the ages of a group, it would be very difficult to compare across datasets if someone could enter only integers in one dataset, floats in another and strings in a third. Lacking consistency would make it hard to work together between datasets.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a0439164a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a0439164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We can fix issues with the </a:t>
            </a:r>
            <a:r>
              <a:rPr lang="en" sz="1400">
                <a:solidFill>
                  <a:schemeClr val="dk1"/>
                </a:solidFill>
              </a:rPr>
              <a:t>consistency</a:t>
            </a:r>
            <a:r>
              <a:rPr lang="en" sz="1400">
                <a:solidFill>
                  <a:schemeClr val="dk1"/>
                </a:solidFill>
              </a:rPr>
              <a:t> of our data in a few ways. One is with the replace function. Let’s say this is our data frame that holds these </a:t>
            </a:r>
            <a:r>
              <a:rPr lang="en" sz="1400">
                <a:solidFill>
                  <a:schemeClr val="dk1"/>
                </a:solidFill>
              </a:rPr>
              <a:t>inconsistent</a:t>
            </a:r>
            <a:r>
              <a:rPr lang="en" sz="1400">
                <a:solidFill>
                  <a:schemeClr val="dk1"/>
                </a:solidFill>
              </a:rPr>
              <a:t> values.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d690f59416_0_3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d690f59416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We can denote the dataframe and the column and use the replace function to make changes.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d690f59416_0_3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d690f59416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The </a:t>
            </a:r>
            <a:r>
              <a:rPr lang="en" sz="1400">
                <a:solidFill>
                  <a:schemeClr val="dk1"/>
                </a:solidFill>
              </a:rPr>
              <a:t>replace</a:t>
            </a:r>
            <a:r>
              <a:rPr lang="en" sz="1400">
                <a:solidFill>
                  <a:schemeClr val="dk1"/>
                </a:solidFill>
              </a:rPr>
              <a:t> function takes a to_replace </a:t>
            </a:r>
            <a:r>
              <a:rPr lang="en" sz="1400">
                <a:solidFill>
                  <a:schemeClr val="dk1"/>
                </a:solidFill>
              </a:rPr>
              <a:t>parameter which is the value or values that will change</a:t>
            </a:r>
            <a:r>
              <a:rPr lang="en" sz="1400">
                <a:solidFill>
                  <a:schemeClr val="dk1"/>
                </a:solidFill>
              </a:rPr>
              <a:t> and a value parameter which is what the values will change to. </a:t>
            </a:r>
            <a:endParaRPr sz="19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690f59416_0_3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690f5941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You can put one value at a time in the to_replace parameter</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690f59416_0_3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d690f59416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Or you can use a list of multiple values to change. Now, a</a:t>
            </a:r>
            <a:r>
              <a:rPr lang="en" sz="1400">
                <a:solidFill>
                  <a:schemeClr val="dk1"/>
                </a:solidFill>
              </a:rPr>
              <a:t>s with any change, you’ll want to really consider how changing the data might affect the accuracy of the dataset. You don’t want to round or change numbers if it will negatively affect your dataset. Let’s say, in this case, the half year is not important and we want to change the 10.5 and the string 10 to </a:t>
            </a:r>
            <a:endParaRPr sz="19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690f59416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690f59416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An </a:t>
            </a:r>
            <a:r>
              <a:rPr lang="en" sz="1400">
                <a:solidFill>
                  <a:schemeClr val="dk1"/>
                </a:solidFill>
              </a:rPr>
              <a:t>integer</a:t>
            </a:r>
            <a:r>
              <a:rPr lang="en" sz="1400">
                <a:solidFill>
                  <a:schemeClr val="dk1"/>
                </a:solidFill>
              </a:rPr>
              <a:t> of 10.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d690f59416_0_3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d690f5941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Since we’d like this change to be </a:t>
            </a:r>
            <a:r>
              <a:rPr lang="en" sz="1400">
                <a:solidFill>
                  <a:schemeClr val="dk1"/>
                </a:solidFill>
              </a:rPr>
              <a:t>permanent, we must also add in the inplace parameter and set it equal to True. When we print out the dataframe again, we can see that we have fixed the inconsistencies between these three values. </a:t>
            </a:r>
            <a:endParaRPr sz="19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d8d9856d5e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d8d9856d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You might be thinking how could you possibly find all of these </a:t>
            </a:r>
            <a:r>
              <a:rPr lang="en" sz="1400">
                <a:solidFill>
                  <a:schemeClr val="dk1"/>
                </a:solidFill>
              </a:rPr>
              <a:t>inconsistencies</a:t>
            </a:r>
            <a:r>
              <a:rPr lang="en" sz="1400">
                <a:solidFill>
                  <a:schemeClr val="dk1"/>
                </a:solidFill>
              </a:rPr>
              <a:t> in a huge dataset? The python library called fuzzywuzzy can help with this. This library compares different strings and scores them based on how similar they are to each other. For instance, if we are trying to find books by Agatha Christie and want to make sure that our data is </a:t>
            </a:r>
            <a:r>
              <a:rPr lang="en" sz="1400">
                <a:solidFill>
                  <a:schemeClr val="dk1"/>
                </a:solidFill>
              </a:rPr>
              <a:t>consistent, fuzzywuzzy can be used to find similar strings. This will help us to find these discrepancies and replace the values. Let’s take a look at how this library works!</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76e3ba5d1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76e3ba5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690f59416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690f594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There are a few different </a:t>
            </a:r>
            <a:r>
              <a:rPr lang="en" sz="1400"/>
              <a:t>criteria</a:t>
            </a:r>
            <a:r>
              <a:rPr lang="en" sz="1400"/>
              <a:t> to consider when determining the quality of the dataset you would like to use. We’ve already learned a bit about this during the data cleaning lesson in a previous module. The completeness of a dataset is very important and a key principle in figuring out the quality of a </a:t>
            </a:r>
            <a:r>
              <a:rPr lang="en" sz="1400"/>
              <a:t>dataset</a:t>
            </a:r>
            <a:r>
              <a:rPr lang="en" sz="1400"/>
              <a:t>. Missing values can detract from a dataset’s usability. We’ve learned that you can take steps to remove or replace missing values, but this leaves room for error, or even bias in your data.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690f59416_0_2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690f5941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A quick way to see how much of your data is missing is to use a percentage. We can do this by using a few different functions. The isnull function and the sum function will help to see the total </a:t>
            </a:r>
            <a:r>
              <a:rPr lang="en" sz="1400">
                <a:solidFill>
                  <a:schemeClr val="dk1"/>
                </a:solidFill>
              </a:rPr>
              <a:t>number</a:t>
            </a:r>
            <a:r>
              <a:rPr lang="en" sz="1400">
                <a:solidFill>
                  <a:schemeClr val="dk1"/>
                </a:solidFill>
              </a:rPr>
              <a:t> of missing values. Here we see that we are missing 75 values in the </a:t>
            </a:r>
            <a:r>
              <a:rPr lang="en" sz="1400">
                <a:solidFill>
                  <a:schemeClr val="dk1"/>
                </a:solidFill>
              </a:rPr>
              <a:t>ratings columns and 75 in the voters column. This means there are 150 missing values which sounds like a lot - however some of these datasets are huge, so finding the percentage will help adjust what these numbers actually mean.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690f59416_0_2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690f5941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 use the mean function instead of the sum function, it will give us the decimal fraction of the values that are missing.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690f59416_0_2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690f5941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can clean it up a bit by rounding.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690f59416_0_2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690f5941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can also multiply by 100 to clearly see the percentage. This shows that </a:t>
            </a:r>
            <a:r>
              <a:rPr lang="en" sz="1400"/>
              <a:t>only 5.77%</a:t>
            </a:r>
            <a:r>
              <a:rPr lang="en" sz="1400"/>
              <a:t> of values are missing in the rating and voters columns. Even though this is a relatively small percent of the dataset, you'd still want to investigate to see if this missing data is random or representative of a certain subgroup, to avoid bad or biased data.</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3dde6351f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3dde635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Another factor that can affect a dataset’s quality is its uniqueness. This metric has to do with duplicate </a:t>
            </a:r>
            <a:r>
              <a:rPr lang="en" sz="1400"/>
              <a:t>entries</a:t>
            </a:r>
            <a:r>
              <a:rPr lang="en" sz="1400"/>
              <a:t>. In the book dataset that we have been using, we can see that there are a lot of duplicate records. This can throw off the data a lot. Even our earlier percentage of missing values is now not reliable since there are so many duplicate rows.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690f59416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690f5941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Luckily, we’ve learned of a simple function that can drop these duplicate results. As you can see, this dataset contains a LOT of duplicate rows. We can drop these duplicates to increase the quality of the dataset.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690f59416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690f594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Two other factors that contribute to the quality of a dataset are the validity and accuracy of the data. These two criteria are similar in nature. The </a:t>
            </a:r>
            <a:r>
              <a:rPr lang="en" sz="1400"/>
              <a:t>validity</a:t>
            </a:r>
            <a:r>
              <a:rPr lang="en" sz="1400"/>
              <a:t> of a piece of data deals with whether the correct </a:t>
            </a:r>
            <a:r>
              <a:rPr lang="en" sz="1400"/>
              <a:t>piece</a:t>
            </a:r>
            <a:r>
              <a:rPr lang="en" sz="1400"/>
              <a:t> of data was recorded. If you asked for someone’s zip code and they enter tomato, this is not a valid piece of data. The accuracy, on the other hand, depends on the correctness of the data. If a person doesn’t know their zip code and just </a:t>
            </a:r>
            <a:r>
              <a:rPr lang="en" sz="1400"/>
              <a:t>enters 12345, well this is valid data but it’s not accurate. The validity of data is much less difficult to find and clean than the accuracy of data. How can you tell if a piece of data was recorded with accuracy? Well, one way to do this would be to consider and compare a few different datasets. </a:t>
            </a:r>
            <a:endParaRPr sz="1400"/>
          </a:p>
          <a:p>
            <a:pPr indent="0" lvl="0" marL="0" rtl="0" algn="l">
              <a:spcBef>
                <a:spcPts val="0"/>
              </a:spcBef>
              <a:spcAft>
                <a:spcPts val="0"/>
              </a:spcAft>
              <a:buClr>
                <a:schemeClr val="dk1"/>
              </a:buClr>
              <a:buSzPts val="1100"/>
              <a:buFont typeface="Arial"/>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1">
    <p:bg>
      <p:bgPr>
        <a:blipFill>
          <a:blip r:embed="rId2">
            <a:alphaModFix/>
          </a:blip>
          <a:stretch>
            <a:fillRect/>
          </a:stretch>
        </a:blipFill>
      </p:bgPr>
    </p:bg>
    <p:spTree>
      <p:nvGrpSpPr>
        <p:cNvPr id="273" name="Shape 273"/>
        <p:cNvGrpSpPr/>
        <p:nvPr/>
      </p:nvGrpSpPr>
      <p:grpSpPr>
        <a:xfrm>
          <a:off x="0" y="0"/>
          <a:ext cx="0" cy="0"/>
          <a:chOff x="0" y="0"/>
          <a:chExt cx="0" cy="0"/>
        </a:xfrm>
      </p:grpSpPr>
      <p:sp>
        <p:nvSpPr>
          <p:cNvPr id="274" name="Google Shape;274;p1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1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276" name="Google Shape;276;p13"/>
          <p:cNvSpPr txBox="1"/>
          <p:nvPr>
            <p:ph type="title"/>
          </p:nvPr>
        </p:nvSpPr>
        <p:spPr>
          <a:xfrm>
            <a:off x="1340200" y="681575"/>
            <a:ext cx="7860000" cy="16935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277" name="Shape 277"/>
        <p:cNvGrpSpPr/>
        <p:nvPr/>
      </p:nvGrpSpPr>
      <p:grpSpPr>
        <a:xfrm>
          <a:off x="0" y="0"/>
          <a:ext cx="0" cy="0"/>
          <a:chOff x="0" y="0"/>
          <a:chExt cx="0" cy="0"/>
        </a:xfrm>
      </p:grpSpPr>
      <p:sp>
        <p:nvSpPr>
          <p:cNvPr id="278" name="Google Shape;278;p14"/>
          <p:cNvSpPr txBox="1"/>
          <p:nvPr>
            <p:ph type="title"/>
          </p:nvPr>
        </p:nvSpPr>
        <p:spPr>
          <a:xfrm>
            <a:off x="457200" y="205978"/>
            <a:ext cx="8229600" cy="8574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9" name="Google Shape;279;p14"/>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280" name="Shape 280"/>
        <p:cNvGrpSpPr/>
        <p:nvPr/>
      </p:nvGrpSpPr>
      <p:grpSpPr>
        <a:xfrm>
          <a:off x="0" y="0"/>
          <a:ext cx="0" cy="0"/>
          <a:chOff x="0" y="0"/>
          <a:chExt cx="0" cy="0"/>
        </a:xfrm>
      </p:grpSpPr>
      <p:sp>
        <p:nvSpPr>
          <p:cNvPr id="281" name="Google Shape;281;p15"/>
          <p:cNvSpPr txBox="1"/>
          <p:nvPr>
            <p:ph type="title"/>
          </p:nvPr>
        </p:nvSpPr>
        <p:spPr>
          <a:xfrm>
            <a:off x="457200" y="205978"/>
            <a:ext cx="8229600" cy="8574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282" name="Google Shape;282;p15"/>
          <p:cNvPicPr preferRelativeResize="0"/>
          <p:nvPr/>
        </p:nvPicPr>
        <p:blipFill>
          <a:blip r:embed="rId2">
            <a:alphaModFix/>
          </a:blip>
          <a:stretch>
            <a:fillRect/>
          </a:stretch>
        </p:blipFill>
        <p:spPr>
          <a:xfrm>
            <a:off x="0" y="0"/>
            <a:ext cx="9144000" cy="1105625"/>
          </a:xfrm>
          <a:prstGeom prst="rect">
            <a:avLst/>
          </a:prstGeom>
          <a:noFill/>
          <a:ln>
            <a:noFill/>
          </a:ln>
        </p:spPr>
      </p:pic>
      <p:sp>
        <p:nvSpPr>
          <p:cNvPr id="283" name="Google Shape;283;p15"/>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284" name="Google Shape;284;p15"/>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285" name="Google Shape;285;p15"/>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9" name="Shape 289"/>
        <p:cNvGrpSpPr/>
        <p:nvPr/>
      </p:nvGrpSpPr>
      <p:grpSpPr>
        <a:xfrm>
          <a:off x="0" y="0"/>
          <a:ext cx="0" cy="0"/>
          <a:chOff x="0" y="0"/>
          <a:chExt cx="0" cy="0"/>
        </a:xfrm>
      </p:grpSpPr>
      <p:sp>
        <p:nvSpPr>
          <p:cNvPr id="290" name="Google Shape;290;p16"/>
          <p:cNvSpPr txBox="1"/>
          <p:nvPr>
            <p:ph type="title"/>
          </p:nvPr>
        </p:nvSpPr>
        <p:spPr>
          <a:xfrm>
            <a:off x="41775" y="684900"/>
            <a:ext cx="6488100" cy="1693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Quality Datasets</a:t>
            </a:r>
            <a:r>
              <a:rPr lang="en"/>
              <a:t> </a:t>
            </a:r>
            <a:endParaRPr/>
          </a:p>
        </p:txBody>
      </p:sp>
      <p:sp>
        <p:nvSpPr>
          <p:cNvPr id="291" name="Google Shape;291;p16"/>
          <p:cNvSpPr txBox="1"/>
          <p:nvPr/>
        </p:nvSpPr>
        <p:spPr>
          <a:xfrm>
            <a:off x="3396275" y="3592600"/>
            <a:ext cx="5408400" cy="92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b="1" sz="45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Consistency</a:t>
            </a:r>
            <a:r>
              <a:rPr lang="en"/>
              <a:t> </a:t>
            </a:r>
            <a:endParaRPr/>
          </a:p>
        </p:txBody>
      </p:sp>
      <p:sp>
        <p:nvSpPr>
          <p:cNvPr id="358" name="Google Shape;358;p25"/>
          <p:cNvSpPr txBox="1"/>
          <p:nvPr>
            <p:ph idx="1" type="body"/>
          </p:nvPr>
        </p:nvSpPr>
        <p:spPr>
          <a:xfrm>
            <a:off x="325050" y="1452625"/>
            <a:ext cx="84045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800"/>
              <a:t>C</a:t>
            </a:r>
            <a:r>
              <a:rPr b="1" lang="en" sz="1800"/>
              <a:t>onsistency</a:t>
            </a:r>
            <a:r>
              <a:rPr lang="en" sz="1800"/>
              <a:t> refers to data values in one data set being collected and stored in the same way as values in another data set.</a:t>
            </a:r>
            <a:endParaRPr sz="1800"/>
          </a:p>
          <a:p>
            <a:pPr indent="0" lvl="0" marL="0" rtl="0" algn="l">
              <a:spcBef>
                <a:spcPts val="1200"/>
              </a:spcBef>
              <a:spcAft>
                <a:spcPts val="1200"/>
              </a:spcAft>
              <a:buClr>
                <a:schemeClr val="dk1"/>
              </a:buClr>
              <a:buSzPts val="1100"/>
              <a:buFont typeface="Arial"/>
              <a:buNone/>
            </a:pPr>
            <a:r>
              <a:t/>
            </a:r>
            <a:endParaRPr sz="1800"/>
          </a:p>
        </p:txBody>
      </p:sp>
      <p:graphicFrame>
        <p:nvGraphicFramePr>
          <p:cNvPr id="359" name="Google Shape;359;p25"/>
          <p:cNvGraphicFramePr/>
          <p:nvPr/>
        </p:nvGraphicFramePr>
        <p:xfrm>
          <a:off x="673700" y="2820825"/>
          <a:ext cx="3000000" cy="3000000"/>
        </p:xfrm>
        <a:graphic>
          <a:graphicData uri="http://schemas.openxmlformats.org/drawingml/2006/table">
            <a:tbl>
              <a:tblPr>
                <a:noFill/>
                <a:tableStyleId>{DEBEFC14-798C-473B-AFA0-E5664BF02E4D}</a:tableStyleId>
              </a:tblPr>
              <a:tblGrid>
                <a:gridCol w="1019325"/>
                <a:gridCol w="1019325"/>
              </a:tblGrid>
              <a:tr h="367975">
                <a:tc>
                  <a:txBody>
                    <a:bodyPr/>
                    <a:lstStyle/>
                    <a:p>
                      <a:pPr indent="0" lvl="0" marL="0" rtl="0" algn="l">
                        <a:spcBef>
                          <a:spcPts val="0"/>
                        </a:spcBef>
                        <a:spcAft>
                          <a:spcPts val="0"/>
                        </a:spcAft>
                        <a:buNone/>
                      </a:pPr>
                      <a:r>
                        <a:rPr b="1" lang="en" sz="2100">
                          <a:solidFill>
                            <a:srgbClr val="434343"/>
                          </a:solidFill>
                          <a:latin typeface="Proxima Nova"/>
                          <a:ea typeface="Proxima Nova"/>
                          <a:cs typeface="Proxima Nova"/>
                          <a:sym typeface="Proxima Nova"/>
                        </a:rPr>
                        <a:t>Age</a:t>
                      </a:r>
                      <a:r>
                        <a:rPr b="1" lang="en" sz="2100">
                          <a:solidFill>
                            <a:srgbClr val="434343"/>
                          </a:solidFill>
                          <a:latin typeface="Proxima Nova"/>
                          <a:ea typeface="Proxima Nova"/>
                          <a:cs typeface="Proxima Nova"/>
                          <a:sym typeface="Proxima Nova"/>
                        </a:rPr>
                        <a:t>:</a:t>
                      </a:r>
                      <a:endParaRPr b="1" sz="2100">
                        <a:solidFill>
                          <a:srgbClr val="434343"/>
                        </a:solidFill>
                        <a:latin typeface="Proxima Nova"/>
                        <a:ea typeface="Proxima Nova"/>
                        <a:cs typeface="Proxima Nova"/>
                        <a:sym typeface="Proxima Nova"/>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graphicFrame>
        <p:nvGraphicFramePr>
          <p:cNvPr id="360" name="Google Shape;360;p25"/>
          <p:cNvGraphicFramePr/>
          <p:nvPr/>
        </p:nvGraphicFramePr>
        <p:xfrm>
          <a:off x="3507975" y="2820825"/>
          <a:ext cx="3000000" cy="3000000"/>
        </p:xfrm>
        <a:graphic>
          <a:graphicData uri="http://schemas.openxmlformats.org/drawingml/2006/table">
            <a:tbl>
              <a:tblPr>
                <a:noFill/>
                <a:tableStyleId>{DEBEFC14-798C-473B-AFA0-E5664BF02E4D}</a:tableStyleId>
              </a:tblPr>
              <a:tblGrid>
                <a:gridCol w="1019325"/>
                <a:gridCol w="1019325"/>
              </a:tblGrid>
              <a:tr h="367975">
                <a:tc>
                  <a:txBody>
                    <a:bodyPr/>
                    <a:lstStyle/>
                    <a:p>
                      <a:pPr indent="0" lvl="0" marL="0" rtl="0" algn="l">
                        <a:spcBef>
                          <a:spcPts val="0"/>
                        </a:spcBef>
                        <a:spcAft>
                          <a:spcPts val="0"/>
                        </a:spcAft>
                        <a:buNone/>
                      </a:pPr>
                      <a:r>
                        <a:rPr b="1" lang="en" sz="2100">
                          <a:solidFill>
                            <a:srgbClr val="434343"/>
                          </a:solidFill>
                          <a:latin typeface="Proxima Nova"/>
                          <a:ea typeface="Proxima Nova"/>
                          <a:cs typeface="Proxima Nova"/>
                          <a:sym typeface="Proxima Nova"/>
                        </a:rPr>
                        <a:t>Age:</a:t>
                      </a:r>
                      <a:endParaRPr b="1" sz="2100">
                        <a:solidFill>
                          <a:srgbClr val="434343"/>
                        </a:solidFill>
                        <a:latin typeface="Proxima Nova"/>
                        <a:ea typeface="Proxima Nova"/>
                        <a:cs typeface="Proxima Nova"/>
                        <a:sym typeface="Proxima Nova"/>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graphicFrame>
        <p:nvGraphicFramePr>
          <p:cNvPr id="361" name="Google Shape;361;p25"/>
          <p:cNvGraphicFramePr/>
          <p:nvPr/>
        </p:nvGraphicFramePr>
        <p:xfrm>
          <a:off x="6342250" y="2820825"/>
          <a:ext cx="3000000" cy="3000000"/>
        </p:xfrm>
        <a:graphic>
          <a:graphicData uri="http://schemas.openxmlformats.org/drawingml/2006/table">
            <a:tbl>
              <a:tblPr>
                <a:noFill/>
                <a:tableStyleId>{DEBEFC14-798C-473B-AFA0-E5664BF02E4D}</a:tableStyleId>
              </a:tblPr>
              <a:tblGrid>
                <a:gridCol w="1019325"/>
                <a:gridCol w="1019325"/>
              </a:tblGrid>
              <a:tr h="367975">
                <a:tc>
                  <a:txBody>
                    <a:bodyPr/>
                    <a:lstStyle/>
                    <a:p>
                      <a:pPr indent="0" lvl="0" marL="0" rtl="0" algn="l">
                        <a:spcBef>
                          <a:spcPts val="0"/>
                        </a:spcBef>
                        <a:spcAft>
                          <a:spcPts val="0"/>
                        </a:spcAft>
                        <a:buNone/>
                      </a:pPr>
                      <a:r>
                        <a:rPr b="1" lang="en" sz="2100">
                          <a:solidFill>
                            <a:srgbClr val="434343"/>
                          </a:solidFill>
                          <a:latin typeface="Proxima Nova"/>
                          <a:ea typeface="Proxima Nova"/>
                          <a:cs typeface="Proxima Nova"/>
                          <a:sym typeface="Proxima Nova"/>
                        </a:rPr>
                        <a:t>Age:</a:t>
                      </a:r>
                      <a:endParaRPr b="1" sz="2100">
                        <a:solidFill>
                          <a:srgbClr val="434343"/>
                        </a:solidFill>
                        <a:latin typeface="Proxima Nova"/>
                        <a:ea typeface="Proxima Nova"/>
                        <a:cs typeface="Proxima Nova"/>
                        <a:sym typeface="Proxima Nova"/>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362" name="Google Shape;362;p25"/>
          <p:cNvSpPr txBox="1"/>
          <p:nvPr/>
        </p:nvSpPr>
        <p:spPr>
          <a:xfrm>
            <a:off x="1820725" y="2871075"/>
            <a:ext cx="705600" cy="44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434343"/>
                </a:solidFill>
                <a:latin typeface="Proxima Nova"/>
                <a:ea typeface="Proxima Nova"/>
                <a:cs typeface="Proxima Nova"/>
                <a:sym typeface="Proxima Nova"/>
              </a:rPr>
              <a:t>10</a:t>
            </a:r>
            <a:endParaRPr sz="2300">
              <a:solidFill>
                <a:srgbClr val="434343"/>
              </a:solidFill>
              <a:latin typeface="Proxima Nova"/>
              <a:ea typeface="Proxima Nova"/>
              <a:cs typeface="Proxima Nova"/>
              <a:sym typeface="Proxima Nova"/>
            </a:endParaRPr>
          </a:p>
        </p:txBody>
      </p:sp>
      <p:sp>
        <p:nvSpPr>
          <p:cNvPr id="363" name="Google Shape;363;p25"/>
          <p:cNvSpPr txBox="1"/>
          <p:nvPr/>
        </p:nvSpPr>
        <p:spPr>
          <a:xfrm>
            <a:off x="4715550" y="2871075"/>
            <a:ext cx="705600" cy="44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434343"/>
                </a:solidFill>
                <a:latin typeface="Proxima Nova"/>
                <a:ea typeface="Proxima Nova"/>
                <a:cs typeface="Proxima Nova"/>
                <a:sym typeface="Proxima Nova"/>
              </a:rPr>
              <a:t>10.5</a:t>
            </a:r>
            <a:endParaRPr sz="2300">
              <a:solidFill>
                <a:srgbClr val="434343"/>
              </a:solidFill>
              <a:latin typeface="Proxima Nova"/>
              <a:ea typeface="Proxima Nova"/>
              <a:cs typeface="Proxima Nova"/>
              <a:sym typeface="Proxima Nova"/>
            </a:endParaRPr>
          </a:p>
        </p:txBody>
      </p:sp>
      <p:sp>
        <p:nvSpPr>
          <p:cNvPr id="364" name="Google Shape;364;p25"/>
          <p:cNvSpPr txBox="1"/>
          <p:nvPr/>
        </p:nvSpPr>
        <p:spPr>
          <a:xfrm>
            <a:off x="7530725" y="2871075"/>
            <a:ext cx="705600" cy="44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434343"/>
                </a:solidFill>
                <a:latin typeface="Proxima Nova"/>
                <a:ea typeface="Proxima Nova"/>
                <a:cs typeface="Proxima Nova"/>
                <a:sym typeface="Proxima Nova"/>
              </a:rPr>
              <a:t>ten</a:t>
            </a:r>
            <a:endParaRPr sz="2300">
              <a:solidFill>
                <a:srgbClr val="43434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Replace Values </a:t>
            </a:r>
            <a:r>
              <a:rPr lang="en"/>
              <a:t> </a:t>
            </a:r>
            <a:endParaRPr/>
          </a:p>
        </p:txBody>
      </p:sp>
      <p:sp>
        <p:nvSpPr>
          <p:cNvPr id="370" name="Google Shape;370;p26"/>
          <p:cNvSpPr txBox="1"/>
          <p:nvPr/>
        </p:nvSpPr>
        <p:spPr>
          <a:xfrm>
            <a:off x="312575" y="1528400"/>
            <a:ext cx="8317200" cy="73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(df)</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pic>
        <p:nvPicPr>
          <p:cNvPr id="371" name="Google Shape;371;p26"/>
          <p:cNvPicPr preferRelativeResize="0"/>
          <p:nvPr/>
        </p:nvPicPr>
        <p:blipFill>
          <a:blip r:embed="rId3">
            <a:alphaModFix/>
          </a:blip>
          <a:stretch>
            <a:fillRect/>
          </a:stretch>
        </p:blipFill>
        <p:spPr>
          <a:xfrm>
            <a:off x="3089426" y="2432950"/>
            <a:ext cx="2763500" cy="2472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Replace Values </a:t>
            </a:r>
            <a:r>
              <a:rPr lang="en"/>
              <a:t> </a:t>
            </a:r>
            <a:endParaRPr/>
          </a:p>
        </p:txBody>
      </p:sp>
      <p:sp>
        <p:nvSpPr>
          <p:cNvPr id="377" name="Google Shape;377;p27"/>
          <p:cNvSpPr txBox="1"/>
          <p:nvPr/>
        </p:nvSpPr>
        <p:spPr>
          <a:xfrm>
            <a:off x="312575" y="1528400"/>
            <a:ext cx="8317200" cy="73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df.</a:t>
            </a:r>
            <a:r>
              <a:rPr b="1" lang="en" sz="1800">
                <a:solidFill>
                  <a:srgbClr val="666666"/>
                </a:solidFill>
                <a:latin typeface="Courier New"/>
                <a:ea typeface="Courier New"/>
                <a:cs typeface="Courier New"/>
                <a:sym typeface="Courier New"/>
              </a:rPr>
              <a:t>age</a:t>
            </a:r>
            <a:r>
              <a:rPr b="1" lang="en" sz="1800">
                <a:latin typeface="Courier New"/>
                <a:ea typeface="Courier New"/>
                <a:cs typeface="Courier New"/>
                <a:sym typeface="Courier New"/>
              </a:rPr>
              <a:t>.</a:t>
            </a:r>
            <a:r>
              <a:rPr b="1" lang="en" sz="1800">
                <a:solidFill>
                  <a:srgbClr val="666666"/>
                </a:solidFill>
                <a:latin typeface="Courier New"/>
                <a:ea typeface="Courier New"/>
                <a:cs typeface="Courier New"/>
                <a:sym typeface="Courier New"/>
              </a:rPr>
              <a:t>replace</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Replace Values </a:t>
            </a:r>
            <a:r>
              <a:rPr lang="en"/>
              <a:t> </a:t>
            </a:r>
            <a:endParaRPr/>
          </a:p>
        </p:txBody>
      </p:sp>
      <p:sp>
        <p:nvSpPr>
          <p:cNvPr id="383" name="Google Shape;383;p28"/>
          <p:cNvSpPr txBox="1"/>
          <p:nvPr/>
        </p:nvSpPr>
        <p:spPr>
          <a:xfrm>
            <a:off x="312575" y="1528400"/>
            <a:ext cx="8317200" cy="73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df.</a:t>
            </a:r>
            <a:r>
              <a:rPr b="1" lang="en" sz="1800">
                <a:solidFill>
                  <a:srgbClr val="666666"/>
                </a:solidFill>
                <a:latin typeface="Courier New"/>
                <a:ea typeface="Courier New"/>
                <a:cs typeface="Courier New"/>
                <a:sym typeface="Courier New"/>
              </a:rPr>
              <a:t>age</a:t>
            </a:r>
            <a:r>
              <a:rPr b="1" lang="en" sz="1800">
                <a:latin typeface="Courier New"/>
                <a:ea typeface="Courier New"/>
                <a:cs typeface="Courier New"/>
                <a:sym typeface="Courier New"/>
              </a:rPr>
              <a:t>.</a:t>
            </a:r>
            <a:r>
              <a:rPr b="1" lang="en" sz="1800">
                <a:solidFill>
                  <a:srgbClr val="666666"/>
                </a:solidFill>
                <a:latin typeface="Courier New"/>
                <a:ea typeface="Courier New"/>
                <a:cs typeface="Courier New"/>
                <a:sym typeface="Courier New"/>
              </a:rPr>
              <a:t>replace</a:t>
            </a:r>
            <a:r>
              <a:rPr b="1" lang="en" sz="1800">
                <a:latin typeface="Courier New"/>
                <a:ea typeface="Courier New"/>
                <a:cs typeface="Courier New"/>
                <a:sym typeface="Courier New"/>
              </a:rPr>
              <a:t>(to_replace =          , value = </a:t>
            </a:r>
            <a:r>
              <a:rPr b="1" lang="en" sz="1800">
                <a:solidFill>
                  <a:srgbClr val="055BE0"/>
                </a:solidFill>
                <a:latin typeface="Courier New"/>
                <a:ea typeface="Courier New"/>
                <a:cs typeface="Courier New"/>
                <a:sym typeface="Courier New"/>
              </a:rPr>
              <a:t>     </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Replace Values </a:t>
            </a:r>
            <a:r>
              <a:rPr lang="en"/>
              <a:t> </a:t>
            </a:r>
            <a:endParaRPr/>
          </a:p>
        </p:txBody>
      </p:sp>
      <p:sp>
        <p:nvSpPr>
          <p:cNvPr id="389" name="Google Shape;389;p29"/>
          <p:cNvSpPr txBox="1"/>
          <p:nvPr/>
        </p:nvSpPr>
        <p:spPr>
          <a:xfrm>
            <a:off x="312575" y="1528400"/>
            <a:ext cx="8317200" cy="73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df.</a:t>
            </a:r>
            <a:r>
              <a:rPr b="1" lang="en" sz="1800">
                <a:solidFill>
                  <a:srgbClr val="666666"/>
                </a:solidFill>
                <a:latin typeface="Courier New"/>
                <a:ea typeface="Courier New"/>
                <a:cs typeface="Courier New"/>
                <a:sym typeface="Courier New"/>
              </a:rPr>
              <a:t>age</a:t>
            </a:r>
            <a:r>
              <a:rPr b="1" lang="en" sz="1800">
                <a:latin typeface="Courier New"/>
                <a:ea typeface="Courier New"/>
                <a:cs typeface="Courier New"/>
                <a:sym typeface="Courier New"/>
              </a:rPr>
              <a:t>.</a:t>
            </a:r>
            <a:r>
              <a:rPr b="1" lang="en" sz="1800">
                <a:solidFill>
                  <a:srgbClr val="666666"/>
                </a:solidFill>
                <a:latin typeface="Courier New"/>
                <a:ea typeface="Courier New"/>
                <a:cs typeface="Courier New"/>
                <a:sym typeface="Courier New"/>
              </a:rPr>
              <a:t>replace</a:t>
            </a:r>
            <a:r>
              <a:rPr b="1" lang="en" sz="1800">
                <a:latin typeface="Courier New"/>
                <a:ea typeface="Courier New"/>
                <a:cs typeface="Courier New"/>
                <a:sym typeface="Courier New"/>
              </a:rPr>
              <a:t>(to_replace = </a:t>
            </a:r>
            <a:r>
              <a:rPr b="1" lang="en" sz="1800">
                <a:solidFill>
                  <a:srgbClr val="055BE0"/>
                </a:solidFill>
                <a:latin typeface="Courier New"/>
                <a:ea typeface="Courier New"/>
                <a:cs typeface="Courier New"/>
                <a:sym typeface="Courier New"/>
              </a:rPr>
              <a:t>"ten"</a:t>
            </a:r>
            <a:r>
              <a:rPr b="1" lang="en" sz="1800">
                <a:latin typeface="Courier New"/>
                <a:ea typeface="Courier New"/>
                <a:cs typeface="Courier New"/>
                <a:sym typeface="Courier New"/>
              </a:rPr>
              <a:t>, value = </a:t>
            </a:r>
            <a:r>
              <a:rPr b="1" lang="en" sz="1800">
                <a:solidFill>
                  <a:srgbClr val="055BE0"/>
                </a:solidFill>
                <a:latin typeface="Courier New"/>
                <a:ea typeface="Courier New"/>
                <a:cs typeface="Courier New"/>
                <a:sym typeface="Courier New"/>
              </a:rPr>
              <a:t>   </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Replace Values </a:t>
            </a:r>
            <a:r>
              <a:rPr lang="en"/>
              <a:t> </a:t>
            </a:r>
            <a:endParaRPr/>
          </a:p>
        </p:txBody>
      </p:sp>
      <p:sp>
        <p:nvSpPr>
          <p:cNvPr id="395" name="Google Shape;395;p30"/>
          <p:cNvSpPr txBox="1"/>
          <p:nvPr/>
        </p:nvSpPr>
        <p:spPr>
          <a:xfrm>
            <a:off x="312575" y="1528400"/>
            <a:ext cx="8317200" cy="73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df.</a:t>
            </a:r>
            <a:r>
              <a:rPr b="1" lang="en" sz="1800">
                <a:solidFill>
                  <a:srgbClr val="666666"/>
                </a:solidFill>
                <a:latin typeface="Courier New"/>
                <a:ea typeface="Courier New"/>
                <a:cs typeface="Courier New"/>
                <a:sym typeface="Courier New"/>
              </a:rPr>
              <a:t>age</a:t>
            </a:r>
            <a:r>
              <a:rPr b="1" lang="en" sz="1800">
                <a:latin typeface="Courier New"/>
                <a:ea typeface="Courier New"/>
                <a:cs typeface="Courier New"/>
                <a:sym typeface="Courier New"/>
              </a:rPr>
              <a:t>.</a:t>
            </a:r>
            <a:r>
              <a:rPr b="1" lang="en" sz="1800">
                <a:solidFill>
                  <a:srgbClr val="666666"/>
                </a:solidFill>
                <a:latin typeface="Courier New"/>
                <a:ea typeface="Courier New"/>
                <a:cs typeface="Courier New"/>
                <a:sym typeface="Courier New"/>
              </a:rPr>
              <a:t>replace</a:t>
            </a:r>
            <a:r>
              <a:rPr b="1" lang="en" sz="1800">
                <a:latin typeface="Courier New"/>
                <a:ea typeface="Courier New"/>
                <a:cs typeface="Courier New"/>
                <a:sym typeface="Courier New"/>
              </a:rPr>
              <a:t>(to_replace =[</a:t>
            </a:r>
            <a:r>
              <a:rPr b="1" lang="en" sz="1800">
                <a:solidFill>
                  <a:srgbClr val="055BE0"/>
                </a:solidFill>
                <a:latin typeface="Courier New"/>
                <a:ea typeface="Courier New"/>
                <a:cs typeface="Courier New"/>
                <a:sym typeface="Courier New"/>
              </a:rPr>
              <a:t>"ten"</a:t>
            </a:r>
            <a:r>
              <a:rPr b="1" lang="en" sz="1800">
                <a:latin typeface="Courier New"/>
                <a:ea typeface="Courier New"/>
                <a:cs typeface="Courier New"/>
                <a:sym typeface="Courier New"/>
              </a:rPr>
              <a:t>, </a:t>
            </a:r>
            <a:r>
              <a:rPr b="1" lang="en" sz="1800">
                <a:solidFill>
                  <a:srgbClr val="055BE0"/>
                </a:solidFill>
                <a:latin typeface="Courier New"/>
                <a:ea typeface="Courier New"/>
                <a:cs typeface="Courier New"/>
                <a:sym typeface="Courier New"/>
              </a:rPr>
              <a:t>10.5</a:t>
            </a:r>
            <a:r>
              <a:rPr b="1" lang="en" sz="1800">
                <a:latin typeface="Courier New"/>
                <a:ea typeface="Courier New"/>
                <a:cs typeface="Courier New"/>
                <a:sym typeface="Courier New"/>
              </a:rPr>
              <a:t>], value = </a:t>
            </a:r>
            <a:r>
              <a:rPr b="1" lang="en" sz="1800">
                <a:solidFill>
                  <a:srgbClr val="055BE0"/>
                </a:solidFill>
                <a:latin typeface="Courier New"/>
                <a:ea typeface="Courier New"/>
                <a:cs typeface="Courier New"/>
                <a:sym typeface="Courier New"/>
              </a:rPr>
              <a:t>  </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1"/>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Replace Values </a:t>
            </a:r>
            <a:r>
              <a:rPr lang="en"/>
              <a:t> </a:t>
            </a:r>
            <a:endParaRPr/>
          </a:p>
        </p:txBody>
      </p:sp>
      <p:sp>
        <p:nvSpPr>
          <p:cNvPr id="401" name="Google Shape;401;p31"/>
          <p:cNvSpPr txBox="1"/>
          <p:nvPr/>
        </p:nvSpPr>
        <p:spPr>
          <a:xfrm>
            <a:off x="312575" y="1528400"/>
            <a:ext cx="8317200" cy="73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df.</a:t>
            </a:r>
            <a:r>
              <a:rPr b="1" lang="en" sz="1800">
                <a:solidFill>
                  <a:srgbClr val="666666"/>
                </a:solidFill>
                <a:latin typeface="Courier New"/>
                <a:ea typeface="Courier New"/>
                <a:cs typeface="Courier New"/>
                <a:sym typeface="Courier New"/>
              </a:rPr>
              <a:t>age</a:t>
            </a:r>
            <a:r>
              <a:rPr b="1" lang="en" sz="1800">
                <a:latin typeface="Courier New"/>
                <a:ea typeface="Courier New"/>
                <a:cs typeface="Courier New"/>
                <a:sym typeface="Courier New"/>
              </a:rPr>
              <a:t>.</a:t>
            </a:r>
            <a:r>
              <a:rPr b="1" lang="en" sz="1800">
                <a:solidFill>
                  <a:srgbClr val="666666"/>
                </a:solidFill>
                <a:latin typeface="Courier New"/>
                <a:ea typeface="Courier New"/>
                <a:cs typeface="Courier New"/>
                <a:sym typeface="Courier New"/>
              </a:rPr>
              <a:t>replace</a:t>
            </a:r>
            <a:r>
              <a:rPr b="1" lang="en" sz="1800">
                <a:latin typeface="Courier New"/>
                <a:ea typeface="Courier New"/>
                <a:cs typeface="Courier New"/>
                <a:sym typeface="Courier New"/>
              </a:rPr>
              <a:t>(to_replace =[</a:t>
            </a:r>
            <a:r>
              <a:rPr b="1" lang="en" sz="1800">
                <a:solidFill>
                  <a:srgbClr val="055BE0"/>
                </a:solidFill>
                <a:latin typeface="Courier New"/>
                <a:ea typeface="Courier New"/>
                <a:cs typeface="Courier New"/>
                <a:sym typeface="Courier New"/>
              </a:rPr>
              <a:t>"ten"</a:t>
            </a:r>
            <a:r>
              <a:rPr b="1" lang="en" sz="1800">
                <a:latin typeface="Courier New"/>
                <a:ea typeface="Courier New"/>
                <a:cs typeface="Courier New"/>
                <a:sym typeface="Courier New"/>
              </a:rPr>
              <a:t>, </a:t>
            </a:r>
            <a:r>
              <a:rPr b="1" lang="en" sz="1800">
                <a:solidFill>
                  <a:srgbClr val="055BE0"/>
                </a:solidFill>
                <a:latin typeface="Courier New"/>
                <a:ea typeface="Courier New"/>
                <a:cs typeface="Courier New"/>
                <a:sym typeface="Courier New"/>
              </a:rPr>
              <a:t>10.5</a:t>
            </a:r>
            <a:r>
              <a:rPr b="1" lang="en" sz="1800">
                <a:latin typeface="Courier New"/>
                <a:ea typeface="Courier New"/>
                <a:cs typeface="Courier New"/>
                <a:sym typeface="Courier New"/>
              </a:rPr>
              <a:t>], value = </a:t>
            </a:r>
            <a:r>
              <a:rPr b="1" lang="en" sz="1800">
                <a:solidFill>
                  <a:srgbClr val="055BE0"/>
                </a:solidFill>
                <a:latin typeface="Courier New"/>
                <a:ea typeface="Courier New"/>
                <a:cs typeface="Courier New"/>
                <a:sym typeface="Courier New"/>
              </a:rPr>
              <a:t>10</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Replace Values </a:t>
            </a:r>
            <a:r>
              <a:rPr lang="en"/>
              <a:t> </a:t>
            </a:r>
            <a:endParaRPr/>
          </a:p>
        </p:txBody>
      </p:sp>
      <p:sp>
        <p:nvSpPr>
          <p:cNvPr id="407" name="Google Shape;407;p32"/>
          <p:cNvSpPr txBox="1"/>
          <p:nvPr/>
        </p:nvSpPr>
        <p:spPr>
          <a:xfrm>
            <a:off x="312575" y="1528400"/>
            <a:ext cx="8317200" cy="73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df.</a:t>
            </a:r>
            <a:r>
              <a:rPr b="1" lang="en" sz="1800">
                <a:solidFill>
                  <a:srgbClr val="666666"/>
                </a:solidFill>
                <a:latin typeface="Courier New"/>
                <a:ea typeface="Courier New"/>
                <a:cs typeface="Courier New"/>
                <a:sym typeface="Courier New"/>
              </a:rPr>
              <a:t>age</a:t>
            </a:r>
            <a:r>
              <a:rPr b="1" lang="en" sz="1800">
                <a:latin typeface="Courier New"/>
                <a:ea typeface="Courier New"/>
                <a:cs typeface="Courier New"/>
                <a:sym typeface="Courier New"/>
              </a:rPr>
              <a:t>.</a:t>
            </a:r>
            <a:r>
              <a:rPr b="1" lang="en" sz="1800">
                <a:solidFill>
                  <a:srgbClr val="666666"/>
                </a:solidFill>
                <a:latin typeface="Courier New"/>
                <a:ea typeface="Courier New"/>
                <a:cs typeface="Courier New"/>
                <a:sym typeface="Courier New"/>
              </a:rPr>
              <a:t>replace</a:t>
            </a:r>
            <a:r>
              <a:rPr b="1" lang="en" sz="1800">
                <a:latin typeface="Courier New"/>
                <a:ea typeface="Courier New"/>
                <a:cs typeface="Courier New"/>
                <a:sym typeface="Courier New"/>
              </a:rPr>
              <a:t>(to_replace =[</a:t>
            </a:r>
            <a:r>
              <a:rPr b="1" lang="en" sz="1800">
                <a:solidFill>
                  <a:srgbClr val="055BE0"/>
                </a:solidFill>
                <a:latin typeface="Courier New"/>
                <a:ea typeface="Courier New"/>
                <a:cs typeface="Courier New"/>
                <a:sym typeface="Courier New"/>
              </a:rPr>
              <a:t>"ten"</a:t>
            </a:r>
            <a:r>
              <a:rPr b="1" lang="en" sz="1800">
                <a:latin typeface="Courier New"/>
                <a:ea typeface="Courier New"/>
                <a:cs typeface="Courier New"/>
                <a:sym typeface="Courier New"/>
              </a:rPr>
              <a:t>, </a:t>
            </a:r>
            <a:r>
              <a:rPr b="1" lang="en" sz="1800">
                <a:solidFill>
                  <a:srgbClr val="055BE0"/>
                </a:solidFill>
                <a:latin typeface="Courier New"/>
                <a:ea typeface="Courier New"/>
                <a:cs typeface="Courier New"/>
                <a:sym typeface="Courier New"/>
              </a:rPr>
              <a:t>10.5</a:t>
            </a:r>
            <a:r>
              <a:rPr b="1" lang="en" sz="1800">
                <a:latin typeface="Courier New"/>
                <a:ea typeface="Courier New"/>
                <a:cs typeface="Courier New"/>
                <a:sym typeface="Courier New"/>
              </a:rPr>
              <a:t>], value = </a:t>
            </a:r>
            <a:r>
              <a:rPr b="1" lang="en" sz="1800">
                <a:solidFill>
                  <a:srgbClr val="055BE0"/>
                </a:solidFill>
                <a:latin typeface="Courier New"/>
                <a:ea typeface="Courier New"/>
                <a:cs typeface="Courier New"/>
                <a:sym typeface="Courier New"/>
              </a:rPr>
              <a:t>10</a:t>
            </a:r>
            <a:r>
              <a:rPr b="1" lang="en" sz="1800">
                <a:latin typeface="Courier New"/>
                <a:ea typeface="Courier New"/>
                <a:cs typeface="Courier New"/>
                <a:sym typeface="Courier New"/>
              </a:rPr>
              <a:t>, </a:t>
            </a:r>
            <a:br>
              <a:rPr b="1" lang="en" sz="1800">
                <a:latin typeface="Courier New"/>
                <a:ea typeface="Courier New"/>
                <a:cs typeface="Courier New"/>
                <a:sym typeface="Courier New"/>
              </a:rPr>
            </a:br>
            <a:r>
              <a:rPr b="1" lang="en" sz="1800">
                <a:latin typeface="Courier New"/>
                <a:ea typeface="Courier New"/>
                <a:cs typeface="Courier New"/>
                <a:sym typeface="Courier New"/>
              </a:rPr>
              <a:t>							    inplace=</a:t>
            </a:r>
            <a:r>
              <a:rPr b="1" lang="en" sz="1800">
                <a:solidFill>
                  <a:srgbClr val="055BE0"/>
                </a:solidFill>
                <a:latin typeface="Courier New"/>
                <a:ea typeface="Courier New"/>
                <a:cs typeface="Courier New"/>
                <a:sym typeface="Courier New"/>
              </a:rPr>
              <a:t>True</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(df)</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pic>
        <p:nvPicPr>
          <p:cNvPr id="408" name="Google Shape;408;p32"/>
          <p:cNvPicPr preferRelativeResize="0"/>
          <p:nvPr/>
        </p:nvPicPr>
        <p:blipFill>
          <a:blip r:embed="rId3">
            <a:alphaModFix/>
          </a:blip>
          <a:stretch>
            <a:fillRect/>
          </a:stretch>
        </p:blipFill>
        <p:spPr>
          <a:xfrm>
            <a:off x="3276913" y="2460050"/>
            <a:ext cx="2590175" cy="248352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3"/>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Fuzzy Matching</a:t>
            </a:r>
            <a:r>
              <a:rPr lang="en">
                <a:solidFill>
                  <a:schemeClr val="lt1"/>
                </a:solidFill>
              </a:rPr>
              <a:t> </a:t>
            </a:r>
            <a:r>
              <a:rPr lang="en"/>
              <a:t> </a:t>
            </a:r>
            <a:endParaRPr/>
          </a:p>
        </p:txBody>
      </p:sp>
      <p:pic>
        <p:nvPicPr>
          <p:cNvPr id="414" name="Google Shape;414;p33"/>
          <p:cNvPicPr preferRelativeResize="0"/>
          <p:nvPr/>
        </p:nvPicPr>
        <p:blipFill rotWithShape="1">
          <a:blip r:embed="rId3">
            <a:alphaModFix/>
          </a:blip>
          <a:srcRect b="-8" l="0" r="0" t="11872"/>
          <a:stretch/>
        </p:blipFill>
        <p:spPr>
          <a:xfrm>
            <a:off x="172288" y="1272950"/>
            <a:ext cx="5509874" cy="3727651"/>
          </a:xfrm>
          <a:prstGeom prst="rect">
            <a:avLst/>
          </a:prstGeom>
          <a:noFill/>
          <a:ln>
            <a:noFill/>
          </a:ln>
        </p:spPr>
      </p:pic>
      <p:pic>
        <p:nvPicPr>
          <p:cNvPr id="415" name="Google Shape;415;p33"/>
          <p:cNvPicPr preferRelativeResize="0"/>
          <p:nvPr/>
        </p:nvPicPr>
        <p:blipFill>
          <a:blip r:embed="rId4">
            <a:alphaModFix/>
          </a:blip>
          <a:stretch>
            <a:fillRect/>
          </a:stretch>
        </p:blipFill>
        <p:spPr>
          <a:xfrm>
            <a:off x="5780775" y="2218748"/>
            <a:ext cx="3279775" cy="15263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457200" y="205978"/>
            <a:ext cx="8229600" cy="85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Lesson Vocabulary</a:t>
            </a:r>
            <a:endParaRPr b="1"/>
          </a:p>
        </p:txBody>
      </p:sp>
      <p:graphicFrame>
        <p:nvGraphicFramePr>
          <p:cNvPr id="421" name="Google Shape;421;p34"/>
          <p:cNvGraphicFramePr/>
          <p:nvPr/>
        </p:nvGraphicFramePr>
        <p:xfrm>
          <a:off x="952500" y="1181525"/>
          <a:ext cx="3000000" cy="3000000"/>
        </p:xfrm>
        <a:graphic>
          <a:graphicData uri="http://schemas.openxmlformats.org/drawingml/2006/table">
            <a:tbl>
              <a:tblPr>
                <a:noFill/>
                <a:tableStyleId>{DEBEFC14-798C-473B-AFA0-E5664BF02E4D}</a:tableStyleId>
              </a:tblPr>
              <a:tblGrid>
                <a:gridCol w="3619500"/>
                <a:gridCol w="3619500"/>
              </a:tblGrid>
              <a:tr h="381000">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Term</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Definition</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completeness</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The degree in which all required data is known. It is the absence of missing values.</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uniqueness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A metric used to ensure that a piece of data has only been recorded once and is not duplicated in the dataset.</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b="1" lang="en" sz="1200">
                          <a:solidFill>
                            <a:srgbClr val="222222"/>
                          </a:solidFill>
                          <a:highlight>
                            <a:srgbClr val="FFFFFF"/>
                          </a:highlight>
                          <a:latin typeface="Proxima Nova"/>
                          <a:ea typeface="Proxima Nova"/>
                          <a:cs typeface="Proxima Nova"/>
                          <a:sym typeface="Proxima Nova"/>
                        </a:rPr>
                        <a:t>validity </a:t>
                      </a:r>
                      <a:endParaRPr b="1" sz="1200">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Depends on whether the data matches the type of data that was expected.</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b="1" lang="en" sz="1200">
                          <a:solidFill>
                            <a:srgbClr val="222222"/>
                          </a:solidFill>
                          <a:highlight>
                            <a:schemeClr val="lt1"/>
                          </a:highlight>
                          <a:latin typeface="Proxima Nova"/>
                          <a:ea typeface="Proxima Nova"/>
                          <a:cs typeface="Proxima Nova"/>
                          <a:sym typeface="Proxima Nova"/>
                        </a:rPr>
                        <a:t>accuracy </a:t>
                      </a:r>
                      <a:endParaRPr b="1" sz="1200">
                        <a:solidFill>
                          <a:srgbClr val="222222"/>
                        </a:solidFill>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222222"/>
                          </a:solidFill>
                          <a:highlight>
                            <a:schemeClr val="lt1"/>
                          </a:highlight>
                          <a:latin typeface="Proxima Nova"/>
                          <a:ea typeface="Proxima Nova"/>
                          <a:cs typeface="Proxima Nova"/>
                          <a:sym typeface="Proxima Nova"/>
                        </a:rPr>
                        <a:t>D</a:t>
                      </a:r>
                      <a:r>
                        <a:rPr lang="en" sz="1200">
                          <a:solidFill>
                            <a:srgbClr val="222222"/>
                          </a:solidFill>
                          <a:highlight>
                            <a:schemeClr val="lt1"/>
                          </a:highlight>
                          <a:latin typeface="Proxima Nova"/>
                          <a:ea typeface="Proxima Nova"/>
                          <a:cs typeface="Proxima Nova"/>
                          <a:sym typeface="Proxima Nova"/>
                        </a:rPr>
                        <a:t>epends on whether or not the data is correct.</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solidFill>
                            <a:srgbClr val="222222"/>
                          </a:solidFill>
                          <a:highlight>
                            <a:schemeClr val="lt1"/>
                          </a:highlight>
                          <a:latin typeface="Proxima Nova"/>
                          <a:ea typeface="Proxima Nova"/>
                          <a:cs typeface="Proxima Nova"/>
                          <a:sym typeface="Proxima Nova"/>
                        </a:rPr>
                        <a:t>consistency </a:t>
                      </a:r>
                      <a:endParaRPr b="1" sz="1200">
                        <a:solidFill>
                          <a:srgbClr val="222222"/>
                        </a:solidFill>
                        <a:highlight>
                          <a:schemeClr val="lt1"/>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chemeClr val="lt1"/>
                          </a:highlight>
                          <a:latin typeface="Proxima Nova"/>
                          <a:ea typeface="Proxima Nova"/>
                          <a:cs typeface="Proxima Nova"/>
                          <a:sym typeface="Proxima Nova"/>
                        </a:rPr>
                        <a:t>Refers to data values in one data set being collected and stored in the same way as values in another data set.</a:t>
                      </a:r>
                      <a:endParaRPr sz="1200">
                        <a:solidFill>
                          <a:srgbClr val="222222"/>
                        </a:solidFill>
                        <a:highlight>
                          <a:schemeClr val="lt1"/>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7"/>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Completeness</a:t>
            </a:r>
            <a:r>
              <a:rPr lang="en"/>
              <a:t> </a:t>
            </a:r>
            <a:endParaRPr/>
          </a:p>
        </p:txBody>
      </p:sp>
      <p:sp>
        <p:nvSpPr>
          <p:cNvPr id="297" name="Google Shape;297;p17"/>
          <p:cNvSpPr txBox="1"/>
          <p:nvPr>
            <p:ph idx="1" type="body"/>
          </p:nvPr>
        </p:nvSpPr>
        <p:spPr>
          <a:xfrm>
            <a:off x="325050" y="1452625"/>
            <a:ext cx="5052900" cy="3423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800"/>
              <a:t>Completeness</a:t>
            </a:r>
            <a:r>
              <a:rPr lang="en" sz="1800"/>
              <a:t> is the degree in which all required data is known. It is the absence of missing values. </a:t>
            </a:r>
            <a:endParaRPr sz="1800"/>
          </a:p>
          <a:p>
            <a:pPr indent="0" lvl="0" marL="0" rtl="0" algn="l">
              <a:spcBef>
                <a:spcPts val="1200"/>
              </a:spcBef>
              <a:spcAft>
                <a:spcPts val="1200"/>
              </a:spcAft>
              <a:buClr>
                <a:schemeClr val="dk1"/>
              </a:buClr>
              <a:buSzPts val="1100"/>
              <a:buFont typeface="Arial"/>
              <a:buNone/>
            </a:pPr>
            <a:r>
              <a:t/>
            </a:r>
            <a:endParaRPr sz="1800"/>
          </a:p>
        </p:txBody>
      </p:sp>
      <p:pic>
        <p:nvPicPr>
          <p:cNvPr id="298" name="Google Shape;298;p17"/>
          <p:cNvPicPr preferRelativeResize="0"/>
          <p:nvPr/>
        </p:nvPicPr>
        <p:blipFill>
          <a:blip r:embed="rId3">
            <a:alphaModFix/>
          </a:blip>
          <a:stretch>
            <a:fillRect/>
          </a:stretch>
        </p:blipFill>
        <p:spPr>
          <a:xfrm>
            <a:off x="5594175" y="1556800"/>
            <a:ext cx="3021000" cy="302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8"/>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Values </a:t>
            </a:r>
            <a:endParaRPr/>
          </a:p>
        </p:txBody>
      </p:sp>
      <p:sp>
        <p:nvSpPr>
          <p:cNvPr id="304" name="Google Shape;304;p18"/>
          <p:cNvSpPr txBox="1"/>
          <p:nvPr/>
        </p:nvSpPr>
        <p:spPr>
          <a:xfrm>
            <a:off x="458075" y="1300225"/>
            <a:ext cx="5538900" cy="73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a:t>
            </a:r>
            <a:r>
              <a:rPr b="1" lang="en" sz="1800">
                <a:solidFill>
                  <a:srgbClr val="666666"/>
                </a:solidFill>
                <a:latin typeface="Courier New"/>
                <a:ea typeface="Courier New"/>
                <a:cs typeface="Courier New"/>
                <a:sym typeface="Courier New"/>
              </a:rPr>
              <a:t>isnull</a:t>
            </a:r>
            <a:r>
              <a:rPr b="1" lang="en" sz="1800">
                <a:latin typeface="Courier New"/>
                <a:ea typeface="Courier New"/>
                <a:cs typeface="Courier New"/>
                <a:sym typeface="Courier New"/>
              </a:rPr>
              <a:t>().</a:t>
            </a:r>
            <a:r>
              <a:rPr b="1" lang="en" sz="1800">
                <a:solidFill>
                  <a:srgbClr val="666666"/>
                </a:solidFill>
                <a:latin typeface="Courier New"/>
                <a:ea typeface="Courier New"/>
                <a:cs typeface="Courier New"/>
                <a:sym typeface="Courier New"/>
              </a:rPr>
              <a:t>sum</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pic>
        <p:nvPicPr>
          <p:cNvPr id="305" name="Google Shape;305;p18"/>
          <p:cNvPicPr preferRelativeResize="0"/>
          <p:nvPr/>
        </p:nvPicPr>
        <p:blipFill rotWithShape="1">
          <a:blip r:embed="rId3">
            <a:alphaModFix/>
          </a:blip>
          <a:srcRect b="-3982" l="0" r="-3799" t="0"/>
          <a:stretch/>
        </p:blipFill>
        <p:spPr>
          <a:xfrm>
            <a:off x="4594850" y="1643200"/>
            <a:ext cx="3916950" cy="30337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Values </a:t>
            </a:r>
            <a:endParaRPr/>
          </a:p>
        </p:txBody>
      </p:sp>
      <p:sp>
        <p:nvSpPr>
          <p:cNvPr id="311" name="Google Shape;311;p19"/>
          <p:cNvSpPr txBox="1"/>
          <p:nvPr/>
        </p:nvSpPr>
        <p:spPr>
          <a:xfrm>
            <a:off x="458075" y="1300225"/>
            <a:ext cx="5538900" cy="73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a:t>
            </a:r>
            <a:r>
              <a:rPr b="1" lang="en" sz="1800">
                <a:solidFill>
                  <a:srgbClr val="666666"/>
                </a:solidFill>
                <a:latin typeface="Courier New"/>
                <a:ea typeface="Courier New"/>
                <a:cs typeface="Courier New"/>
                <a:sym typeface="Courier New"/>
              </a:rPr>
              <a:t>isnull</a:t>
            </a:r>
            <a:r>
              <a:rPr b="1" lang="en" sz="1800">
                <a:latin typeface="Courier New"/>
                <a:ea typeface="Courier New"/>
                <a:cs typeface="Courier New"/>
                <a:sym typeface="Courier New"/>
              </a:rPr>
              <a:t>().</a:t>
            </a:r>
            <a:r>
              <a:rPr b="1" lang="en" sz="1800">
                <a:solidFill>
                  <a:srgbClr val="666666"/>
                </a:solidFill>
                <a:highlight>
                  <a:srgbClr val="FFFF00"/>
                </a:highlight>
                <a:latin typeface="Courier New"/>
                <a:ea typeface="Courier New"/>
                <a:cs typeface="Courier New"/>
                <a:sym typeface="Courier New"/>
              </a:rPr>
              <a:t>mean</a:t>
            </a:r>
            <a:r>
              <a:rPr b="1" lang="en" sz="1800">
                <a:highlight>
                  <a:srgbClr val="FFFF00"/>
                </a:highlight>
                <a:latin typeface="Courier New"/>
                <a:ea typeface="Courier New"/>
                <a:cs typeface="Courier New"/>
                <a:sym typeface="Courier New"/>
              </a:rPr>
              <a:t>()</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pic>
        <p:nvPicPr>
          <p:cNvPr id="312" name="Google Shape;312;p19"/>
          <p:cNvPicPr preferRelativeResize="0"/>
          <p:nvPr/>
        </p:nvPicPr>
        <p:blipFill rotWithShape="1">
          <a:blip r:embed="rId3">
            <a:alphaModFix/>
          </a:blip>
          <a:srcRect b="0" l="0" r="0" t="0"/>
          <a:stretch/>
        </p:blipFill>
        <p:spPr>
          <a:xfrm>
            <a:off x="4294500" y="1734250"/>
            <a:ext cx="4466050" cy="27605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Values </a:t>
            </a:r>
            <a:endParaRPr/>
          </a:p>
        </p:txBody>
      </p:sp>
      <p:sp>
        <p:nvSpPr>
          <p:cNvPr id="318" name="Google Shape;318;p20"/>
          <p:cNvSpPr txBox="1"/>
          <p:nvPr/>
        </p:nvSpPr>
        <p:spPr>
          <a:xfrm>
            <a:off x="458075" y="1300225"/>
            <a:ext cx="5538900" cy="73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a:t>
            </a:r>
            <a:r>
              <a:rPr b="1" lang="en" sz="1800">
                <a:solidFill>
                  <a:srgbClr val="666666"/>
                </a:solidFill>
                <a:latin typeface="Courier New"/>
                <a:ea typeface="Courier New"/>
                <a:cs typeface="Courier New"/>
                <a:sym typeface="Courier New"/>
              </a:rPr>
              <a:t>isnull</a:t>
            </a:r>
            <a:r>
              <a:rPr b="1" lang="en" sz="1800">
                <a:latin typeface="Courier New"/>
                <a:ea typeface="Courier New"/>
                <a:cs typeface="Courier New"/>
                <a:sym typeface="Courier New"/>
              </a:rPr>
              <a:t>().</a:t>
            </a:r>
            <a:r>
              <a:rPr b="1" lang="en" sz="1800">
                <a:solidFill>
                  <a:srgbClr val="666666"/>
                </a:solidFill>
                <a:latin typeface="Courier New"/>
                <a:ea typeface="Courier New"/>
                <a:cs typeface="Courier New"/>
                <a:sym typeface="Courier New"/>
              </a:rPr>
              <a:t>mean</a:t>
            </a:r>
            <a:r>
              <a:rPr b="1" lang="en" sz="1800">
                <a:latin typeface="Courier New"/>
                <a:ea typeface="Courier New"/>
                <a:cs typeface="Courier New"/>
                <a:sym typeface="Courier New"/>
              </a:rPr>
              <a:t>().</a:t>
            </a:r>
            <a:r>
              <a:rPr b="1" lang="en" sz="1800">
                <a:solidFill>
                  <a:srgbClr val="666666"/>
                </a:solidFill>
                <a:latin typeface="Courier New"/>
                <a:ea typeface="Courier New"/>
                <a:cs typeface="Courier New"/>
                <a:sym typeface="Courier New"/>
              </a:rPr>
              <a:t>round</a:t>
            </a:r>
            <a:r>
              <a:rPr b="1" lang="en" sz="1800">
                <a:latin typeface="Courier New"/>
                <a:ea typeface="Courier New"/>
                <a:cs typeface="Courier New"/>
                <a:sym typeface="Courier New"/>
              </a:rPr>
              <a:t>(</a:t>
            </a:r>
            <a:r>
              <a:rPr b="1" lang="en" sz="1800">
                <a:solidFill>
                  <a:srgbClr val="055BE0"/>
                </a:solidFill>
                <a:latin typeface="Courier New"/>
                <a:ea typeface="Courier New"/>
                <a:cs typeface="Courier New"/>
                <a:sym typeface="Courier New"/>
              </a:rPr>
              <a:t>4</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pic>
        <p:nvPicPr>
          <p:cNvPr id="319" name="Google Shape;319;p20"/>
          <p:cNvPicPr preferRelativeResize="0"/>
          <p:nvPr/>
        </p:nvPicPr>
        <p:blipFill rotWithShape="1">
          <a:blip r:embed="rId3">
            <a:alphaModFix/>
          </a:blip>
          <a:srcRect b="-6963" l="0" r="-6213" t="0"/>
          <a:stretch/>
        </p:blipFill>
        <p:spPr>
          <a:xfrm>
            <a:off x="4408300" y="2087000"/>
            <a:ext cx="4422125" cy="27947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Values </a:t>
            </a:r>
            <a:endParaRPr/>
          </a:p>
        </p:txBody>
      </p:sp>
      <p:sp>
        <p:nvSpPr>
          <p:cNvPr id="325" name="Google Shape;325;p21"/>
          <p:cNvSpPr txBox="1"/>
          <p:nvPr/>
        </p:nvSpPr>
        <p:spPr>
          <a:xfrm>
            <a:off x="458075" y="1300225"/>
            <a:ext cx="6177900" cy="73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a:t>
            </a:r>
            <a:r>
              <a:rPr b="1" lang="en" sz="1800">
                <a:solidFill>
                  <a:srgbClr val="666666"/>
                </a:solidFill>
                <a:latin typeface="Courier New"/>
                <a:ea typeface="Courier New"/>
                <a:cs typeface="Courier New"/>
                <a:sym typeface="Courier New"/>
              </a:rPr>
              <a:t>isnull</a:t>
            </a:r>
            <a:r>
              <a:rPr b="1" lang="en" sz="1800">
                <a:latin typeface="Courier New"/>
                <a:ea typeface="Courier New"/>
                <a:cs typeface="Courier New"/>
                <a:sym typeface="Courier New"/>
              </a:rPr>
              <a:t>().</a:t>
            </a:r>
            <a:r>
              <a:rPr b="1" lang="en" sz="1800">
                <a:solidFill>
                  <a:srgbClr val="666666"/>
                </a:solidFill>
                <a:latin typeface="Courier New"/>
                <a:ea typeface="Courier New"/>
                <a:cs typeface="Courier New"/>
                <a:sym typeface="Courier New"/>
              </a:rPr>
              <a:t>mean</a:t>
            </a:r>
            <a:r>
              <a:rPr b="1" lang="en" sz="1800">
                <a:latin typeface="Courier New"/>
                <a:ea typeface="Courier New"/>
                <a:cs typeface="Courier New"/>
                <a:sym typeface="Courier New"/>
              </a:rPr>
              <a:t>().</a:t>
            </a:r>
            <a:r>
              <a:rPr b="1" lang="en" sz="1800">
                <a:solidFill>
                  <a:srgbClr val="666666"/>
                </a:solidFill>
                <a:latin typeface="Courier New"/>
                <a:ea typeface="Courier New"/>
                <a:cs typeface="Courier New"/>
                <a:sym typeface="Courier New"/>
              </a:rPr>
              <a:t>round</a:t>
            </a:r>
            <a:r>
              <a:rPr b="1" lang="en" sz="1800">
                <a:latin typeface="Courier New"/>
                <a:ea typeface="Courier New"/>
                <a:cs typeface="Courier New"/>
                <a:sym typeface="Courier New"/>
              </a:rPr>
              <a:t>(</a:t>
            </a:r>
            <a:r>
              <a:rPr b="1" lang="en" sz="1800">
                <a:solidFill>
                  <a:srgbClr val="055BE0"/>
                </a:solidFill>
                <a:latin typeface="Courier New"/>
                <a:ea typeface="Courier New"/>
                <a:cs typeface="Courier New"/>
                <a:sym typeface="Courier New"/>
              </a:rPr>
              <a:t>4</a:t>
            </a:r>
            <a:r>
              <a:rPr b="1" lang="en" sz="1800">
                <a:latin typeface="Courier New"/>
                <a:ea typeface="Courier New"/>
                <a:cs typeface="Courier New"/>
                <a:sym typeface="Courier New"/>
              </a:rPr>
              <a:t>) </a:t>
            </a:r>
            <a:r>
              <a:rPr b="1" lang="en" sz="1800">
                <a:solidFill>
                  <a:srgbClr val="666666"/>
                </a:solidFill>
                <a:latin typeface="Courier New"/>
                <a:ea typeface="Courier New"/>
                <a:cs typeface="Courier New"/>
                <a:sym typeface="Courier New"/>
              </a:rPr>
              <a:t>*</a:t>
            </a:r>
            <a:r>
              <a:rPr b="1" lang="en" sz="1800">
                <a:latin typeface="Courier New"/>
                <a:ea typeface="Courier New"/>
                <a:cs typeface="Courier New"/>
                <a:sym typeface="Courier New"/>
              </a:rPr>
              <a:t> </a:t>
            </a:r>
            <a:r>
              <a:rPr b="1" lang="en" sz="1800">
                <a:solidFill>
                  <a:srgbClr val="055BE0"/>
                </a:solidFill>
                <a:latin typeface="Courier New"/>
                <a:ea typeface="Courier New"/>
                <a:cs typeface="Courier New"/>
                <a:sym typeface="Courier New"/>
              </a:rPr>
              <a:t>100</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pic>
        <p:nvPicPr>
          <p:cNvPr id="326" name="Google Shape;326;p21"/>
          <p:cNvPicPr preferRelativeResize="0"/>
          <p:nvPr/>
        </p:nvPicPr>
        <p:blipFill rotWithShape="1">
          <a:blip r:embed="rId3">
            <a:alphaModFix/>
          </a:blip>
          <a:srcRect b="-7469" l="0" r="-5842" t="0"/>
          <a:stretch/>
        </p:blipFill>
        <p:spPr>
          <a:xfrm>
            <a:off x="4487950" y="2113225"/>
            <a:ext cx="4198850" cy="27378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Uniqueness</a:t>
            </a:r>
            <a:r>
              <a:rPr lang="en"/>
              <a:t> </a:t>
            </a:r>
            <a:endParaRPr/>
          </a:p>
        </p:txBody>
      </p:sp>
      <p:sp>
        <p:nvSpPr>
          <p:cNvPr id="332" name="Google Shape;332;p22"/>
          <p:cNvSpPr txBox="1"/>
          <p:nvPr>
            <p:ph idx="1" type="body"/>
          </p:nvPr>
        </p:nvSpPr>
        <p:spPr>
          <a:xfrm>
            <a:off x="334475" y="1300225"/>
            <a:ext cx="8395200" cy="1528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b="1" lang="en" sz="1800"/>
              <a:t>Uniqueness</a:t>
            </a:r>
            <a:r>
              <a:rPr lang="en" sz="1800"/>
              <a:t> is a metric used to ensure that a piece of data has only been recorded once and is not duplicated in the dataset.</a:t>
            </a:r>
            <a:endParaRPr sz="1800"/>
          </a:p>
        </p:txBody>
      </p:sp>
      <p:pic>
        <p:nvPicPr>
          <p:cNvPr id="333" name="Google Shape;333;p22"/>
          <p:cNvPicPr preferRelativeResize="0"/>
          <p:nvPr/>
        </p:nvPicPr>
        <p:blipFill>
          <a:blip r:embed="rId3">
            <a:alphaModFix/>
          </a:blip>
          <a:stretch>
            <a:fillRect/>
          </a:stretch>
        </p:blipFill>
        <p:spPr>
          <a:xfrm>
            <a:off x="334475" y="3020926"/>
            <a:ext cx="8229600" cy="170230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nvSpPr>
        <p:spPr>
          <a:xfrm>
            <a:off x="5464975" y="1882900"/>
            <a:ext cx="30540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0</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p:txBody>
      </p:sp>
      <p:sp>
        <p:nvSpPr>
          <p:cNvPr id="339" name="Google Shape;339;p23"/>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a:t>
            </a:r>
            <a:r>
              <a:rPr lang="en"/>
              <a:t>Duplicate Rows</a:t>
            </a:r>
            <a:endParaRPr/>
          </a:p>
        </p:txBody>
      </p:sp>
      <p:sp>
        <p:nvSpPr>
          <p:cNvPr id="340" name="Google Shape;340;p23"/>
          <p:cNvSpPr txBox="1"/>
          <p:nvPr/>
        </p:nvSpPr>
        <p:spPr>
          <a:xfrm>
            <a:off x="458075" y="13002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(df.duplicated().</a:t>
            </a:r>
            <a:r>
              <a:rPr b="1" lang="en" sz="1800">
                <a:solidFill>
                  <a:srgbClr val="666666"/>
                </a:solidFill>
                <a:latin typeface="Courier New"/>
                <a:ea typeface="Courier New"/>
                <a:cs typeface="Courier New"/>
                <a:sym typeface="Courier New"/>
              </a:rPr>
              <a:t>sum</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latin typeface="Courier New"/>
                <a:ea typeface="Courier New"/>
                <a:cs typeface="Courier New"/>
                <a:sym typeface="Courier New"/>
              </a:rPr>
              <a:t>df.</a:t>
            </a:r>
            <a:r>
              <a:rPr b="1" lang="en" sz="1800">
                <a:solidFill>
                  <a:srgbClr val="666666"/>
                </a:solidFill>
                <a:latin typeface="Courier New"/>
                <a:ea typeface="Courier New"/>
                <a:cs typeface="Courier New"/>
                <a:sym typeface="Courier New"/>
              </a:rPr>
              <a:t>drop_duplicates</a:t>
            </a:r>
            <a:r>
              <a:rPr b="1" lang="en" sz="1800">
                <a:latin typeface="Courier New"/>
                <a:ea typeface="Courier New"/>
                <a:cs typeface="Courier New"/>
                <a:sym typeface="Courier New"/>
              </a:rPr>
              <a:t>(inplace=</a:t>
            </a:r>
            <a:r>
              <a:rPr b="1" lang="en" sz="1800">
                <a:solidFill>
                  <a:srgbClr val="055BE0"/>
                </a:solidFill>
                <a:latin typeface="Courier New"/>
                <a:ea typeface="Courier New"/>
                <a:cs typeface="Courier New"/>
                <a:sym typeface="Courier New"/>
              </a:rPr>
              <a:t>True</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(df.duplicated().</a:t>
            </a:r>
            <a:r>
              <a:rPr b="1" lang="en" sz="1800">
                <a:solidFill>
                  <a:schemeClr val="dk2"/>
                </a:solidFill>
                <a:latin typeface="Courier New"/>
                <a:ea typeface="Courier New"/>
                <a:cs typeface="Courier New"/>
                <a:sym typeface="Courier New"/>
              </a:rPr>
              <a:t>sum</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sp>
        <p:nvSpPr>
          <p:cNvPr id="341" name="Google Shape;341;p23"/>
          <p:cNvSpPr txBox="1"/>
          <p:nvPr/>
        </p:nvSpPr>
        <p:spPr>
          <a:xfrm>
            <a:off x="5464975" y="1882900"/>
            <a:ext cx="3054000" cy="240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onsolas"/>
                <a:ea typeface="Consolas"/>
                <a:cs typeface="Consolas"/>
                <a:sym typeface="Consolas"/>
              </a:rPr>
              <a:t>1052</a:t>
            </a:r>
            <a:endParaRPr b="1" sz="1800">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p:txBody>
      </p:sp>
      <p:sp>
        <p:nvSpPr>
          <p:cNvPr id="342" name="Google Shape;342;p23"/>
          <p:cNvSpPr txBox="1"/>
          <p:nvPr/>
        </p:nvSpPr>
        <p:spPr>
          <a:xfrm>
            <a:off x="458075" y="1300225"/>
            <a:ext cx="4926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(df.duplicated().</a:t>
            </a:r>
            <a:r>
              <a:rPr b="1" lang="en" sz="1800">
                <a:solidFill>
                  <a:srgbClr val="666666"/>
                </a:solidFill>
                <a:latin typeface="Courier New"/>
                <a:ea typeface="Courier New"/>
                <a:cs typeface="Courier New"/>
                <a:sym typeface="Courier New"/>
              </a:rPr>
              <a:t>sum</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Effect filter="fade" transition="in">
                                      <p:cBhvr>
                                        <p:cTn dur="1000"/>
                                        <p:tgtEl>
                                          <p:spTgt spid="3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animEffect filter="fade" transition="in">
                                      <p:cBhvr>
                                        <p:cTn dur="1000"/>
                                        <p:tgtEl>
                                          <p:spTgt spid="3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animEffect filter="fade" transition="in">
                                      <p:cBhvr>
                                        <p:cTn dur="1000"/>
                                        <p:tgtEl>
                                          <p:spTgt spid="3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animEffect filter="fade" transition="in">
                                      <p:cBhvr>
                                        <p:cTn dur="1000"/>
                                        <p:tgtEl>
                                          <p:spTgt spid="3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animEffect filter="fade" transition="in">
                                      <p:cBhvr>
                                        <p:cTn dur="1000"/>
                                        <p:tgtEl>
                                          <p:spTgt spid="3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5" st="5"/>
                                            </p:txEl>
                                          </p:spTgt>
                                        </p:tgtEl>
                                        <p:attrNameLst>
                                          <p:attrName>style.visibility</p:attrName>
                                        </p:attrNameLst>
                                      </p:cBhvr>
                                      <p:to>
                                        <p:strVal val="visible"/>
                                      </p:to>
                                    </p:set>
                                    <p:animEffect filter="fade" transition="in">
                                      <p:cBhvr>
                                        <p:cTn dur="1000"/>
                                        <p:tgtEl>
                                          <p:spTgt spid="3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6" st="6"/>
                                            </p:txEl>
                                          </p:spTgt>
                                        </p:tgtEl>
                                        <p:attrNameLst>
                                          <p:attrName>style.visibility</p:attrName>
                                        </p:attrNameLst>
                                      </p:cBhvr>
                                      <p:to>
                                        <p:strVal val="visible"/>
                                      </p:to>
                                    </p:set>
                                    <p:animEffect filter="fade" transition="in">
                                      <p:cBhvr>
                                        <p:cTn dur="1000"/>
                                        <p:tgtEl>
                                          <p:spTgt spid="3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Validity and Accuracy</a:t>
            </a:r>
            <a:r>
              <a:rPr lang="en"/>
              <a:t> </a:t>
            </a:r>
            <a:endParaRPr/>
          </a:p>
        </p:txBody>
      </p:sp>
      <p:sp>
        <p:nvSpPr>
          <p:cNvPr id="348" name="Google Shape;348;p24"/>
          <p:cNvSpPr txBox="1"/>
          <p:nvPr>
            <p:ph idx="1" type="body"/>
          </p:nvPr>
        </p:nvSpPr>
        <p:spPr>
          <a:xfrm>
            <a:off x="325050" y="1452625"/>
            <a:ext cx="84045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800"/>
              <a:t>The</a:t>
            </a:r>
            <a:r>
              <a:rPr lang="en" sz="1800"/>
              <a:t> </a:t>
            </a:r>
            <a:r>
              <a:rPr b="1" lang="en" sz="1800"/>
              <a:t>validity</a:t>
            </a:r>
            <a:r>
              <a:rPr lang="en" sz="1800"/>
              <a:t> of data depends on whether it matches the </a:t>
            </a:r>
            <a:r>
              <a:rPr i="1" lang="en" sz="1800"/>
              <a:t>type of data</a:t>
            </a:r>
            <a:r>
              <a:rPr lang="en" sz="1800"/>
              <a:t> that was expected.</a:t>
            </a:r>
            <a:endParaRPr sz="1800"/>
          </a:p>
          <a:p>
            <a:pPr indent="0" lvl="0" marL="0" rtl="0" algn="l">
              <a:spcBef>
                <a:spcPts val="1200"/>
              </a:spcBef>
              <a:spcAft>
                <a:spcPts val="0"/>
              </a:spcAft>
              <a:buClr>
                <a:schemeClr val="dk1"/>
              </a:buClr>
              <a:buSzPts val="1100"/>
              <a:buFont typeface="Arial"/>
              <a:buNone/>
            </a:pPr>
            <a:r>
              <a:t/>
            </a:r>
            <a:endParaRPr sz="1800"/>
          </a:p>
          <a:p>
            <a:pPr indent="0" lvl="0" marL="0" rtl="0" algn="l">
              <a:spcBef>
                <a:spcPts val="1200"/>
              </a:spcBef>
              <a:spcAft>
                <a:spcPts val="0"/>
              </a:spcAft>
              <a:buClr>
                <a:schemeClr val="dk1"/>
              </a:buClr>
              <a:buSzPts val="1100"/>
              <a:buFont typeface="Arial"/>
              <a:buNone/>
            </a:pPr>
            <a:r>
              <a:t/>
            </a:r>
            <a:endParaRPr sz="1800"/>
          </a:p>
          <a:p>
            <a:pPr indent="0" lvl="0" marL="0" rtl="0" algn="l">
              <a:spcBef>
                <a:spcPts val="1200"/>
              </a:spcBef>
              <a:spcAft>
                <a:spcPts val="0"/>
              </a:spcAft>
              <a:buClr>
                <a:schemeClr val="dk1"/>
              </a:buClr>
              <a:buSzPts val="1100"/>
              <a:buFont typeface="Arial"/>
              <a:buNone/>
            </a:pPr>
            <a:r>
              <a:t/>
            </a:r>
            <a:endParaRPr sz="1800"/>
          </a:p>
          <a:p>
            <a:pPr indent="0" lvl="0" marL="0" rtl="0" algn="l">
              <a:spcBef>
                <a:spcPts val="1200"/>
              </a:spcBef>
              <a:spcAft>
                <a:spcPts val="0"/>
              </a:spcAft>
              <a:buClr>
                <a:schemeClr val="dk1"/>
              </a:buClr>
              <a:buSzPts val="1100"/>
              <a:buFont typeface="Arial"/>
              <a:buNone/>
            </a:pPr>
            <a:r>
              <a:rPr lang="en" sz="1800"/>
              <a:t>The </a:t>
            </a:r>
            <a:r>
              <a:rPr b="1" lang="en" sz="1800"/>
              <a:t>accuracy</a:t>
            </a:r>
            <a:r>
              <a:rPr lang="en" sz="1800"/>
              <a:t> of data depends on whether or not the data is correct.</a:t>
            </a:r>
            <a:endParaRPr sz="1800"/>
          </a:p>
          <a:p>
            <a:pPr indent="0" lvl="0" marL="0" rtl="0" algn="l">
              <a:spcBef>
                <a:spcPts val="1200"/>
              </a:spcBef>
              <a:spcAft>
                <a:spcPts val="1200"/>
              </a:spcAft>
              <a:buClr>
                <a:schemeClr val="dk1"/>
              </a:buClr>
              <a:buSzPts val="1100"/>
              <a:buFont typeface="Arial"/>
              <a:buNone/>
            </a:pPr>
            <a:r>
              <a:t/>
            </a:r>
            <a:endParaRPr sz="1800"/>
          </a:p>
        </p:txBody>
      </p:sp>
      <p:graphicFrame>
        <p:nvGraphicFramePr>
          <p:cNvPr id="349" name="Google Shape;349;p24"/>
          <p:cNvGraphicFramePr/>
          <p:nvPr/>
        </p:nvGraphicFramePr>
        <p:xfrm>
          <a:off x="2118900" y="2305050"/>
          <a:ext cx="3000000" cy="3000000"/>
        </p:xfrm>
        <a:graphic>
          <a:graphicData uri="http://schemas.openxmlformats.org/drawingml/2006/table">
            <a:tbl>
              <a:tblPr>
                <a:noFill/>
                <a:tableStyleId>{DEBEFC14-798C-473B-AFA0-E5664BF02E4D}</a:tableStyleId>
              </a:tblPr>
              <a:tblGrid>
                <a:gridCol w="2111725"/>
                <a:gridCol w="2111725"/>
              </a:tblGrid>
              <a:tr h="686600">
                <a:tc>
                  <a:txBody>
                    <a:bodyPr/>
                    <a:lstStyle/>
                    <a:p>
                      <a:pPr indent="0" lvl="0" marL="0" rtl="0" algn="l">
                        <a:spcBef>
                          <a:spcPts val="0"/>
                        </a:spcBef>
                        <a:spcAft>
                          <a:spcPts val="0"/>
                        </a:spcAft>
                        <a:buNone/>
                      </a:pPr>
                      <a:r>
                        <a:rPr b="1" lang="en" sz="2100">
                          <a:solidFill>
                            <a:srgbClr val="434343"/>
                          </a:solidFill>
                          <a:latin typeface="Proxima Nova"/>
                          <a:ea typeface="Proxima Nova"/>
                          <a:cs typeface="Proxima Nova"/>
                          <a:sym typeface="Proxima Nova"/>
                        </a:rPr>
                        <a:t> </a:t>
                      </a:r>
                      <a:r>
                        <a:rPr b="1" lang="en" sz="2100">
                          <a:solidFill>
                            <a:srgbClr val="434343"/>
                          </a:solidFill>
                          <a:latin typeface="Proxima Nova"/>
                          <a:ea typeface="Proxima Nova"/>
                          <a:cs typeface="Proxima Nova"/>
                          <a:sym typeface="Proxima Nova"/>
                        </a:rPr>
                        <a:t>Zip Code:</a:t>
                      </a:r>
                      <a:endParaRPr b="1" sz="2100">
                        <a:solidFill>
                          <a:srgbClr val="434343"/>
                        </a:solidFill>
                        <a:latin typeface="Proxima Nova"/>
                        <a:ea typeface="Proxima Nova"/>
                        <a:cs typeface="Proxima Nova"/>
                        <a:sym typeface="Proxima Nova"/>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graphicFrame>
        <p:nvGraphicFramePr>
          <p:cNvPr id="350" name="Google Shape;350;p24"/>
          <p:cNvGraphicFramePr/>
          <p:nvPr/>
        </p:nvGraphicFramePr>
        <p:xfrm>
          <a:off x="2118900" y="3925400"/>
          <a:ext cx="3000000" cy="3000000"/>
        </p:xfrm>
        <a:graphic>
          <a:graphicData uri="http://schemas.openxmlformats.org/drawingml/2006/table">
            <a:tbl>
              <a:tblPr>
                <a:noFill/>
                <a:tableStyleId>{DEBEFC14-798C-473B-AFA0-E5664BF02E4D}</a:tableStyleId>
              </a:tblPr>
              <a:tblGrid>
                <a:gridCol w="2111725"/>
                <a:gridCol w="2111725"/>
              </a:tblGrid>
              <a:tr h="686600">
                <a:tc>
                  <a:txBody>
                    <a:bodyPr/>
                    <a:lstStyle/>
                    <a:p>
                      <a:pPr indent="0" lvl="0" marL="0" rtl="0" algn="l">
                        <a:spcBef>
                          <a:spcPts val="0"/>
                        </a:spcBef>
                        <a:spcAft>
                          <a:spcPts val="0"/>
                        </a:spcAft>
                        <a:buNone/>
                      </a:pPr>
                      <a:r>
                        <a:rPr b="1" lang="en" sz="2100">
                          <a:solidFill>
                            <a:srgbClr val="434343"/>
                          </a:solidFill>
                          <a:latin typeface="Proxima Nova"/>
                          <a:ea typeface="Proxima Nova"/>
                          <a:cs typeface="Proxima Nova"/>
                          <a:sym typeface="Proxima Nova"/>
                        </a:rPr>
                        <a:t> </a:t>
                      </a:r>
                      <a:r>
                        <a:rPr b="1" lang="en" sz="2100">
                          <a:solidFill>
                            <a:srgbClr val="434343"/>
                          </a:solidFill>
                          <a:latin typeface="Proxima Nova"/>
                          <a:ea typeface="Proxima Nova"/>
                          <a:cs typeface="Proxima Nova"/>
                          <a:sym typeface="Proxima Nova"/>
                        </a:rPr>
                        <a:t>Zip Code:</a:t>
                      </a:r>
                      <a:endParaRPr b="1" sz="2100">
                        <a:solidFill>
                          <a:srgbClr val="434343"/>
                        </a:solidFill>
                        <a:latin typeface="Proxima Nova"/>
                        <a:ea typeface="Proxima Nova"/>
                        <a:cs typeface="Proxima Nova"/>
                        <a:sym typeface="Proxima Nova"/>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351" name="Google Shape;351;p24"/>
          <p:cNvSpPr txBox="1"/>
          <p:nvPr/>
        </p:nvSpPr>
        <p:spPr>
          <a:xfrm>
            <a:off x="4472125" y="2404525"/>
            <a:ext cx="1695600" cy="44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434343"/>
                </a:solidFill>
                <a:latin typeface="Proxima Nova"/>
                <a:ea typeface="Proxima Nova"/>
                <a:cs typeface="Proxima Nova"/>
                <a:sym typeface="Proxima Nova"/>
              </a:rPr>
              <a:t>tomato</a:t>
            </a:r>
            <a:endParaRPr sz="2400">
              <a:solidFill>
                <a:srgbClr val="434343"/>
              </a:solidFill>
              <a:latin typeface="Proxima Nova"/>
              <a:ea typeface="Proxima Nova"/>
              <a:cs typeface="Proxima Nova"/>
              <a:sym typeface="Proxima Nova"/>
            </a:endParaRPr>
          </a:p>
        </p:txBody>
      </p:sp>
      <p:sp>
        <p:nvSpPr>
          <p:cNvPr id="352" name="Google Shape;352;p24"/>
          <p:cNvSpPr txBox="1"/>
          <p:nvPr/>
        </p:nvSpPr>
        <p:spPr>
          <a:xfrm>
            <a:off x="4472125" y="4045500"/>
            <a:ext cx="1695600" cy="44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434343"/>
                </a:solidFill>
                <a:latin typeface="Proxima Nova"/>
                <a:ea typeface="Proxima Nova"/>
                <a:cs typeface="Proxima Nova"/>
                <a:sym typeface="Proxima Nova"/>
              </a:rPr>
              <a:t>12345</a:t>
            </a:r>
            <a:endParaRPr sz="2400">
              <a:solidFill>
                <a:srgbClr val="43434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