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Satisfy"/>
      <p:regular r:id="rId15"/>
    </p:embeddedFont>
    <p:embeddedFont>
      <p:font typeface="Lemon"/>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10FA68-908E-466A-B73B-76CFA825CCDF}">
  <a:tblStyle styleId="{BD10FA68-908E-466A-B73B-76CFA825CC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atisfy-regular.fntdata"/><Relationship Id="rId14" Type="http://schemas.openxmlformats.org/officeDocument/2006/relationships/font" Target="fonts/ProximaNova-boldItalic.fntdata"/><Relationship Id="rId16" Type="http://schemas.openxmlformats.org/officeDocument/2006/relationships/font" Target="fonts/Lem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a:t>
            </a:r>
            <a:r>
              <a:rPr lang="en" sz="1400"/>
              <a:t> to </a:t>
            </a:r>
            <a:r>
              <a:rPr lang="en" sz="1400"/>
              <a:t>collect,</a:t>
            </a:r>
            <a:r>
              <a:rPr lang="en" sz="1400"/>
              <a:t> or aggregate, data by using and combining different data sets.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3dde6351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3dde63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process of gathering and combining data is known as data aggregation. A quality dataset might pull data from multiple sources to be able to compare and ensure </a:t>
            </a:r>
            <a:r>
              <a:rPr lang="en" sz="1400"/>
              <a:t>consistency</a:t>
            </a:r>
            <a:r>
              <a:rPr lang="en" sz="1400"/>
              <a:t> before analyzing the data. The structure and naming conventions of each different dataset must be clean and prepared to be able to join, or merge these data sets successfully. Let’s take a look at how this can be completed using a few Pandas and Python functions.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b2953da03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b2953da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Here’s a summary of the functions that you can use to group in Pandas.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b2953da03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b2953da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And h</a:t>
            </a:r>
            <a:r>
              <a:rPr lang="en" sz="1400">
                <a:solidFill>
                  <a:schemeClr val="dk1"/>
                </a:solidFill>
              </a:rPr>
              <a:t>ere’s a summary of the functions that you can use to sort in Pandas. There will be a print-out of these functions available in the course.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{BD10FA68-908E-466A-B73B-76CFA825CCDF}</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Aggregating Data</a:t>
            </a:r>
            <a:r>
              <a:rPr lang="en"/>
              <a:t> </a:t>
            </a:r>
            <a:endParaRPr/>
          </a:p>
        </p:txBody>
      </p:sp>
      <p:sp>
        <p:nvSpPr>
          <p:cNvPr id="118" name="Google Shape;118;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r>
              <a:rPr lang="en"/>
              <a:t> Aggregation</a:t>
            </a:r>
            <a:endParaRPr/>
          </a:p>
        </p:txBody>
      </p:sp>
      <p:sp>
        <p:nvSpPr>
          <p:cNvPr id="124" name="Google Shape;124;p24"/>
          <p:cNvSpPr txBox="1"/>
          <p:nvPr>
            <p:ph idx="1" type="body"/>
          </p:nvPr>
        </p:nvSpPr>
        <p:spPr>
          <a:xfrm>
            <a:off x="325325" y="1452625"/>
            <a:ext cx="41778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Data aggregation</a:t>
            </a:r>
            <a:r>
              <a:rPr lang="en" sz="1800"/>
              <a:t> is the process of compiling data and presenting it in a organized format. </a:t>
            </a:r>
            <a:endParaRPr sz="1800"/>
          </a:p>
          <a:p>
            <a:pPr indent="0" lvl="0" marL="0" rtl="0" algn="l">
              <a:spcBef>
                <a:spcPts val="600"/>
              </a:spcBef>
              <a:spcAft>
                <a:spcPts val="0"/>
              </a:spcAft>
              <a:buClr>
                <a:schemeClr val="dk1"/>
              </a:buClr>
              <a:buSzPts val="1100"/>
              <a:buFont typeface="Arial"/>
              <a:buNone/>
            </a:pPr>
            <a:r>
              <a:t/>
            </a:r>
            <a:endParaRPr sz="1800"/>
          </a:p>
        </p:txBody>
      </p:sp>
      <p:pic>
        <p:nvPicPr>
          <p:cNvPr id="125" name="Google Shape;125;p24"/>
          <p:cNvPicPr preferRelativeResize="0"/>
          <p:nvPr/>
        </p:nvPicPr>
        <p:blipFill>
          <a:blip r:embed="rId3">
            <a:alphaModFix/>
          </a:blip>
          <a:stretch>
            <a:fillRect/>
          </a:stretch>
        </p:blipFill>
        <p:spPr>
          <a:xfrm>
            <a:off x="4503125" y="1368178"/>
            <a:ext cx="4259873" cy="3460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By Functions</a:t>
            </a:r>
            <a:endParaRPr/>
          </a:p>
        </p:txBody>
      </p:sp>
      <p:graphicFrame>
        <p:nvGraphicFramePr>
          <p:cNvPr id="131" name="Google Shape;131;p25"/>
          <p:cNvGraphicFramePr/>
          <p:nvPr/>
        </p:nvGraphicFramePr>
        <p:xfrm>
          <a:off x="196338" y="1427125"/>
          <a:ext cx="3000000" cy="3000000"/>
        </p:xfrm>
        <a:graphic>
          <a:graphicData uri="http://schemas.openxmlformats.org/drawingml/2006/table">
            <a:tbl>
              <a:tblPr>
                <a:noFill/>
                <a:tableStyleId>{BD10FA68-908E-466A-B73B-76CFA825CCDF}</a:tableStyleId>
              </a:tblPr>
              <a:tblGrid>
                <a:gridCol w="6304800"/>
                <a:gridCol w="2488325"/>
              </a:tblGrid>
              <a:tr h="489725">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457925">
                <a:tc>
                  <a:txBody>
                    <a:bodyPr/>
                    <a:lstStyle/>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df.</a:t>
                      </a:r>
                      <a:r>
                        <a:rPr b="1" lang="en" sz="1500">
                          <a:solidFill>
                            <a:srgbClr val="666666"/>
                          </a:solidFill>
                          <a:latin typeface="Courier New"/>
                          <a:ea typeface="Courier New"/>
                          <a:cs typeface="Courier New"/>
                          <a:sym typeface="Courier New"/>
                        </a:rPr>
                        <a:t>groupby</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solidFill>
                            <a:schemeClr val="dk1"/>
                          </a:solidFill>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count</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groupby</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solidFill>
                            <a:schemeClr val="dk1"/>
                          </a:solidFill>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column</a:t>
                      </a:r>
                      <a:r>
                        <a:rPr b="1" lang="en" sz="1500">
                          <a:solidFill>
                            <a:schemeClr val="dk1"/>
                          </a:solidFill>
                          <a:latin typeface="Courier New"/>
                          <a:ea typeface="Courier New"/>
                          <a:cs typeface="Courier New"/>
                          <a:sym typeface="Courier New"/>
                        </a:rPr>
                        <a:t>.</a:t>
                      </a:r>
                      <a:r>
                        <a:rPr b="1" lang="en" sz="1500">
                          <a:solidFill>
                            <a:schemeClr val="dk2"/>
                          </a:solidFill>
                          <a:latin typeface="Courier New"/>
                          <a:ea typeface="Courier New"/>
                          <a:cs typeface="Courier New"/>
                          <a:sym typeface="Courier New"/>
                        </a:rPr>
                        <a:t>count</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groupby</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"column1"</a:t>
                      </a:r>
                      <a:r>
                        <a:rPr b="1" lang="en" sz="1500">
                          <a:solidFill>
                            <a:schemeClr val="dk1"/>
                          </a:solidFill>
                          <a:latin typeface="Courier New"/>
                          <a:ea typeface="Courier New"/>
                          <a:cs typeface="Courier New"/>
                          <a:sym typeface="Courier New"/>
                        </a:rPr>
                        <a:t>, </a:t>
                      </a:r>
                      <a:r>
                        <a:rPr b="1" lang="en" sz="1500">
                          <a:solidFill>
                            <a:srgbClr val="0B5394"/>
                          </a:solidFill>
                          <a:latin typeface="Courier New"/>
                          <a:ea typeface="Courier New"/>
                          <a:cs typeface="Courier New"/>
                          <a:sym typeface="Courier New"/>
                        </a:rPr>
                        <a:t>"column2"</a:t>
                      </a:r>
                      <a:r>
                        <a:rPr b="1" lang="en" sz="1500">
                          <a:solidFill>
                            <a:schemeClr val="dk1"/>
                          </a:solidFill>
                          <a:latin typeface="Courier New"/>
                          <a:ea typeface="Courier New"/>
                          <a:cs typeface="Courier New"/>
                          <a:sym typeface="Courier New"/>
                        </a:rPr>
                        <a:t>]].</a:t>
                      </a:r>
                      <a:r>
                        <a:rPr b="1" lang="en" sz="1500">
                          <a:solidFill>
                            <a:schemeClr val="dk2"/>
                          </a:solidFill>
                          <a:latin typeface="Courier New"/>
                          <a:ea typeface="Courier New"/>
                          <a:cs typeface="Courier New"/>
                          <a:sym typeface="Courier New"/>
                        </a:rPr>
                        <a:t>count</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displays the value count for another column(s)</a:t>
                      </a:r>
                      <a:endParaRPr sz="1500">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groupby</a:t>
                      </a:r>
                      <a:r>
                        <a:rPr b="1" lang="en" sz="1500">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price</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max</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displays the max/min/sum for another column(s)</a:t>
                      </a:r>
                      <a:endParaRPr sz="1500">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groupby</a:t>
                      </a:r>
                      <a:r>
                        <a:rPr b="1" lang="en" sz="1500">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price</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agg</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min</a:t>
                      </a:r>
                      <a:r>
                        <a:rPr b="1" lang="en" sz="1500">
                          <a:solidFill>
                            <a:schemeClr val="dk1"/>
                          </a:solidFill>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 max</a:t>
                      </a:r>
                      <a:r>
                        <a:rPr b="1" lang="en" sz="1500">
                          <a:solidFill>
                            <a:schemeClr val="dk1"/>
                          </a:solidFill>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 sum</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displays multiple measures for another column(s)</a:t>
                      </a:r>
                      <a:endParaRPr sz="1500">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groupby</a:t>
                      </a:r>
                      <a:r>
                        <a:rPr b="1" lang="en" sz="1500">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"column"</a:t>
                      </a:r>
                      <a:r>
                        <a:rPr b="1" lang="en" sz="1500">
                          <a:latin typeface="Courier New"/>
                          <a:ea typeface="Courier New"/>
                          <a:cs typeface="Courier New"/>
                          <a:sym typeface="Courier New"/>
                        </a:rPr>
                        <a:t>).</a:t>
                      </a:r>
                      <a:r>
                        <a:rPr b="1" lang="en" sz="1500">
                          <a:solidFill>
                            <a:schemeClr val="dk2"/>
                          </a:solidFill>
                          <a:latin typeface="Courier New"/>
                          <a:ea typeface="Courier New"/>
                          <a:cs typeface="Courier New"/>
                          <a:sym typeface="Courier New"/>
                        </a:rPr>
                        <a:t>price</a:t>
                      </a:r>
                      <a:r>
                        <a:rPr b="1" lang="en" sz="1500">
                          <a:solidFill>
                            <a:schemeClr val="dk1"/>
                          </a:solidFill>
                          <a:latin typeface="Courier New"/>
                          <a:ea typeface="Courier New"/>
                          <a:cs typeface="Courier New"/>
                          <a:sym typeface="Courier New"/>
                        </a:rPr>
                        <a:t>.</a:t>
                      </a:r>
                      <a:r>
                        <a:rPr b="1" lang="en" sz="1500">
                          <a:solidFill>
                            <a:schemeClr val="dk2"/>
                          </a:solidFill>
                          <a:latin typeface="Courier New"/>
                          <a:ea typeface="Courier New"/>
                          <a:cs typeface="Courier New"/>
                          <a:sym typeface="Courier New"/>
                        </a:rPr>
                        <a:t>agg</a:t>
                      </a:r>
                      <a:r>
                        <a:rPr b="1" lang="en" sz="1500">
                          <a:latin typeface="Courier New"/>
                          <a:ea typeface="Courier New"/>
                          <a:cs typeface="Courier New"/>
                          <a:sym typeface="Courier New"/>
                        </a:rPr>
                        <a:t>([</a:t>
                      </a:r>
                      <a:r>
                        <a:rPr b="1" lang="en" sz="1500">
                          <a:solidFill>
                            <a:srgbClr val="666666"/>
                          </a:solidFill>
                          <a:latin typeface="Courier New"/>
                          <a:ea typeface="Courier New"/>
                          <a:cs typeface="Courier New"/>
                          <a:sym typeface="Courier New"/>
                        </a:rPr>
                        <a:t>sorted</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displays the sorted values for another column(s)</a:t>
                      </a:r>
                      <a:endParaRPr sz="1500">
                        <a:latin typeface="Proxima Nova"/>
                        <a:ea typeface="Proxima Nova"/>
                        <a:cs typeface="Proxima Nova"/>
                        <a:sym typeface="Proxima Nova"/>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a:t>
            </a:r>
            <a:r>
              <a:rPr lang="en"/>
              <a:t> Values Functions</a:t>
            </a:r>
            <a:endParaRPr/>
          </a:p>
        </p:txBody>
      </p:sp>
      <p:graphicFrame>
        <p:nvGraphicFramePr>
          <p:cNvPr id="137" name="Google Shape;137;p26"/>
          <p:cNvGraphicFramePr/>
          <p:nvPr/>
        </p:nvGraphicFramePr>
        <p:xfrm>
          <a:off x="196338" y="1427125"/>
          <a:ext cx="3000000" cy="3000000"/>
        </p:xfrm>
        <a:graphic>
          <a:graphicData uri="http://schemas.openxmlformats.org/drawingml/2006/table">
            <a:tbl>
              <a:tblPr>
                <a:noFill/>
                <a:tableStyleId>{BD10FA68-908E-466A-B73B-76CFA825CCDF}</a:tableStyleId>
              </a:tblPr>
              <a:tblGrid>
                <a:gridCol w="5339175"/>
                <a:gridCol w="3453950"/>
              </a:tblGrid>
              <a:tr h="489725">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457925">
                <a:tc>
                  <a:txBody>
                    <a:bodyPr/>
                    <a:lstStyle/>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df.</a:t>
                      </a:r>
                      <a:r>
                        <a:rPr b="1" lang="en" sz="1500">
                          <a:solidFill>
                            <a:srgbClr val="666666"/>
                          </a:solidFill>
                          <a:latin typeface="Courier New"/>
                          <a:ea typeface="Courier New"/>
                          <a:cs typeface="Courier New"/>
                          <a:sym typeface="Courier New"/>
                        </a:rPr>
                        <a:t>sort_values</a:t>
                      </a:r>
                      <a:r>
                        <a:rPr b="1" lang="en" sz="1500">
                          <a:solidFill>
                            <a:schemeClr val="dk1"/>
                          </a:solidFill>
                          <a:latin typeface="Courier New"/>
                          <a:ea typeface="Courier New"/>
                          <a:cs typeface="Courier New"/>
                          <a:sym typeface="Courier New"/>
                        </a:rPr>
                        <a:t>(by=</a:t>
                      </a:r>
                      <a:r>
                        <a:rPr b="1" lang="en" sz="1500">
                          <a:solidFill>
                            <a:srgbClr val="0B5394"/>
                          </a:solidFill>
                          <a:latin typeface="Courier New"/>
                          <a:ea typeface="Courier New"/>
                          <a:cs typeface="Courier New"/>
                          <a:sym typeface="Courier New"/>
                        </a:rPr>
                        <a:t>"column"</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s</a:t>
                      </a:r>
                      <a:r>
                        <a:rPr lang="en" sz="1500">
                          <a:latin typeface="Proxima Nova"/>
                          <a:ea typeface="Proxima Nova"/>
                          <a:cs typeface="Proxima Nova"/>
                          <a:sym typeface="Proxima Nova"/>
                        </a:rPr>
                        <a:t>orts the data frame alphabetically or numerically by one column</a:t>
                      </a:r>
                      <a:endParaRPr sz="1500">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sort_values</a:t>
                      </a:r>
                      <a:r>
                        <a:rPr b="1" lang="en" sz="1500">
                          <a:latin typeface="Courier New"/>
                          <a:ea typeface="Courier New"/>
                          <a:cs typeface="Courier New"/>
                          <a:sym typeface="Courier New"/>
                        </a:rPr>
                        <a:t>(by=</a:t>
                      </a:r>
                      <a:r>
                        <a:rPr b="1" lang="en" sz="1500">
                          <a:solidFill>
                            <a:srgbClr val="0B5394"/>
                          </a:solidFill>
                          <a:latin typeface="Courier New"/>
                          <a:ea typeface="Courier New"/>
                          <a:cs typeface="Courier New"/>
                          <a:sym typeface="Courier New"/>
                        </a:rPr>
                        <a:t>"column"</a:t>
                      </a:r>
                      <a:r>
                        <a:rPr b="1" lang="en" sz="1500">
                          <a:latin typeface="Courier New"/>
                          <a:ea typeface="Courier New"/>
                          <a:cs typeface="Courier New"/>
                          <a:sym typeface="Courier New"/>
                        </a:rPr>
                        <a:t>, ascending=</a:t>
                      </a:r>
                      <a:r>
                        <a:rPr b="1" lang="en" sz="1500">
                          <a:solidFill>
                            <a:srgbClr val="0000FF"/>
                          </a:solidFill>
                          <a:latin typeface="Courier New"/>
                          <a:ea typeface="Courier New"/>
                          <a:cs typeface="Courier New"/>
                          <a:sym typeface="Courier New"/>
                        </a:rPr>
                        <a:t>False</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solidFill>
                            <a:schemeClr val="dk1"/>
                          </a:solidFill>
                          <a:latin typeface="Proxima Nova"/>
                          <a:ea typeface="Proxima Nova"/>
                          <a:cs typeface="Proxima Nova"/>
                          <a:sym typeface="Proxima Nova"/>
                        </a:rPr>
                        <a:t>adding this parameter sorts the values in reverse order</a:t>
                      </a:r>
                      <a:endParaRPr sz="1500">
                        <a:solidFill>
                          <a:schemeClr val="dk1"/>
                        </a:solidFill>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df.</a:t>
                      </a:r>
                      <a:r>
                        <a:rPr b="1" lang="en" sz="1500">
                          <a:solidFill>
                            <a:schemeClr val="dk2"/>
                          </a:solidFill>
                          <a:latin typeface="Courier New"/>
                          <a:ea typeface="Courier New"/>
                          <a:cs typeface="Courier New"/>
                          <a:sym typeface="Courier New"/>
                        </a:rPr>
                        <a:t>sort_values</a:t>
                      </a:r>
                      <a:r>
                        <a:rPr b="1" lang="en" sz="1500">
                          <a:latin typeface="Courier New"/>
                          <a:ea typeface="Courier New"/>
                          <a:cs typeface="Courier New"/>
                          <a:sym typeface="Courier New"/>
                        </a:rPr>
                        <a:t>(by=[</a:t>
                      </a:r>
                      <a:r>
                        <a:rPr b="1" lang="en" sz="1500">
                          <a:solidFill>
                            <a:srgbClr val="0B5394"/>
                          </a:solidFill>
                          <a:latin typeface="Courier New"/>
                          <a:ea typeface="Courier New"/>
                          <a:cs typeface="Courier New"/>
                          <a:sym typeface="Courier New"/>
                        </a:rPr>
                        <a:t>"column1"</a:t>
                      </a:r>
                      <a:r>
                        <a:rPr b="1" lang="en" sz="1500">
                          <a:latin typeface="Courier New"/>
                          <a:ea typeface="Courier New"/>
                          <a:cs typeface="Courier New"/>
                          <a:sym typeface="Courier New"/>
                        </a:rPr>
                        <a:t>, </a:t>
                      </a:r>
                      <a:r>
                        <a:rPr b="1" lang="en" sz="1500">
                          <a:solidFill>
                            <a:srgbClr val="0B5394"/>
                          </a:solidFill>
                          <a:latin typeface="Courier New"/>
                          <a:ea typeface="Courier New"/>
                          <a:cs typeface="Courier New"/>
                          <a:sym typeface="Courier New"/>
                        </a:rPr>
                        <a:t>"column2"</a:t>
                      </a:r>
                      <a:r>
                        <a:rPr b="1" lang="en" sz="1500">
                          <a:latin typeface="Courier New"/>
                          <a:ea typeface="Courier New"/>
                          <a:cs typeface="Courier New"/>
                          <a:sym typeface="Courier New"/>
                        </a:rPr>
                        <a:t>], </a:t>
                      </a:r>
                      <a:br>
                        <a:rPr b="1" lang="en" sz="1500">
                          <a:latin typeface="Courier New"/>
                          <a:ea typeface="Courier New"/>
                          <a:cs typeface="Courier New"/>
                          <a:sym typeface="Courier New"/>
                        </a:rPr>
                      </a:br>
                      <a:r>
                        <a:rPr b="1" lang="en" sz="1500">
                          <a:latin typeface="Courier New"/>
                          <a:ea typeface="Courier New"/>
                          <a:cs typeface="Courier New"/>
                          <a:sym typeface="Courier New"/>
                        </a:rPr>
                        <a:t>               ascending=[</a:t>
                      </a:r>
                      <a:r>
                        <a:rPr b="1" lang="en" sz="1500">
                          <a:solidFill>
                            <a:srgbClr val="0000FF"/>
                          </a:solidFill>
                          <a:latin typeface="Courier New"/>
                          <a:ea typeface="Courier New"/>
                          <a:cs typeface="Courier New"/>
                          <a:sym typeface="Courier New"/>
                        </a:rPr>
                        <a:t>False</a:t>
                      </a:r>
                      <a:r>
                        <a:rPr b="1" lang="en" sz="1500">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True</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sorts the data frame by the first column in the list and then the next column</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each column can be sorted by using a list in the </a:t>
                      </a:r>
                      <a:r>
                        <a:rPr b="1" lang="en" sz="1500">
                          <a:solidFill>
                            <a:schemeClr val="dk1"/>
                          </a:solidFill>
                          <a:latin typeface="Courier New"/>
                          <a:ea typeface="Courier New"/>
                          <a:cs typeface="Courier New"/>
                          <a:sym typeface="Courier New"/>
                        </a:rPr>
                        <a:t>ascending</a:t>
                      </a:r>
                      <a:r>
                        <a:rPr lang="en" sz="1500">
                          <a:solidFill>
                            <a:schemeClr val="dk1"/>
                          </a:solidFill>
                          <a:latin typeface="Proxima Nova"/>
                          <a:ea typeface="Proxima Nova"/>
                          <a:cs typeface="Proxima Nova"/>
                          <a:sym typeface="Proxima Nova"/>
                        </a:rPr>
                        <a:t> parameter</a:t>
                      </a:r>
                      <a:endParaRPr sz="1500">
                        <a:solidFill>
                          <a:schemeClr val="dk1"/>
                        </a:solidFill>
                        <a:latin typeface="Proxima Nova"/>
                        <a:ea typeface="Proxima Nova"/>
                        <a:cs typeface="Proxima Nova"/>
                        <a:sym typeface="Proxima Nova"/>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143" name="Google Shape;143;p27"/>
          <p:cNvGraphicFramePr/>
          <p:nvPr/>
        </p:nvGraphicFramePr>
        <p:xfrm>
          <a:off x="952500" y="1181525"/>
          <a:ext cx="3000000" cy="3000000"/>
        </p:xfrm>
        <a:graphic>
          <a:graphicData uri="http://schemas.openxmlformats.org/drawingml/2006/table">
            <a:tbl>
              <a:tblPr>
                <a:noFill/>
                <a:tableStyleId>{BD10FA68-908E-466A-B73B-76CFA825CCDF}</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data aggregation</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The process of compiling data and presenting it in a organized format.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