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Satisfy"/>
      <p:regular r:id="rId32"/>
    </p:embeddedFont>
    <p:embeddedFont>
      <p:font typeface="Lemon"/>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9E3CBD-D3BB-494C-9EA3-C731707A70D2}">
  <a:tblStyle styleId="{239E3CBD-D3BB-494C-9EA3-C731707A70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Lemon-regular.fntdata"/><Relationship Id="rId10" Type="http://schemas.openxmlformats.org/officeDocument/2006/relationships/slide" Target="slides/slide5.xml"/><Relationship Id="rId32" Type="http://schemas.openxmlformats.org/officeDocument/2006/relationships/font" Target="fonts/Satisfy-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we’ll learn how to build and use a pandas series as well as explore the different measures of central tendency.</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26e550a0c_1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26e550a0c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mean is calculated by adding up all of the values and dividing by the number of items in the set.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26e550a0c_1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26e550a0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The median is the middle number, when the set is arranged in chronological order.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26e550a0c_1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26e550a0c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And the mode is simply the number, or data value, that appears the most in the dataset.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fa9726ffa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fa9726f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Here is the cat weight data formatted into a series. Notice, that the data type for this series is listed as int64. This means that the data contains integers. The 64 represents the size of the </a:t>
            </a:r>
            <a:r>
              <a:rPr lang="en" sz="1400">
                <a:solidFill>
                  <a:schemeClr val="dk1"/>
                </a:solidFill>
                <a:highlight>
                  <a:srgbClr val="FCFCFC"/>
                </a:highlight>
              </a:rPr>
              <a:t>datatype storage which is 64 bytes. </a:t>
            </a:r>
            <a:r>
              <a:rPr lang="en" sz="1400">
                <a:solidFill>
                  <a:schemeClr val="dk1"/>
                </a:solidFill>
                <a:highlight>
                  <a:srgbClr val="FCFCFC"/>
                </a:highlight>
              </a:rPr>
              <a:t>This determines how large of an integer you can store.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It’s a little confusing to have cats numbered like this, so let’s give these cats names to use as the indices, instead. </a:t>
            </a:r>
            <a:endParaRPr sz="1400">
              <a:solidFill>
                <a:schemeClr val="dk1"/>
              </a:solidFill>
              <a:highlight>
                <a:srgbClr val="FCFCFC"/>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CFCFC"/>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fa9726ffa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fa9726f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Much better. We can use the mean, median and mode functions to determine the central tendency of this data.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26e550a0c_1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26e550a0c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To do this, we use a print statement, call on the cats dataset and use the mean() function. The mean prints out as 11.1.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26e550a0c_1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26e550a0c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do the same for the median. The median is 11.0. Let’s find the mode next.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26e550a0c_1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26e550a0c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This is different. Since there can be more than one mode, as in this dataset, the mode function prints out another series, that lists the mode or modes. Here, we see that the values of 11 and 12 appear the most often in the data. </a:t>
            </a:r>
            <a:endParaRPr sz="1400">
              <a:solidFill>
                <a:schemeClr val="dk1"/>
              </a:solidFill>
              <a:highlight>
                <a:srgbClr val="FCFCFC"/>
              </a:highlight>
            </a:endParaRPr>
          </a:p>
          <a:p>
            <a:pPr indent="0" lvl="0" marL="0" rtl="0" algn="l">
              <a:spcBef>
                <a:spcPts val="0"/>
              </a:spcBef>
              <a:spcAft>
                <a:spcPts val="0"/>
              </a:spcAft>
              <a:buNone/>
            </a:pPr>
            <a:r>
              <a:t/>
            </a:r>
            <a:endParaRPr sz="1400">
              <a:solidFill>
                <a:schemeClr val="dk1"/>
              </a:solidFill>
              <a:highlight>
                <a:srgbClr val="FCFCFC"/>
              </a:highlight>
            </a:endParaRPr>
          </a:p>
          <a:p>
            <a:pPr indent="0" lvl="0" marL="0" rtl="0" algn="l">
              <a:spcBef>
                <a:spcPts val="0"/>
              </a:spcBef>
              <a:spcAft>
                <a:spcPts val="0"/>
              </a:spcAft>
              <a:buNone/>
            </a:pPr>
            <a:r>
              <a:rPr lang="en" sz="1400">
                <a:solidFill>
                  <a:schemeClr val="dk1"/>
                </a:solidFill>
                <a:highlight>
                  <a:srgbClr val="FCFCFC"/>
                </a:highlight>
              </a:rPr>
              <a:t>Now that we know how to find these three measures, let’s talk about how to </a:t>
            </a:r>
            <a:r>
              <a:rPr lang="en" sz="1400">
                <a:solidFill>
                  <a:schemeClr val="dk1"/>
                </a:solidFill>
                <a:highlight>
                  <a:srgbClr val="FCFCFC"/>
                </a:highlight>
              </a:rPr>
              <a:t>determine</a:t>
            </a:r>
            <a:r>
              <a:rPr lang="en" sz="1400">
                <a:solidFill>
                  <a:schemeClr val="dk1"/>
                </a:solidFill>
                <a:highlight>
                  <a:srgbClr val="FCFCFC"/>
                </a:highlight>
              </a:rPr>
              <a:t> which measure is the best measure of central tendency. We may have learned in the past that the average, or mean was always the best measure of central tendency, but this isn’t necessarily true.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dde63502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dde6350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summary, the mean is typically the best measure of central tendency when the points are not too spread out.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26e550a0c_1_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26e550a0c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median is best when we want to avoid outliers from negatively affecting our data.</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ef56e4610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ef56e46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Python and the pandas library can be used to create a series. A series is similar to a list, but it is formatted like a single column of a data table. When a series is created, each entry, or item, </a:t>
            </a:r>
            <a:r>
              <a:rPr lang="en" sz="1400"/>
              <a:t>will be assigned a labeled index starting with 0. Also notice that the data type of the items in the series is printed out as well. The list used here contains Strings </a:t>
            </a:r>
            <a:r>
              <a:rPr lang="en" sz="1400"/>
              <a:t>which</a:t>
            </a:r>
            <a:r>
              <a:rPr lang="en" sz="1400"/>
              <a:t> are objects.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26e550a0c_1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26e550a0c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mode is best when there are only a few different values.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d8b61aa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d8b61a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it’s your turn to dive deeper and explore more about these concepts!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6574309cd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6574309c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f56e4610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f56e46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Let’s go over the syntax. First, we import the pandas library. Pandas is often </a:t>
            </a:r>
            <a:r>
              <a:rPr lang="en" sz="1400">
                <a:solidFill>
                  <a:schemeClr val="dk1"/>
                </a:solidFill>
              </a:rPr>
              <a:t>abbreviated</a:t>
            </a:r>
            <a:r>
              <a:rPr lang="en" sz="1400">
                <a:solidFill>
                  <a:schemeClr val="dk1"/>
                </a:solidFill>
              </a:rPr>
              <a:t> as pd, this way later in the program, we can just type pd instead of typing out the full word ‘pandas’.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26e550a0c_1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26e550a0c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pies is the variable name that we are going to use to store our Series. We use pd (which calls on the pandas library) followed by a period and the word Series. The S should be capitalized in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26e550a0c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26e550a0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Here, you can see the list! This list will be used to populate the series. </a:t>
            </a:r>
            <a:endParaRPr sz="1400">
              <a:solidFill>
                <a:schemeClr val="dk1"/>
              </a:solidFill>
            </a:endParaRPr>
          </a:p>
          <a:p>
            <a:pPr indent="0" lvl="0" marL="0" rtl="0" algn="l">
              <a:spcBef>
                <a:spcPts val="600"/>
              </a:spcBef>
              <a:spcAft>
                <a:spcPts val="0"/>
              </a:spcAft>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26e550a0c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26e550a0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rPr>
              <a:t>Finally, we print the series by using the print statement and the variable that has stored the Series.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3dde63502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3dde635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There’s a lot more that we can do when creating a series as well. By default, the items in the series are each given an index starting at 0. But we can change this index.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fa9726ffa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fa9726f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including a comma and then index= we can use another list that will act as the index instead of using the default numbering.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3dde63502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3dde6350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CFCFC"/>
                </a:highlight>
              </a:rPr>
              <a:t>Let’s explore a dataset of the weights of cats at a local shelter. Now that we can format our data in a series, we can use functions that are built into the pandas library to find the mean, the median and the mode. Remember that we could do this in the past, using lists, but had to import and use the statistics library. We don’t need to do this now, because these functions are included within the pandas library. Let’s talk about these three different measures of central tendency. Central tendency is a summary of different measures that attempts to find the center of a data set. You may be </a:t>
            </a:r>
            <a:r>
              <a:rPr lang="en" sz="1400">
                <a:solidFill>
                  <a:schemeClr val="dk1"/>
                </a:solidFill>
                <a:highlight>
                  <a:srgbClr val="FCFCFC"/>
                </a:highlight>
              </a:rPr>
              <a:t>familiar</a:t>
            </a:r>
            <a:r>
              <a:rPr lang="en" sz="1400">
                <a:solidFill>
                  <a:schemeClr val="dk1"/>
                </a:solidFill>
                <a:highlight>
                  <a:srgbClr val="FCFCFC"/>
                </a:highlight>
              </a:rPr>
              <a:t> with some of these measures.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102" name="Shape 102"/>
        <p:cNvGrpSpPr/>
        <p:nvPr/>
      </p:nvGrpSpPr>
      <p:grpSpPr>
        <a:xfrm>
          <a:off x="0" y="0"/>
          <a:ext cx="0" cy="0"/>
          <a:chOff x="0" y="0"/>
          <a:chExt cx="0" cy="0"/>
        </a:xfrm>
      </p:grpSpPr>
      <p:sp>
        <p:nvSpPr>
          <p:cNvPr id="103" name="Google Shape;103;p21"/>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04" name="Google Shape;104;p21"/>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 name="Google Shape;10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pic>
        <p:nvPicPr>
          <p:cNvPr id="106" name="Google Shape;106;p21"/>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107" name="Google Shape;107;p21"/>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108" name="Shape 108"/>
        <p:cNvGrpSpPr/>
        <p:nvPr/>
      </p:nvGrpSpPr>
      <p:grpSpPr>
        <a:xfrm>
          <a:off x="0" y="0"/>
          <a:ext cx="0" cy="0"/>
          <a:chOff x="0" y="0"/>
          <a:chExt cx="0" cy="0"/>
        </a:xfrm>
      </p:grpSpPr>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22"/>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111" name="Google Shape;111;p22"/>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112" name="Google Shape;112;p22"/>
          <p:cNvGraphicFramePr/>
          <p:nvPr/>
        </p:nvGraphicFramePr>
        <p:xfrm>
          <a:off x="993813" y="1655973"/>
          <a:ext cx="3000000" cy="3000000"/>
        </p:xfrm>
        <a:graphic>
          <a:graphicData uri="http://schemas.openxmlformats.org/drawingml/2006/table">
            <a:tbl>
              <a:tblPr>
                <a:noFill/>
                <a:tableStyleId>{239E3CBD-D3BB-494C-9EA3-C731707A70D2}</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Series and </a:t>
            </a:r>
            <a:endParaRPr/>
          </a:p>
          <a:p>
            <a:pPr indent="0" lvl="0" marL="0" rtl="0" algn="r">
              <a:spcBef>
                <a:spcPts val="0"/>
              </a:spcBef>
              <a:spcAft>
                <a:spcPts val="0"/>
              </a:spcAft>
              <a:buNone/>
            </a:pPr>
            <a:r>
              <a:rPr lang="en"/>
              <a:t>Central Tendency  </a:t>
            </a:r>
            <a:endParaRPr/>
          </a:p>
        </p:txBody>
      </p:sp>
      <p:pic>
        <p:nvPicPr>
          <p:cNvPr descr="logo_color_white_text.png" id="118" name="Google Shape;118;p23"/>
          <p:cNvPicPr preferRelativeResize="0"/>
          <p:nvPr/>
        </p:nvPicPr>
        <p:blipFill>
          <a:blip r:embed="rId3">
            <a:alphaModFix/>
          </a:blip>
          <a:stretch>
            <a:fillRect/>
          </a:stretch>
        </p:blipFill>
        <p:spPr>
          <a:xfrm>
            <a:off x="108199" y="4118150"/>
            <a:ext cx="2157275" cy="944100"/>
          </a:xfrm>
          <a:prstGeom prst="rect">
            <a:avLst/>
          </a:prstGeom>
          <a:noFill/>
          <a:ln>
            <a:noFill/>
          </a:ln>
        </p:spPr>
      </p:pic>
      <p:sp>
        <p:nvSpPr>
          <p:cNvPr id="119" name="Google Shape;119;p23"/>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185" name="Google Shape;185;p3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191" name="Google Shape;191;p33"/>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197" name="Google Shape;197;p3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add all of the numbers and divide by the number of items in the set</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the middle number, when the set is arranged in order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the number that appears the most often</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1726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a:t>
            </a:r>
            <a:r>
              <a:rPr b="1" lang="en">
                <a:latin typeface="Courier New"/>
                <a:ea typeface="Courier New"/>
                <a:cs typeface="Courier New"/>
                <a:sym typeface="Courier New"/>
              </a:rPr>
              <a:t>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3" name="Google Shape;203;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pic>
        <p:nvPicPr>
          <p:cNvPr id="204" name="Google Shape;204;p35"/>
          <p:cNvPicPr preferRelativeResize="0"/>
          <p:nvPr/>
        </p:nvPicPr>
        <p:blipFill>
          <a:blip r:embed="rId3">
            <a:alphaModFix/>
          </a:blip>
          <a:stretch>
            <a:fillRect/>
          </a:stretch>
        </p:blipFill>
        <p:spPr>
          <a:xfrm>
            <a:off x="6848649" y="1348025"/>
            <a:ext cx="1838151" cy="357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None/>
            </a:pPr>
            <a:r>
              <a:rPr b="1" lang="en">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0" name="Google Shape;210;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11" name="Google Shape;211;p36"/>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12" name="Google Shape;212;p36"/>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nvSpPr>
        <p:spPr>
          <a:xfrm>
            <a:off x="172650" y="1405375"/>
            <a:ext cx="8289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8" name="Google Shape;218;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19" name="Google Shape;219;p37"/>
          <p:cNvSpPr txBox="1"/>
          <p:nvPr/>
        </p:nvSpPr>
        <p:spPr>
          <a:xfrm>
            <a:off x="2810775" y="3355700"/>
            <a:ext cx="2887200" cy="15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20" name="Google Shape;220;p37"/>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(cats.median())</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26" name="Google Shape;226;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27" name="Google Shape;227;p38"/>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pic>
        <p:nvPicPr>
          <p:cNvPr id="228" name="Google Shape;228;p38"/>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172650" y="1405375"/>
            <a:ext cx="828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cats = pd.Series([</a:t>
            </a:r>
            <a:r>
              <a:rPr b="1" lang="en">
                <a:solidFill>
                  <a:srgbClr val="1C4587"/>
                </a:solidFill>
                <a:latin typeface="Courier New"/>
                <a:ea typeface="Courier New"/>
                <a:cs typeface="Courier New"/>
                <a:sym typeface="Courier New"/>
              </a:rPr>
              <a:t>7</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9</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8</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10</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11</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12</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13</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index=[</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Furball</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Pepper</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Misty</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t>
            </a:r>
            <a:r>
              <a:rPr b="1" lang="en">
                <a:solidFill>
                  <a:srgbClr val="073763"/>
                </a:solidFill>
                <a:latin typeface="Courier New"/>
                <a:ea typeface="Courier New"/>
                <a:cs typeface="Courier New"/>
                <a:sym typeface="Courier New"/>
              </a:rPr>
              <a:t>Charles</a:t>
            </a:r>
            <a:r>
              <a:rPr b="1" lang="en">
                <a:solidFill>
                  <a:srgbClr val="1C4587"/>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"Charcoal"</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"Harmony"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"Augustus"</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"Strawberry"</a:t>
            </a:r>
            <a:r>
              <a:rPr b="1" lang="en">
                <a:solidFill>
                  <a:schemeClr val="dk1"/>
                </a:solidFill>
                <a:latin typeface="Courier New"/>
                <a:ea typeface="Courier New"/>
                <a:cs typeface="Courier New"/>
                <a:sym typeface="Courier New"/>
              </a:rPr>
              <a:t>,</a:t>
            </a:r>
            <a:endParaRPr b="1">
              <a:solidFill>
                <a:srgbClr val="1C4587"/>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a:solidFill>
                  <a:srgbClr val="1C4587"/>
                </a:solidFill>
                <a:latin typeface="Courier New"/>
                <a:ea typeface="Courier New"/>
                <a:cs typeface="Courier New"/>
                <a:sym typeface="Courier New"/>
              </a:rPr>
              <a:t>"Lady Jane Grey"</a:t>
            </a:r>
            <a:r>
              <a:rPr b="1" lang="en">
                <a:solidFill>
                  <a:schemeClr val="dk1"/>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 'Mittens"</a:t>
            </a:r>
            <a:r>
              <a:rPr b="1" lang="en">
                <a:solidFill>
                  <a:schemeClr val="dk1"/>
                </a:solidFill>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(cats)</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solidFill>
                  <a:schemeClr val="dk1"/>
                </a:solidFill>
                <a:latin typeface="Courier New"/>
                <a:ea typeface="Courier New"/>
                <a:cs typeface="Courier New"/>
                <a:sym typeface="Courier New"/>
              </a:rPr>
              <a:t>(cats.median())</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solidFill>
                  <a:schemeClr val="dk1"/>
                </a:solidFill>
                <a:highlight>
                  <a:srgbClr val="FFFF00"/>
                </a:highlight>
                <a:latin typeface="Courier New"/>
                <a:ea typeface="Courier New"/>
                <a:cs typeface="Courier New"/>
                <a:sym typeface="Courier New"/>
              </a:rPr>
              <a:t>(cats.mode())</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4" name="Google Shape;234;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 </a:t>
            </a:r>
            <a:endParaRPr/>
          </a:p>
        </p:txBody>
      </p:sp>
      <p:sp>
        <p:nvSpPr>
          <p:cNvPr id="235" name="Google Shape;235;p39"/>
          <p:cNvSpPr txBox="1"/>
          <p:nvPr/>
        </p:nvSpPr>
        <p:spPr>
          <a:xfrm>
            <a:off x="2810775" y="3355700"/>
            <a:ext cx="28872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11.1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11.0</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0    11</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1    12</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dtype: int64</a:t>
            </a:r>
            <a:endParaRPr>
              <a:latin typeface="Proxima Nova"/>
              <a:ea typeface="Proxima Nova"/>
              <a:cs typeface="Proxima Nova"/>
              <a:sym typeface="Proxima Nova"/>
            </a:endParaRPr>
          </a:p>
        </p:txBody>
      </p:sp>
      <p:pic>
        <p:nvPicPr>
          <p:cNvPr id="236" name="Google Shape;236;p39"/>
          <p:cNvPicPr preferRelativeResize="0"/>
          <p:nvPr/>
        </p:nvPicPr>
        <p:blipFill>
          <a:blip r:embed="rId3">
            <a:alphaModFix/>
          </a:blip>
          <a:stretch>
            <a:fillRect/>
          </a:stretch>
        </p:blipFill>
        <p:spPr>
          <a:xfrm>
            <a:off x="6219025" y="1481575"/>
            <a:ext cx="2807282" cy="335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242" name="Google Shape;242;p4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8	9	10	11	11	12	12	13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u</a:t>
            </a:r>
            <a:r>
              <a:rPr lang="en" sz="1700">
                <a:solidFill>
                  <a:srgbClr val="434343"/>
                </a:solidFill>
              </a:rPr>
              <a:t>se when points are not too spread out and there are no outliers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248" name="Google Shape;248;p4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1	1	1	</a:t>
            </a:r>
            <a:r>
              <a:rPr lang="en" sz="1900">
                <a:solidFill>
                  <a:srgbClr val="434343"/>
                </a:solidFill>
              </a:rPr>
              <a:t>7 	8	9	10	11	11	12	12	13	18  	26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a:t>
            </a:r>
            <a:r>
              <a:rPr lang="en" sz="1700">
                <a:solidFill>
                  <a:srgbClr val="434343"/>
                </a:solidFill>
              </a:rPr>
              <a:t>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
        <p:nvSpPr>
          <p:cNvPr id="249" name="Google Shape;249;p41"/>
          <p:cNvSpPr/>
          <p:nvPr/>
        </p:nvSpPr>
        <p:spPr>
          <a:xfrm>
            <a:off x="1274400" y="1572900"/>
            <a:ext cx="12744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1"/>
          <p:cNvSpPr/>
          <p:nvPr/>
        </p:nvSpPr>
        <p:spPr>
          <a:xfrm>
            <a:off x="6765475" y="1572900"/>
            <a:ext cx="1018800" cy="378900"/>
          </a:xfrm>
          <a:prstGeom prst="rect">
            <a:avLst/>
          </a:prstGeom>
          <a:noFill/>
          <a:ln cap="flat" cmpd="sng" w="19050">
            <a:solidFill>
              <a:srgbClr val="2D8E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25" name="Google Shape;125;p24"/>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26" name="Google Shape;126;p24"/>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latin typeface="Courier New"/>
                <a:ea typeface="Courier New"/>
                <a:cs typeface="Courier New"/>
                <a:sym typeface="Courier New"/>
              </a:rPr>
              <a:t> pd</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a:t>
            </a:r>
            <a:r>
              <a:rPr b="1" lang="en">
                <a:latin typeface="Courier New"/>
                <a:ea typeface="Courier New"/>
                <a:cs typeface="Courier New"/>
                <a:sym typeface="Courier New"/>
              </a:rPr>
              <a:t>s = pd.Series([</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Lemon Meringue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Apple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7" name="Google Shape;127;p24"/>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Measures of Central Tendency  </a:t>
            </a:r>
            <a:r>
              <a:rPr lang="en"/>
              <a:t> </a:t>
            </a:r>
            <a:endParaRPr/>
          </a:p>
        </p:txBody>
      </p:sp>
      <p:sp>
        <p:nvSpPr>
          <p:cNvPr id="256" name="Google Shape;256;p42"/>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lang="en" sz="1900">
                <a:solidFill>
                  <a:srgbClr val="434343"/>
                </a:solidFill>
              </a:rPr>
              <a:t>7 	7	7	7	7	8	8	8	9	9   	</a:t>
            </a:r>
            <a:endParaRPr b="1" sz="19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Mean:</a:t>
            </a:r>
            <a:r>
              <a:rPr lang="en" sz="1700">
                <a:solidFill>
                  <a:srgbClr val="434343"/>
                </a:solidFill>
              </a:rPr>
              <a:t>  		</a:t>
            </a:r>
            <a:r>
              <a:rPr lang="en" sz="1700">
                <a:solidFill>
                  <a:srgbClr val="434343"/>
                </a:solidFill>
              </a:rPr>
              <a:t>use when points are not too spread out and there are no outliers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Median:</a:t>
            </a:r>
            <a:r>
              <a:rPr lang="en" sz="1700">
                <a:solidFill>
                  <a:srgbClr val="434343"/>
                </a:solidFill>
              </a:rPr>
              <a:t>  		use when there are extreme outliers or the data is not balanced well</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700">
              <a:solidFill>
                <a:srgbClr val="434343"/>
              </a:solidFill>
            </a:endParaRPr>
          </a:p>
          <a:p>
            <a:pPr indent="0" lvl="0" marL="0" rtl="0" algn="l">
              <a:spcBef>
                <a:spcPts val="600"/>
              </a:spcBef>
              <a:spcAft>
                <a:spcPts val="0"/>
              </a:spcAft>
              <a:buClr>
                <a:schemeClr val="dk1"/>
              </a:buClr>
              <a:buSzPts val="1100"/>
              <a:buFont typeface="Arial"/>
              <a:buNone/>
            </a:pPr>
            <a:r>
              <a:rPr i="1" lang="en" sz="1700">
                <a:solidFill>
                  <a:srgbClr val="434343"/>
                </a:solidFill>
              </a:rPr>
              <a:t>Mode</a:t>
            </a:r>
            <a:r>
              <a:rPr lang="en" sz="1700">
                <a:solidFill>
                  <a:srgbClr val="434343"/>
                </a:solidFill>
              </a:rPr>
              <a:t>: 		use when there are only a few different data values</a:t>
            </a:r>
            <a:endParaRPr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explore!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Lesson Vocabulary</a:t>
            </a:r>
            <a:endParaRPr b="1"/>
          </a:p>
        </p:txBody>
      </p:sp>
      <p:graphicFrame>
        <p:nvGraphicFramePr>
          <p:cNvPr id="267" name="Google Shape;267;p44"/>
          <p:cNvGraphicFramePr/>
          <p:nvPr/>
        </p:nvGraphicFramePr>
        <p:xfrm>
          <a:off x="952500" y="1410125"/>
          <a:ext cx="3000000" cy="3000000"/>
        </p:xfrm>
        <a:graphic>
          <a:graphicData uri="http://schemas.openxmlformats.org/drawingml/2006/table">
            <a:tbl>
              <a:tblPr>
                <a:noFill/>
                <a:tableStyleId>{239E3CBD-D3BB-494C-9EA3-C731707A70D2}</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series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 one-dimensional, labeled array (or list) that is formatted like a single column of a data table.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33" name="Google Shape;133;p25"/>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34" name="Google Shape;134;p25"/>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import</a:t>
            </a:r>
            <a:r>
              <a:rPr b="1" lang="en">
                <a:solidFill>
                  <a:schemeClr val="dk1"/>
                </a:solidFill>
                <a:highlight>
                  <a:srgbClr val="FFFF00"/>
                </a:highlight>
                <a:latin typeface="Courier New"/>
                <a:ea typeface="Courier New"/>
                <a:cs typeface="Courier New"/>
                <a:sym typeface="Courier New"/>
              </a:rPr>
              <a:t> pandas </a:t>
            </a:r>
            <a:r>
              <a:rPr b="1" lang="en">
                <a:solidFill>
                  <a:srgbClr val="741B47"/>
                </a:solidFill>
                <a:highlight>
                  <a:srgbClr val="FFFF00"/>
                </a:highlight>
                <a:latin typeface="Courier New"/>
                <a:ea typeface="Courier New"/>
                <a:cs typeface="Courier New"/>
                <a:sym typeface="Courier New"/>
              </a:rPr>
              <a:t>as</a:t>
            </a:r>
            <a:r>
              <a:rPr b="1" lang="en">
                <a:solidFill>
                  <a:schemeClr val="dk1"/>
                </a:solidFill>
                <a:highlight>
                  <a:srgbClr val="FFFF00"/>
                </a:highlight>
                <a:latin typeface="Courier New"/>
                <a:ea typeface="Courier New"/>
                <a:cs typeface="Courier New"/>
                <a:sym typeface="Courier New"/>
              </a:rPr>
              <a:t> pd</a:t>
            </a:r>
            <a:endParaRPr b="1">
              <a:solidFill>
                <a:schemeClr val="dk1"/>
              </a:solidFill>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a:t>
            </a:r>
            <a:r>
              <a:rPr b="1" lang="en">
                <a:latin typeface="Courier New"/>
                <a:ea typeface="Courier New"/>
                <a:cs typeface="Courier New"/>
                <a:sym typeface="Courier New"/>
              </a:rPr>
              <a:t>s = pd.Series([</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Lemon Meringue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Apple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35" name="Google Shape;135;p25"/>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41" name="Google Shape;141;p26"/>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42" name="Google Shape;142;p26"/>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highlight>
                  <a:srgbClr val="FFFF00"/>
                </a:highlight>
                <a:latin typeface="Courier New"/>
                <a:ea typeface="Courier New"/>
                <a:cs typeface="Courier New"/>
                <a:sym typeface="Courier New"/>
              </a:rPr>
              <a:t>pies = pd.Series(</a:t>
            </a:r>
            <a:r>
              <a:rPr b="1" lang="en">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Lemon Meringue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Apple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3" name="Google Shape;143;p26"/>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49" name="Google Shape;149;p27"/>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50" name="Google Shape;150;p27"/>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Pumpkin</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Pecan</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0000FF"/>
                </a:solidFill>
                <a:highlight>
                  <a:srgbClr val="FFFF00"/>
                </a:highlight>
                <a:latin typeface="Courier New"/>
                <a:ea typeface="Courier New"/>
                <a:cs typeface="Courier New"/>
                <a:sym typeface="Courier New"/>
              </a:rPr>
              <a:t>3.14</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Lemon Meringue</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solidFill>
                  <a:srgbClr val="1C4587"/>
                </a:solidFill>
                <a:highlight>
                  <a:srgbClr val="FFFF00"/>
                </a:highlight>
                <a:latin typeface="Courier New"/>
                <a:ea typeface="Courier New"/>
                <a:cs typeface="Courier New"/>
                <a:sym typeface="Courier New"/>
              </a:rPr>
              <a:t>Apple</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1" name="Google Shape;151;p27"/>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Pandas Series </a:t>
            </a:r>
            <a:endParaRPr/>
          </a:p>
        </p:txBody>
      </p:sp>
      <p:sp>
        <p:nvSpPr>
          <p:cNvPr id="157" name="Google Shape;157;p28"/>
          <p:cNvSpPr txBox="1"/>
          <p:nvPr>
            <p:ph idx="1" type="body"/>
          </p:nvPr>
        </p:nvSpPr>
        <p:spPr>
          <a:xfrm>
            <a:off x="286800" y="1452625"/>
            <a:ext cx="4455000" cy="1673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700">
                <a:solidFill>
                  <a:srgbClr val="434343"/>
                </a:solidFill>
              </a:rPr>
              <a:t>A </a:t>
            </a:r>
            <a:r>
              <a:rPr b="1" lang="en" sz="1700">
                <a:solidFill>
                  <a:srgbClr val="434343"/>
                </a:solidFill>
              </a:rPr>
              <a:t>series</a:t>
            </a:r>
            <a:r>
              <a:rPr lang="en" sz="1700">
                <a:solidFill>
                  <a:srgbClr val="434343"/>
                </a:solidFill>
              </a:rPr>
              <a:t> is one-dimensional, labeled array (or list) that is formatted like a single column of a data table. </a:t>
            </a:r>
            <a:endParaRPr sz="1400">
              <a:solidFill>
                <a:srgbClr val="434343"/>
              </a:solidFill>
            </a:endParaRPr>
          </a:p>
        </p:txBody>
      </p:sp>
      <p:sp>
        <p:nvSpPr>
          <p:cNvPr id="158" name="Google Shape;158;p28"/>
          <p:cNvSpPr txBox="1"/>
          <p:nvPr/>
        </p:nvSpPr>
        <p:spPr>
          <a:xfrm>
            <a:off x="325050" y="3202725"/>
            <a:ext cx="4587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Courier New"/>
                <a:ea typeface="Courier New"/>
                <a:cs typeface="Courier New"/>
                <a:sym typeface="Courier New"/>
              </a:rPr>
              <a:t>import</a:t>
            </a:r>
            <a:r>
              <a:rPr b="1" lang="en">
                <a:solidFill>
                  <a:schemeClr val="dk1"/>
                </a:solidFill>
                <a:latin typeface="Courier New"/>
                <a:ea typeface="Courier New"/>
                <a:cs typeface="Courier New"/>
                <a:sym typeface="Courier New"/>
              </a:rPr>
              <a:t> pandas </a:t>
            </a:r>
            <a:r>
              <a:rPr b="1" lang="en">
                <a:solidFill>
                  <a:srgbClr val="741B47"/>
                </a:solidFill>
                <a:latin typeface="Courier New"/>
                <a:ea typeface="Courier New"/>
                <a:cs typeface="Courier New"/>
                <a:sym typeface="Courier New"/>
              </a:rPr>
              <a:t>as</a:t>
            </a:r>
            <a:r>
              <a:rPr b="1" lang="en">
                <a:solidFill>
                  <a:schemeClr val="dk1"/>
                </a:solidFill>
                <a:latin typeface="Courier New"/>
                <a:ea typeface="Courier New"/>
                <a:cs typeface="Courier New"/>
                <a:sym typeface="Courier New"/>
              </a:rPr>
              <a:t> pd</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pies = pd.Series([</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3.14</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Lemon Meringue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Apple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highlight>
                  <a:srgbClr val="FFFF00"/>
                </a:highlight>
                <a:latin typeface="Courier New"/>
                <a:ea typeface="Courier New"/>
                <a:cs typeface="Courier New"/>
                <a:sym typeface="Courier New"/>
              </a:rPr>
              <a:t>print</a:t>
            </a:r>
            <a:r>
              <a:rPr b="1" lang="en">
                <a:highlight>
                  <a:srgbClr val="FFFF00"/>
                </a:highlight>
                <a:latin typeface="Courier New"/>
                <a:ea typeface="Courier New"/>
                <a:cs typeface="Courier New"/>
                <a:sym typeface="Courier New"/>
              </a:rPr>
              <a:t>(pies)</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9" name="Google Shape;159;p28"/>
          <p:cNvPicPr preferRelativeResize="0"/>
          <p:nvPr/>
        </p:nvPicPr>
        <p:blipFill>
          <a:blip r:embed="rId3">
            <a:alphaModFix/>
          </a:blip>
          <a:stretch>
            <a:fillRect/>
          </a:stretch>
        </p:blipFill>
        <p:spPr>
          <a:xfrm>
            <a:off x="5151125" y="1760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a:t>
            </a:r>
            <a:r>
              <a:rPr lang="en"/>
              <a:t> Indices </a:t>
            </a:r>
            <a:endParaRPr/>
          </a:p>
        </p:txBody>
      </p:sp>
      <p:sp>
        <p:nvSpPr>
          <p:cNvPr id="165" name="Google Shape;165;p29"/>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a:t>
            </a:r>
            <a:r>
              <a:rPr b="1" lang="en">
                <a:latin typeface="Courier New"/>
                <a:ea typeface="Courier New"/>
                <a:cs typeface="Courier New"/>
                <a:sym typeface="Courier New"/>
              </a:rPr>
              <a:t>s = pd.Series([</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Lemon Meringue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t>
            </a:r>
            <a:r>
              <a:rPr b="1" lang="en">
                <a:solidFill>
                  <a:srgbClr val="1C4587"/>
                </a:solidFill>
                <a:latin typeface="Courier New"/>
                <a:ea typeface="Courier New"/>
                <a:cs typeface="Courier New"/>
                <a:sym typeface="Courier New"/>
              </a:rPr>
              <a:t>Apple</a:t>
            </a:r>
            <a:r>
              <a:rPr b="1" lang="en">
                <a:solidFill>
                  <a:srgbClr val="1C4587"/>
                </a:solidFill>
                <a:latin typeface="Courier New"/>
                <a:ea typeface="Courier New"/>
                <a:cs typeface="Courier New"/>
                <a:sym typeface="Courier New"/>
              </a:rPr>
              <a:t>"</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solidFill>
                <a:srgbClr val="741B47"/>
              </a:solidFill>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(pies)</a:t>
            </a:r>
            <a:endParaRPr b="1">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66" name="Google Shape;166;p29"/>
          <p:cNvPicPr preferRelativeResize="0"/>
          <p:nvPr/>
        </p:nvPicPr>
        <p:blipFill>
          <a:blip r:embed="rId3">
            <a:alphaModFix/>
          </a:blip>
          <a:stretch>
            <a:fillRect/>
          </a:stretch>
        </p:blipFill>
        <p:spPr>
          <a:xfrm>
            <a:off x="5074925" y="2141450"/>
            <a:ext cx="3611875" cy="24939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nvSpPr>
        <p:spPr>
          <a:xfrm>
            <a:off x="325050" y="1405375"/>
            <a:ext cx="82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pie</a:t>
            </a:r>
            <a:r>
              <a:rPr b="1" lang="en">
                <a:latin typeface="Courier New"/>
                <a:ea typeface="Courier New"/>
                <a:cs typeface="Courier New"/>
                <a:sym typeface="Courier New"/>
              </a:rPr>
              <a:t>s = pd.Series([</a:t>
            </a:r>
            <a:r>
              <a:rPr b="1" lang="en">
                <a:solidFill>
                  <a:srgbClr val="1C4587"/>
                </a:solidFill>
                <a:latin typeface="Courier New"/>
                <a:ea typeface="Courier New"/>
                <a:cs typeface="Courier New"/>
                <a:sym typeface="Courier New"/>
              </a:rPr>
              <a:t>"Pumpkin"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"Pecan"</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"Pizza"</a:t>
            </a:r>
            <a:r>
              <a:rPr b="1" lang="en">
                <a:solidFill>
                  <a:schemeClr val="dk1"/>
                </a:solidFill>
                <a:latin typeface="Courier New"/>
                <a:ea typeface="Courier New"/>
                <a:cs typeface="Courier New"/>
                <a:sym typeface="Courier New"/>
              </a:rPr>
              <a:t>,</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"Lemon Meringue"</a:t>
            </a:r>
            <a:r>
              <a:rPr b="1" lang="en">
                <a:latin typeface="Courier New"/>
                <a:ea typeface="Courier New"/>
                <a:cs typeface="Courier New"/>
                <a:sym typeface="Courier New"/>
              </a:rPr>
              <a:t>, </a:t>
            </a:r>
            <a:r>
              <a:rPr b="1" lang="en">
                <a:solidFill>
                  <a:srgbClr val="1C4587"/>
                </a:solidFill>
                <a:latin typeface="Courier New"/>
                <a:ea typeface="Courier New"/>
                <a:cs typeface="Courier New"/>
                <a:sym typeface="Courier New"/>
              </a:rPr>
              <a:t>"Apple"</a:t>
            </a:r>
            <a:r>
              <a:rPr b="1" lang="en">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highlight>
                  <a:srgbClr val="FFFF00"/>
                </a:highlight>
                <a:latin typeface="Courier New"/>
                <a:ea typeface="Courier New"/>
                <a:cs typeface="Courier New"/>
                <a:sym typeface="Courier New"/>
              </a:rPr>
              <a:t>index=[</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B</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C</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D</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 </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E</a:t>
            </a:r>
            <a:r>
              <a:rPr b="1" lang="en">
                <a:solidFill>
                  <a:srgbClr val="1C4587"/>
                </a:solidFill>
                <a:highlight>
                  <a:srgbClr val="FFFF00"/>
                </a:highlight>
                <a:latin typeface="Courier New"/>
                <a:ea typeface="Courier New"/>
                <a:cs typeface="Courier New"/>
                <a:sym typeface="Courier New"/>
              </a:rPr>
              <a:t>"</a:t>
            </a:r>
            <a:r>
              <a:rPr b="1" lang="en">
                <a:highlight>
                  <a:srgbClr val="FFFF00"/>
                </a:highlight>
                <a:latin typeface="Courier New"/>
                <a:ea typeface="Courier New"/>
                <a:cs typeface="Courier New"/>
                <a:sym typeface="Courier New"/>
              </a:rPr>
              <a:t>])</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rPr b="1" lang="en">
                <a:solidFill>
                  <a:srgbClr val="741B47"/>
                </a:solidFill>
                <a:latin typeface="Courier New"/>
                <a:ea typeface="Courier New"/>
                <a:cs typeface="Courier New"/>
                <a:sym typeface="Courier New"/>
              </a:rPr>
              <a:t>print</a:t>
            </a:r>
            <a:r>
              <a:rPr b="1" lang="en">
                <a:latin typeface="Courier New"/>
                <a:ea typeface="Courier New"/>
                <a:cs typeface="Courier New"/>
                <a:sym typeface="Courier New"/>
              </a:rPr>
              <a:t>(pie</a:t>
            </a:r>
            <a:r>
              <a:rPr b="1" lang="en">
                <a:latin typeface="Courier New"/>
                <a:ea typeface="Courier New"/>
                <a:cs typeface="Courier New"/>
                <a:sym typeface="Courier New"/>
              </a:rPr>
              <a:t>s</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p:txBody>
      </p:sp>
      <p:sp>
        <p:nvSpPr>
          <p:cNvPr id="172" name="Google Shape;172;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a:t>
            </a:r>
            <a:r>
              <a:rPr lang="en"/>
              <a:t> </a:t>
            </a:r>
            <a:r>
              <a:rPr lang="en"/>
              <a:t>Indices</a:t>
            </a:r>
            <a:r>
              <a:rPr lang="en"/>
              <a:t> </a:t>
            </a:r>
            <a:endParaRPr/>
          </a:p>
        </p:txBody>
      </p:sp>
      <p:pic>
        <p:nvPicPr>
          <p:cNvPr id="173" name="Google Shape;173;p30"/>
          <p:cNvPicPr preferRelativeResize="0"/>
          <p:nvPr/>
        </p:nvPicPr>
        <p:blipFill rotWithShape="1">
          <a:blip r:embed="rId3">
            <a:alphaModFix/>
          </a:blip>
          <a:srcRect b="0" l="0" r="0" t="3157"/>
          <a:stretch/>
        </p:blipFill>
        <p:spPr>
          <a:xfrm>
            <a:off x="5074925" y="2170225"/>
            <a:ext cx="3611875" cy="2644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Central Tendency</a:t>
            </a:r>
            <a:r>
              <a:rPr lang="en"/>
              <a:t> </a:t>
            </a:r>
            <a:endParaRPr/>
          </a:p>
        </p:txBody>
      </p:sp>
      <p:sp>
        <p:nvSpPr>
          <p:cNvPr id="179" name="Google Shape;179;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700">
                <a:solidFill>
                  <a:srgbClr val="434343"/>
                </a:solidFill>
              </a:rPr>
              <a:t>Weights (in pounds) of cats at the shelter: </a:t>
            </a:r>
            <a:r>
              <a:rPr lang="en" sz="1700">
                <a:solidFill>
                  <a:srgbClr val="434343"/>
                </a:solidFill>
              </a:rPr>
              <a:t>7, 18, 12, 9, 11, 8, 10, 11, 12, 13</a:t>
            </a:r>
            <a:r>
              <a:rPr b="1" lang="en" sz="1700">
                <a:solidFill>
                  <a:srgbClr val="434343"/>
                </a:solidFill>
              </a:rPr>
              <a:t> </a:t>
            </a:r>
            <a:endParaRPr b="1" sz="17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Median:</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800">
              <a:solidFill>
                <a:srgbClr val="434343"/>
              </a:solidFill>
            </a:endParaRPr>
          </a:p>
          <a:p>
            <a:pPr indent="0" lvl="0" marL="0" rtl="0" algn="l">
              <a:spcBef>
                <a:spcPts val="600"/>
              </a:spcBef>
              <a:spcAft>
                <a:spcPts val="0"/>
              </a:spcAft>
              <a:buClr>
                <a:schemeClr val="dk1"/>
              </a:buClr>
              <a:buSzPts val="1100"/>
              <a:buFont typeface="Arial"/>
              <a:buNone/>
            </a:pPr>
            <a:r>
              <a:rPr i="1" lang="en" sz="1800">
                <a:solidFill>
                  <a:srgbClr val="434343"/>
                </a:solidFill>
              </a:rPr>
              <a:t>Mode</a:t>
            </a:r>
            <a:r>
              <a:rPr lang="en" sz="1800">
                <a:solidFill>
                  <a:srgbClr val="434343"/>
                </a:solidFill>
              </a:rPr>
              <a:t>: 		</a:t>
            </a:r>
            <a:endParaRPr sz="1800">
              <a:solidFill>
                <a:srgbClr val="434343"/>
              </a:solidFill>
            </a:endParaRPr>
          </a:p>
          <a:p>
            <a:pPr indent="0" lvl="0" marL="0" rtl="0" algn="l">
              <a:spcBef>
                <a:spcPts val="600"/>
              </a:spcBef>
              <a:spcAft>
                <a:spcPts val="0"/>
              </a:spcAft>
              <a:buClr>
                <a:schemeClr val="dk1"/>
              </a:buClr>
              <a:buSzPts val="1100"/>
              <a:buFont typeface="Arial"/>
              <a:buNone/>
            </a:pPr>
            <a:r>
              <a:t/>
            </a:r>
            <a:endParaRPr sz="1200">
              <a:solidFill>
                <a:srgbClr val="434343"/>
              </a:solidFill>
            </a:endParaRPr>
          </a:p>
          <a:p>
            <a:pPr indent="0" lvl="0" marL="0" rtl="0" algn="l">
              <a:spcBef>
                <a:spcPts val="600"/>
              </a:spcBef>
              <a:spcAft>
                <a:spcPts val="0"/>
              </a:spcAft>
              <a:buNone/>
            </a:pPr>
            <a:r>
              <a:t/>
            </a:r>
            <a:endParaRPr sz="12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