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8db38417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8db3841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 thing we will talk about in this lesson are the indices. An index is basically an address that is given to each row. But sometimes using the default index doesn’t make much sense. We can change the index used, both temporarily and permanently.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48db38417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48db3841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Let’s say we wanted to change the index column from the default to our mammal column. We can use the set_index function to change which column is used as the index. When this is printed, we now see that the mammals column is used. This is just temporary, however. If we printed the mammals DataFrame again, the default indexes are back!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48db38417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48db384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printed the mammals DataFrame again, the default indexes are back!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48db38417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48db3841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permanently change the index column by adding in the inplace parameter and setting it to True. This will actually modify the DataFrame, so be careful, but now the mammal column will act as the index anytime we print the mammals DataFrame.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48db38417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48db3841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also reset the index if we’d like and have pandas renumber the rows again. To do this, we use the reset_index function and again, if we want this to be a permanent change, we add in the inplace parameter and set it equal to True. We’ll take a look at how this can be used in the live code example.</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48db3841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48db3841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print(pets["animal", "age"]), B: print(pets[[animal, age]]), C: print(pets[["animal", "age"]]), D: print(pets[animal, age]),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48db3841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48db3841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print(pets[pets["age"] &gt; 5]), B: print(pets["age"] &gt; 5), C: print(pets[pets["age" &gt; 5]]), D: print([pets["age" &gt; 5]]),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48db3841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48db3841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permanent=True, B: permanent=Yes, C: inplace=True, D: inplace=Yes,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48db38417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48db3841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use of brackets can be using to denote which columns to display as well. Here, we are telling python to only display the hours of sleep column. Since it is only one column, what is displayed is a series. This may or may not be very helpful though since it’s not easy to determine which animal from our table belongs to each index.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48db38417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48db3841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we can do is print out both the mammal and the hours of sleep column. This returns a smaller, filtered DataFrame. Notice, that there are two brackets in this command. The syntax can get tricky, so we’ll want to always be aware and double check it.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48db38417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48db3841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Since the syntax is a bit tricky, if we’d like to use this filtered DataFrame more than once, we can store it in its own variable. This time, anytime we’d like to only display the mammals and hours of sleep columns, we can just print out the sleep_data variable instead of the whole mammals table.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48db38417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48db3841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also filter for specific rows within specific columns. For this, we include a condition. Let’s say we wanted to display only the rows of animals who sleep less than 4 hours. First, we use the sleep_data variable so only the mammals and hours of sleep columns are displayed.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48db38417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48db3841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But instead of printing all of the rows, we can use a condition to future filter the data. The condition will be placed within brackets.</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48db38417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48db3841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want to filter based on the hours of sleep column in the mammals DataFrame, so we type in mammals here and denote that we want to search the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48db38417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48db3841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 hours of sleep column. Lastly, we specifically only want to print the rows where the hours of sleep are less than 4.</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48db38417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48db3841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Now we can print the DataFrame and only the rows of mammals who sleep less than 4 hours will be displayed. </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ByaW50KHBldHNbXCJhbmltYWxcIiwgXCJhZ2VcIl0pIiwicHJpbnQocGV0c1tbYW5pbWFsLCBhZ2VdXSkiLCJwcmludChwZXRzW1tcImFuaW1hbFwiLCBcImFnZVwiXV0pIiwicHJpbnQocGV0c1thbmltYWwsIGFnZV0pIl19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J1bmtub3duIiwicHJlc2VudGF0aW9uSWQiOiIxX3E4aVdzOXc2cUJRNFJKWmlSc2lPWXdSbEQwYm5hQWVBakxBODR5V1A4YyIsImNvbnRlbnRJZCI6ImN1c3RvbS1yZXNwb25zZS1tdWx0aXBsZUNob2ljZSIsInNsaWRlSWQiOiJnZTQ4ZGIzODQxN18wXzI0NCIsImNvbnRlbnRJbnN0YW5jZUlkIjoiMV9xOGlXczl3NnFCUTRSSlppUnNpT1l3UmxEMGJuYUFlQWpMQTg0eVdQOGMvMDc5MjFjNzQtNzBmYy00ZTNlLTg4ZjUtMjdmZGFmM2ViNzk2In0=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ByaW50KHBldHNbcGV0c1tcImFnZVwiXSA+IDVdKSIsInByaW50KHBldHNbXCJhZ2VcIl0gPiA1KSIsInByaW50KHBldHNbcGV0c1tcImFnZVwiID4gNV1dKSIsInByaW50KFtwZXRzW1wiYWdlXCIgPiA1XV0pIl19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J1bmtub3duIiwicHJlc2VudGF0aW9uSWQiOiIxX3E4aVdzOXc2cUJRNFJKWmlSc2lPWXdSbEQwYm5hQWVBakxBODR5V1A4YyIsImNvbnRlbnRJZCI6ImN1c3RvbS1yZXNwb25zZS1tdWx0aXBsZUNob2ljZSIsInNsaWRlSWQiOiJnZTQ4ZGIzODQxN18wXzI0OSIsImNvbnRlbnRJbnN0YW5jZUlkIjoiMV9xOGlXczl3NnFCUTRSSlppUnNpT1l3UmxEMGJuYUFlQWpMQTg0eVdQOGMvZTU2ZmRmZTAtY2JiMS00NTVlLWFkNDAtOGFjODM1MTE5OTZkIn0=pearId=magic-pear-metadata-identifi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Blcm1hbmVudD1UcnVlIiwicGVybWFuZW50PVllcyIsImlucGxhY2U9VHJ1ZSIsImlucGxhY2U9WWVzIl19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J1bmtub3duIiwicHJlc2VudGF0aW9uSWQiOiIxX3E4aVdzOXc2cUJRNFJKWmlSc2lPWXdSbEQwYm5hQWVBakxBODR5V1A4YyIsImNvbnRlbnRJZCI6ImN1c3RvbS1yZXNwb25zZS1tdWx0aXBsZUNob2ljZSIsInNsaWRlSWQiOiJnZTQ4ZGIzODQxN18wXzI1NCIsImNvbnRlbnRJbnN0YW5jZUlkIjoiMV9xOGlXczl3NnFCUTRSSlppUnNpT1l3UmxEMGJuYUFlQWpMQTg0eVdQOGMvYzhjY2UyNmMtMzc5MS00Zjg4LWE3MjAtYjFmNDMwNzNhNzYz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 8 - Selecting Columns</a:t>
            </a:r>
            <a:endParaRPr/>
          </a:p>
        </p:txBody>
      </p:sp>
      <p:sp>
        <p:nvSpPr>
          <p:cNvPr id="71" name="Google Shape;71;p14"/>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sp>
        <p:nvSpPr>
          <p:cNvPr id="129" name="Google Shape;129;p2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30" name="Google Shape;130;p23"/>
          <p:cNvPicPr preferRelativeResize="0"/>
          <p:nvPr/>
        </p:nvPicPr>
        <p:blipFill>
          <a:blip r:embed="rId3">
            <a:alphaModFix/>
          </a:blip>
          <a:stretch>
            <a:fillRect/>
          </a:stretch>
        </p:blipFill>
        <p:spPr>
          <a:xfrm>
            <a:off x="4412663" y="2091213"/>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r>
              <a:rPr b="1" lang="en" sz="1500">
                <a:solidFill>
                  <a:srgbClr val="111111"/>
                </a:solidFill>
                <a:highlight>
                  <a:srgbClr val="FFFF00"/>
                </a:highlight>
                <a:latin typeface="Consolas"/>
                <a:ea typeface="Consolas"/>
                <a:cs typeface="Consolas"/>
                <a:sym typeface="Consolas"/>
              </a:rPr>
              <a:t>set_index(</a:t>
            </a:r>
            <a:r>
              <a:rPr b="1" lang="en" sz="1500">
                <a:solidFill>
                  <a:srgbClr val="0000FF"/>
                </a:solidFill>
                <a:latin typeface="Consolas"/>
                <a:ea typeface="Consolas"/>
                <a:cs typeface="Consolas"/>
                <a:sym typeface="Consolas"/>
              </a:rPr>
              <a:t>"mammal"</a:t>
            </a:r>
            <a:r>
              <a:rPr b="1" lang="en" sz="1500">
                <a:solidFill>
                  <a:srgbClr val="111111"/>
                </a:solidFill>
                <a:highlight>
                  <a:srgbClr val="FFFF00"/>
                </a:highlight>
                <a:latin typeface="Consolas"/>
                <a:ea typeface="Consolas"/>
                <a:cs typeface="Consolas"/>
                <a:sym typeface="Consolas"/>
              </a:rPr>
              <a:t>)</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36" name="Google Shape;136;p24"/>
          <p:cNvPicPr preferRelativeResize="0"/>
          <p:nvPr/>
        </p:nvPicPr>
        <p:blipFill rotWithShape="1">
          <a:blip r:embed="rId3">
            <a:alphaModFix/>
          </a:blip>
          <a:srcRect b="-7783" l="0" r="-3809" t="-4537"/>
          <a:stretch/>
        </p:blipFill>
        <p:spPr>
          <a:xfrm>
            <a:off x="4412675" y="2091225"/>
            <a:ext cx="4143375" cy="2524482"/>
          </a:xfrm>
          <a:prstGeom prst="rect">
            <a:avLst/>
          </a:prstGeom>
          <a:noFill/>
          <a:ln cap="flat" cmpd="sng" w="9525">
            <a:solidFill>
              <a:schemeClr val="dk2"/>
            </a:solidFill>
            <a:prstDash val="solid"/>
            <a:round/>
            <a:headEnd len="sm" w="sm" type="none"/>
            <a:tailEnd len="sm" w="sm" type="none"/>
          </a:ln>
        </p:spPr>
      </p:pic>
      <p:sp>
        <p:nvSpPr>
          <p:cNvPr id="137" name="Google Shape;137;p2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r>
              <a:rPr b="1" lang="en" sz="1500">
                <a:solidFill>
                  <a:srgbClr val="111111"/>
                </a:solidFill>
                <a:highlight>
                  <a:srgbClr val="FFFF00"/>
                </a:highlight>
                <a:latin typeface="Consolas"/>
                <a:ea typeface="Consolas"/>
                <a:cs typeface="Consolas"/>
                <a:sym typeface="Consolas"/>
              </a:rPr>
              <a:t>set_index(</a:t>
            </a:r>
            <a:r>
              <a:rPr b="1" lang="en" sz="1500">
                <a:solidFill>
                  <a:srgbClr val="0000FF"/>
                </a:solidFill>
                <a:latin typeface="Consolas"/>
                <a:ea typeface="Consolas"/>
                <a:cs typeface="Consolas"/>
                <a:sym typeface="Consolas"/>
              </a:rPr>
              <a:t>"mammal"</a:t>
            </a:r>
            <a:r>
              <a:rPr b="1" lang="en" sz="1500">
                <a:solidFill>
                  <a:srgbClr val="111111"/>
                </a:solidFill>
                <a:highlight>
                  <a:srgbClr val="FFFF00"/>
                </a:highlight>
                <a:latin typeface="Consolas"/>
                <a:ea typeface="Consolas"/>
                <a:cs typeface="Consolas"/>
                <a:sym typeface="Consolas"/>
              </a:rPr>
              <a:t>)</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43" name="Google Shape;143;p25"/>
          <p:cNvPicPr preferRelativeResize="0"/>
          <p:nvPr/>
        </p:nvPicPr>
        <p:blipFill rotWithShape="1">
          <a:blip r:embed="rId3">
            <a:alphaModFix/>
          </a:blip>
          <a:srcRect b="-7783" l="0" r="-3809" t="-4537"/>
          <a:stretch/>
        </p:blipFill>
        <p:spPr>
          <a:xfrm>
            <a:off x="4412675" y="2091225"/>
            <a:ext cx="4143375" cy="2524482"/>
          </a:xfrm>
          <a:prstGeom prst="rect">
            <a:avLst/>
          </a:prstGeom>
          <a:noFill/>
          <a:ln cap="flat" cmpd="sng" w="9525">
            <a:solidFill>
              <a:schemeClr val="dk2"/>
            </a:solidFill>
            <a:prstDash val="solid"/>
            <a:round/>
            <a:headEnd len="sm" w="sm" type="none"/>
            <a:tailEnd len="sm" w="sm" type="none"/>
          </a:ln>
        </p:spPr>
      </p:pic>
      <p:sp>
        <p:nvSpPr>
          <p:cNvPr id="144" name="Google Shape;144;p2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pic>
        <p:nvPicPr>
          <p:cNvPr id="145" name="Google Shape;145;p25"/>
          <p:cNvPicPr preferRelativeResize="0"/>
          <p:nvPr/>
        </p:nvPicPr>
        <p:blipFill>
          <a:blip r:embed="rId4">
            <a:alphaModFix/>
          </a:blip>
          <a:stretch>
            <a:fillRect/>
          </a:stretch>
        </p:blipFill>
        <p:spPr>
          <a:xfrm>
            <a:off x="4412663" y="2091213"/>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3"/>
                                        </p:tgtEl>
                                      </p:cBhvr>
                                    </p:animEffect>
                                    <p:set>
                                      <p:cBhvr>
                                        <p:cTn dur="1" fill="hold">
                                          <p:stCondLst>
                                            <p:cond delay="500"/>
                                          </p:stCondLst>
                                        </p:cTn>
                                        <p:tgtEl>
                                          <p:spTgt spid="1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sp>
        <p:nvSpPr>
          <p:cNvPr id="151" name="Google Shape;151;p26"/>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mammals.set_index(</a:t>
            </a:r>
            <a:r>
              <a:rPr b="1" lang="en" sz="1500">
                <a:solidFill>
                  <a:srgbClr val="0000FF"/>
                </a:solidFill>
                <a:latin typeface="Consolas"/>
                <a:ea typeface="Consolas"/>
                <a:cs typeface="Consolas"/>
                <a:sym typeface="Consolas"/>
              </a:rPr>
              <a:t>"mammal"</a:t>
            </a:r>
            <a:r>
              <a:rPr b="1" lang="en" sz="1500">
                <a:solidFill>
                  <a:srgbClr val="111111"/>
                </a:solidFill>
                <a:highlight>
                  <a:srgbClr val="FFFF00"/>
                </a:highlight>
                <a:latin typeface="Consolas"/>
                <a:ea typeface="Consolas"/>
                <a:cs typeface="Consolas"/>
                <a:sym typeface="Consolas"/>
              </a:rPr>
              <a:t>, inplace=</a:t>
            </a:r>
            <a:r>
              <a:rPr b="1" lang="en" sz="1500">
                <a:solidFill>
                  <a:srgbClr val="0000FF"/>
                </a:solidFill>
                <a:highlight>
                  <a:srgbClr val="FFFF00"/>
                </a:highlight>
                <a:latin typeface="Consolas"/>
                <a:ea typeface="Consolas"/>
                <a:cs typeface="Consolas"/>
                <a:sym typeface="Consolas"/>
              </a:rPr>
              <a:t>True</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52" name="Google Shape;152;p26"/>
          <p:cNvPicPr preferRelativeResize="0"/>
          <p:nvPr/>
        </p:nvPicPr>
        <p:blipFill rotWithShape="1">
          <a:blip r:embed="rId3">
            <a:alphaModFix/>
          </a:blip>
          <a:srcRect b="-7783" l="0" r="-3809" t="-4537"/>
          <a:stretch/>
        </p:blipFill>
        <p:spPr>
          <a:xfrm>
            <a:off x="4412675" y="2091225"/>
            <a:ext cx="4143375" cy="252448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Modifying the Index</a:t>
            </a:r>
            <a:endParaRPr/>
          </a:p>
        </p:txBody>
      </p:sp>
      <p:sp>
        <p:nvSpPr>
          <p:cNvPr id="158" name="Google Shape;158;p27"/>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mammals.reset_index(inplace=</a:t>
            </a:r>
            <a:r>
              <a:rPr b="1" lang="en" sz="1500">
                <a:solidFill>
                  <a:srgbClr val="0000FF"/>
                </a:solidFill>
                <a:latin typeface="Consolas"/>
                <a:ea typeface="Consolas"/>
                <a:cs typeface="Consolas"/>
                <a:sym typeface="Consolas"/>
              </a:rPr>
              <a:t>True</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159" name="Google Shape;159;p27"/>
          <p:cNvPicPr preferRelativeResize="0"/>
          <p:nvPr/>
        </p:nvPicPr>
        <p:blipFill>
          <a:blip r:embed="rId3">
            <a:alphaModFix/>
          </a:blip>
          <a:stretch>
            <a:fillRect/>
          </a:stretch>
        </p:blipFill>
        <p:spPr>
          <a:xfrm>
            <a:off x="4412663" y="2091213"/>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option would correctly filter a dataframe to display two columns of data?</a:t>
            </a:r>
            <a:endParaRPr/>
          </a:p>
        </p:txBody>
      </p:sp>
      <p:pic>
        <p:nvPicPr>
          <p:cNvPr id="165" name="Google Shape;165;p2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66" name="Google Shape;166;p2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option would correctly filter a dataframe to display pets who are older than 5?</a:t>
            </a:r>
            <a:endParaRPr/>
          </a:p>
        </p:txBody>
      </p:sp>
      <p:pic>
        <p:nvPicPr>
          <p:cNvPr id="172" name="Google Shape;172;p2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73" name="Google Shape;173;p2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parameter should be added to the following function to make the change to the index permanent?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pets.set_index("animal")</a:t>
            </a:r>
            <a:endParaRPr/>
          </a:p>
          <a:p>
            <a:pPr indent="0" lvl="0" marL="0" rtl="0" algn="l">
              <a:spcBef>
                <a:spcPts val="0"/>
              </a:spcBef>
              <a:spcAft>
                <a:spcPts val="0"/>
              </a:spcAft>
              <a:buNone/>
            </a:pPr>
            <a:r>
              <a:t/>
            </a:r>
            <a:endParaRPr/>
          </a:p>
        </p:txBody>
      </p:sp>
      <p:pic>
        <p:nvPicPr>
          <p:cNvPr id="179" name="Google Shape;179;p3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80" name="Google Shape;180;p3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Selecting Columns </a:t>
            </a:r>
            <a:endParaRPr/>
          </a:p>
        </p:txBody>
      </p:sp>
      <p:sp>
        <p:nvSpPr>
          <p:cNvPr id="77" name="Google Shape;77;p15"/>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highlight>
                  <a:srgbClr val="FFFFFF"/>
                </a:highlight>
                <a:latin typeface="Roboto"/>
                <a:ea typeface="Roboto"/>
                <a:cs typeface="Roboto"/>
                <a:sym typeface="Roboto"/>
              </a:rPr>
              <a:t>Specific columns (or series) can be selected instead of displaying the entire table. </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1500">
                <a:solidFill>
                  <a:schemeClr val="dk1"/>
                </a:solidFill>
                <a:highlight>
                  <a:srgbClr val="FFFFFF"/>
                </a:highlight>
                <a:latin typeface="Roboto"/>
                <a:ea typeface="Roboto"/>
                <a:cs typeface="Roboto"/>
                <a:sym typeface="Roboto"/>
              </a:rPr>
              <a:t>Selecting a single column from the DataFrame will return a Series object.</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1200"/>
              </a:spcAft>
              <a:buClr>
                <a:schemeClr val="dk1"/>
              </a:buClr>
              <a:buSzPts val="1100"/>
              <a:buFont typeface="Arial"/>
              <a:buNone/>
            </a:pPr>
            <a:r>
              <a:t/>
            </a:r>
            <a:endParaRPr b="1" sz="1500">
              <a:solidFill>
                <a:srgbClr val="111111"/>
              </a:solidFill>
              <a:latin typeface="Consolas"/>
              <a:ea typeface="Consolas"/>
              <a:cs typeface="Consolas"/>
              <a:sym typeface="Consolas"/>
            </a:endParaRPr>
          </a:p>
        </p:txBody>
      </p:sp>
      <p:pic>
        <p:nvPicPr>
          <p:cNvPr id="78" name="Google Shape;78;p15"/>
          <p:cNvPicPr preferRelativeResize="0"/>
          <p:nvPr/>
        </p:nvPicPr>
        <p:blipFill rotWithShape="1">
          <a:blip r:embed="rId3">
            <a:alphaModFix/>
          </a:blip>
          <a:srcRect b="-12037" l="-2902" r="-9167" t="-4607"/>
          <a:stretch/>
        </p:blipFill>
        <p:spPr>
          <a:xfrm>
            <a:off x="5153825" y="2520100"/>
            <a:ext cx="3181125" cy="21999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Selecting Columns </a:t>
            </a:r>
            <a:endParaRPr/>
          </a:p>
        </p:txBody>
      </p:sp>
      <p:sp>
        <p:nvSpPr>
          <p:cNvPr id="84" name="Google Shape;84;p16"/>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highlight>
                  <a:srgbClr val="FFFFFF"/>
                </a:highlight>
                <a:latin typeface="Roboto"/>
                <a:ea typeface="Roboto"/>
                <a:cs typeface="Roboto"/>
                <a:sym typeface="Roboto"/>
              </a:rPr>
              <a:t>Specific columns (or series) can be selected instead of displaying the entire table. </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1500">
                <a:solidFill>
                  <a:schemeClr val="dk1"/>
                </a:solidFill>
                <a:highlight>
                  <a:srgbClr val="FFFFFF"/>
                </a:highlight>
                <a:latin typeface="Roboto"/>
                <a:ea typeface="Roboto"/>
                <a:cs typeface="Roboto"/>
                <a:sym typeface="Roboto"/>
              </a:rPr>
              <a:t>Selecting a single column from the DataFrame will return a Series object.</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85" name="Google Shape;85;p16"/>
          <p:cNvPicPr preferRelativeResize="0"/>
          <p:nvPr/>
        </p:nvPicPr>
        <p:blipFill rotWithShape="1">
          <a:blip r:embed="rId3">
            <a:alphaModFix/>
          </a:blip>
          <a:srcRect b="-10320" l="-2453" r="-3770" t="-2840"/>
          <a:stretch/>
        </p:blipFill>
        <p:spPr>
          <a:xfrm>
            <a:off x="5339750" y="2489125"/>
            <a:ext cx="3470300" cy="22205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Selecting Columns </a:t>
            </a:r>
            <a:endParaRPr/>
          </a:p>
        </p:txBody>
      </p:sp>
      <p:sp>
        <p:nvSpPr>
          <p:cNvPr id="91" name="Google Shape;91;p17"/>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500">
              <a:solidFill>
                <a:srgbClr val="111111"/>
              </a:solidFill>
              <a:latin typeface="Consolas"/>
              <a:ea typeface="Consolas"/>
              <a:cs typeface="Consolas"/>
              <a:sym typeface="Consolas"/>
            </a:endParaRPr>
          </a:p>
        </p:txBody>
      </p:sp>
      <p:pic>
        <p:nvPicPr>
          <p:cNvPr id="92" name="Google Shape;92;p17"/>
          <p:cNvPicPr preferRelativeResize="0"/>
          <p:nvPr/>
        </p:nvPicPr>
        <p:blipFill rotWithShape="1">
          <a:blip r:embed="rId3">
            <a:alphaModFix/>
          </a:blip>
          <a:srcRect b="-10320" l="-2453" r="-3770" t="-2840"/>
          <a:stretch/>
        </p:blipFill>
        <p:spPr>
          <a:xfrm>
            <a:off x="5339750" y="2489125"/>
            <a:ext cx="3470300" cy="22205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98" name="Google Shape;98;p18"/>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a:t>
            </a:r>
            <a:endParaRPr b="1" sz="1500">
              <a:solidFill>
                <a:srgbClr val="11111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104" name="Google Shape;104;p19"/>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a:t>
            </a:r>
            <a:r>
              <a:rPr b="1" lang="en" sz="1500">
                <a:solidFill>
                  <a:srgbClr val="111111"/>
                </a:solidFill>
                <a:highlight>
                  <a:srgbClr val="FFFF00"/>
                </a:highlight>
                <a:latin typeface="Consolas"/>
                <a:ea typeface="Consolas"/>
                <a:cs typeface="Consolas"/>
                <a:sym typeface="Consolas"/>
              </a:rPr>
              <a:t>sleep_data[        ]</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110" name="Google Shape;110;p20"/>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a:t>
            </a:r>
            <a:r>
              <a:rPr b="1" lang="en" sz="1500">
                <a:solidFill>
                  <a:srgbClr val="111111"/>
                </a:solidFill>
                <a:highlight>
                  <a:srgbClr val="FFFF00"/>
                </a:highlight>
                <a:latin typeface="Consolas"/>
                <a:ea typeface="Consolas"/>
                <a:cs typeface="Consolas"/>
                <a:sym typeface="Consolas"/>
              </a:rPr>
              <a:t>mammals[                ]</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116" name="Google Shape;116;p21"/>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(sleep_data[mammals[</a:t>
            </a:r>
            <a:r>
              <a:rPr b="1" lang="en" sz="1500">
                <a:solidFill>
                  <a:srgbClr val="0000FF"/>
                </a:solidFill>
                <a:highlight>
                  <a:srgbClr val="FFFF00"/>
                </a:highlight>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Using Conditions </a:t>
            </a:r>
            <a:endParaRPr/>
          </a:p>
        </p:txBody>
      </p:sp>
      <p:sp>
        <p:nvSpPr>
          <p:cNvPr id="122" name="Google Shape;122;p22"/>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11111"/>
                </a:solidFill>
                <a:latin typeface="Consolas"/>
                <a:ea typeface="Consolas"/>
                <a:cs typeface="Consolas"/>
                <a:sym typeface="Consolas"/>
              </a:rPr>
              <a:t>sleep_data = mammals[[</a:t>
            </a:r>
            <a:r>
              <a:rPr b="1" lang="en" sz="1500">
                <a:solidFill>
                  <a:srgbClr val="0000FF"/>
                </a:solidFill>
                <a:latin typeface="Consolas"/>
                <a:ea typeface="Consolas"/>
                <a:cs typeface="Consolas"/>
                <a:sym typeface="Consolas"/>
              </a:rPr>
              <a:t>"mammal"</a:t>
            </a:r>
            <a:r>
              <a:rPr b="1" lang="en" sz="1500">
                <a:solidFill>
                  <a:srgbClr val="111111"/>
                </a:solidFill>
                <a:latin typeface="Consolas"/>
                <a:ea typeface="Consolas"/>
                <a:cs typeface="Consolas"/>
                <a:sym typeface="Consolas"/>
              </a:rPr>
              <a:t>, </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500">
              <a:solidFill>
                <a:srgbClr val="741B47"/>
              </a:solidFill>
              <a:latin typeface="Consolas"/>
              <a:ea typeface="Consolas"/>
              <a:cs typeface="Consolas"/>
              <a:sym typeface="Consolas"/>
            </a:endParaRPr>
          </a:p>
          <a:p>
            <a:pPr indent="0" lvl="0" marL="0" rtl="0" algn="l">
              <a:spcBef>
                <a:spcPts val="1200"/>
              </a:spcBef>
              <a:spcAft>
                <a:spcPts val="1200"/>
              </a:spcAft>
              <a:buNone/>
            </a:pPr>
            <a:r>
              <a:rPr b="1" lang="en" sz="1500">
                <a:solidFill>
                  <a:srgbClr val="741B47"/>
                </a:solidFill>
                <a:latin typeface="Consolas"/>
                <a:ea typeface="Consolas"/>
                <a:cs typeface="Consolas"/>
                <a:sym typeface="Consolas"/>
              </a:rPr>
              <a:t>print</a:t>
            </a:r>
            <a:r>
              <a:rPr b="1" lang="en" sz="1500">
                <a:solidFill>
                  <a:srgbClr val="111111"/>
                </a:solidFill>
                <a:latin typeface="Consolas"/>
                <a:ea typeface="Consolas"/>
                <a:cs typeface="Consolas"/>
                <a:sym typeface="Consolas"/>
              </a:rPr>
              <a:t>(sleep_data[mammals[</a:t>
            </a:r>
            <a:r>
              <a:rPr b="1" lang="en" sz="1500">
                <a:solidFill>
                  <a:srgbClr val="0000FF"/>
                </a:solidFill>
                <a:latin typeface="Consolas"/>
                <a:ea typeface="Consolas"/>
                <a:cs typeface="Consolas"/>
                <a:sym typeface="Consolas"/>
              </a:rPr>
              <a:t>"hours_of_sleep"</a:t>
            </a:r>
            <a:r>
              <a:rPr b="1" lang="en" sz="1500">
                <a:solidFill>
                  <a:srgbClr val="111111"/>
                </a:solidFill>
                <a:latin typeface="Consolas"/>
                <a:ea typeface="Consolas"/>
                <a:cs typeface="Consolas"/>
                <a:sym typeface="Consolas"/>
              </a:rPr>
              <a:t>] </a:t>
            </a:r>
            <a:r>
              <a:rPr b="1" lang="en" sz="1500">
                <a:solidFill>
                  <a:srgbClr val="111111"/>
                </a:solidFill>
                <a:highlight>
                  <a:srgbClr val="FFFF00"/>
                </a:highlight>
                <a:latin typeface="Consolas"/>
                <a:ea typeface="Consolas"/>
                <a:cs typeface="Consolas"/>
                <a:sym typeface="Consolas"/>
              </a:rPr>
              <a:t>&lt; 4</a:t>
            </a:r>
            <a:r>
              <a:rPr b="1" lang="en" sz="1500">
                <a:solidFill>
                  <a:srgbClr val="111111"/>
                </a:solidFill>
                <a:latin typeface="Consolas"/>
                <a:ea typeface="Consolas"/>
                <a:cs typeface="Consolas"/>
                <a:sym typeface="Consolas"/>
              </a:rPr>
              <a:t>])</a:t>
            </a:r>
            <a:endParaRPr b="1" sz="1500">
              <a:solidFill>
                <a:srgbClr val="111111"/>
              </a:solidFill>
              <a:latin typeface="Consolas"/>
              <a:ea typeface="Consolas"/>
              <a:cs typeface="Consolas"/>
              <a:sym typeface="Consolas"/>
            </a:endParaRPr>
          </a:p>
        </p:txBody>
      </p:sp>
      <p:pic>
        <p:nvPicPr>
          <p:cNvPr id="123" name="Google Shape;123;p22"/>
          <p:cNvPicPr preferRelativeResize="0"/>
          <p:nvPr/>
        </p:nvPicPr>
        <p:blipFill rotWithShape="1">
          <a:blip r:embed="rId3">
            <a:alphaModFix/>
          </a:blip>
          <a:srcRect b="-69515" l="-2293" r="-4898" t="-11185"/>
          <a:stretch/>
        </p:blipFill>
        <p:spPr>
          <a:xfrm>
            <a:off x="4348225" y="2995200"/>
            <a:ext cx="3749175" cy="15492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