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a8c95524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a8c9552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can continue using this function with different arguments!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a8c95524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7a8c955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Multiple parameters can also be used. This will happen often in data science as you might want to compare two different columns, or perform a calculation using the values in two different columns.  Here, we are taking the difference between the first and second parameters. If we call this function with the arguments, of 10 and 4 - the function will print 6.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7a8c95524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7a8c9552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There’s a small difference in this function. Do you see it? Here, we are using a return statement instead of a print statement. In this case, nothing will print when we call the function. The result is simply stored. We can print the result by adding a print statement.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a8c95524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a8c9552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Or we can also store the return value in a variable and then print the variable. Let’s see how a function like this could work in a data science problem.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7a8c95524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7a8c9552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go back to our mammals DataFrame. We have the life span and the number of hours of sleep for each mammals. We can create a new column that will list an estimate of how many hours of each mammal’s life are spent sleeping using this information.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a8c95524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7a8c9552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we’ll define a function that will take in two parameters. The name of the function and the parameters can be anything you’d like. It’s helpful to keep them short but descriptive.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7a8c95524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7a8c9552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want to return how much each mammal sleeps in their lifetime. We can find this by taking their lifespan, multiplying it by the 365 days in the year and then also multiplying by the number of hours of sleep. Perfect. We now have our function.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7a8c95524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7a8c955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now use this function to create a new column called total_sleeping_hours. To create a new column, we call on the DataFrame mammals and then put the name of the new column in brackets and quotes.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7a8c95524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7a8c9552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call the function total_sleep and we want the arguments to be taken from columns of the table.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a8c95524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7a8c955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span parameter will represent the values in in life_span column. We can denote that by typing in the DataFrame variable mammals and the name of the column. Remember to include brackets and quotes here.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7a8c95524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7a8c955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Let’s review functions. We’ve used plenty of built-in functions up to this point, but now we are going to define and call our own functions. </a:t>
            </a: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a8c95524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7a8c9552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hours parameter will represent the values in the hours_of_sleep column.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a8c95524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a8c9552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understand this clearer, here you can see that the values of the life_span column will be used for the parameter span in the function.</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a8c95524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a8c9552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 values of the hours of sleep column will be used for the parameter hours in the function.</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7a8c95524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7a8c9552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let’s print the table and see the results!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We’ll take a look at a few other functions that we can use in the next live code example.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7a8c9552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7a8c9552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 B: def, C: num, D: print_number,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7a8c9552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7a8c9552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7a8c9552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7a8c9552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7a8c95524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7a8c955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To define a function, we use the keyword def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7a8c95524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7a8c955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 then we name the function.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7a8c95524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7a8c9552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parenthesis holds our parameter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a8c95524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7a8c955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and we finish up with a colon.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7a8c95524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7a8c955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Below this, and indented, we tell python what we want this function to do by telling it what to do with the parameter. Here, we simply want python to print the parameter.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Now, defining a function won’t do anything unless the function is called.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7a8c95524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7a8c9552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Here, the function is called with the number </a:t>
            </a:r>
            <a:r>
              <a:rPr lang="en" sz="1400">
                <a:solidFill>
                  <a:schemeClr val="dk1"/>
                </a:solidFill>
              </a:rPr>
              <a:t>10 as the </a:t>
            </a:r>
            <a:r>
              <a:rPr lang="en" sz="1400">
                <a:solidFill>
                  <a:schemeClr val="dk1"/>
                </a:solidFill>
              </a:rPr>
              <a:t>argument. An argument is the actual value that takes place of the parameter. So, here num is the parameter and 10 in the argument. When this function is called, the argument, or in this case, a 10 will be printed. </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a8c955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a8c955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can continue using this function with different arguments!</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_9">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307900" y="869325"/>
            <a:ext cx="4138500" cy="1620900"/>
          </a:xfrm>
          <a:prstGeom prst="rect">
            <a:avLst/>
          </a:prstGeom>
        </p:spPr>
        <p:txBody>
          <a:bodyPr anchorCtr="0" anchor="b" bIns="91425" lIns="91425" spcFirstLastPara="1" rIns="91425" wrap="square" tIns="91425">
            <a:norm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4"/>
          <p:cNvSpPr txBox="1"/>
          <p:nvPr>
            <p:ph idx="1" type="body"/>
          </p:nvPr>
        </p:nvSpPr>
        <p:spPr>
          <a:xfrm>
            <a:off x="5170675" y="842150"/>
            <a:ext cx="3504600" cy="2761800"/>
          </a:xfrm>
          <a:prstGeom prst="rect">
            <a:avLst/>
          </a:prstGeom>
        </p:spPr>
        <p:txBody>
          <a:bodyPr anchorCtr="0" anchor="t" bIns="91425" lIns="91425" spcFirstLastPara="1" rIns="91425" wrap="square" tIns="91425">
            <a:normAutofit/>
          </a:bodyPr>
          <a:lstStyle>
            <a:lvl1pPr indent="-381000" lvl="0" marL="457200" rtl="0" algn="ctr">
              <a:spcBef>
                <a:spcPts val="0"/>
              </a:spcBef>
              <a:spcAft>
                <a:spcPts val="0"/>
              </a:spcAft>
              <a:buSzPts val="2400"/>
              <a:buChar char="●"/>
              <a:defRPr sz="2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IiwiZGVmIiwibnVtIiwicHJpbnRfbnVtYmVyIl19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J1bmtub3duIiwicHJlc2VudGF0aW9uSWQiOiIxQWQ5R0g0ZWdwNEphQ3ZfM0xVWWRzRVFPLWhqX2NHaTNqWU9Lb0pMWlJ5ayIsImNvbnRlbnRJZCI6ImN1c3RvbS1yZXNwb25zZS1tdWx0aXBsZUNob2ljZSIsInNsaWRlSWQiOiJnZTdhOGM5NTUyNF8wXzMxMyIsImNvbnRlbnRJbnN0YW5jZUlkIjoiMUFkOUdINGVncDRKYUN2XzNMVVlkc0VRTy1oal9jR2kzallPS29KTFpSeWsvYTE4ZmRkZTQtMWZmNS00NWY3LTk3MTAtMjNiZWFkMDU1NzNh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J1bmtub3duIiwicHJlc2VudGF0aW9uSWQiOiIxQWQ5R0g0ZWdwNEphQ3ZfM0xVWWRzRVFPLWhqX2NHaTNqWU9Lb0pMWlJ5ayIsImNvbnRlbnRJZCI6ImN1c3RvbS1yZXNwb25zZS1tdWx0aXBsZUNob2ljZSIsInNsaWRlSWQiOiJnZTdhOGM5NTUyNF8wXzMyMiIsImNvbnRlbnRJbnN0YW5jZUlkIjoiMUFkOUdINGVncDRKYUN2XzNMVVlkc0VRTy1oal9jR2kzallPS29KTFpSeWsvY2E2NjY1MDctYjkxNy00OGI3LWIwZjYtZDZlZGMwZDBmMmY3In0=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J1bmtub3duIiwicHJlc2VudGF0aW9uSWQiOiIxQWQ5R0g0ZWdwNEphQ3ZfM0xVWWRzRVFPLWhqX2NHaTNqWU9Lb0pMWlJ5ayIsImNvbnRlbnRJZCI6ImN1c3RvbS1yZXNwb25zZS1tdWx0aXBsZUNob2ljZSIsInNsaWRlSWQiOiJnZTdhOGM5NTUyNF8wXzMyOCIsImNvbnRlbnRJbnN0YW5jZUlkIjoiMUFkOUdINGVncDRKYUN2XzNMVVlkc0VRTy1oal9jR2kzallPS29KTFpSeWsvODYyY2Y1NGEtNTg2My00NTdmLWE2MGItOTU3ZTZkNjAxZGUw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9 - Using Functions</a:t>
            </a:r>
            <a:endParaRPr/>
          </a:p>
        </p:txBody>
      </p:sp>
      <p:sp>
        <p:nvSpPr>
          <p:cNvPr id="75" name="Google Shape;75;p1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10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20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30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p:txBody>
      </p:sp>
      <p:sp>
        <p:nvSpPr>
          <p:cNvPr id="146" name="Google Shape;146;p24"/>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47" name="Google Shape;147;p24"/>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10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20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30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urier New"/>
                <a:ea typeface="Courier New"/>
                <a:cs typeface="Courier New"/>
                <a:sym typeface="Courier New"/>
              </a:rPr>
              <a:t>def</a:t>
            </a:r>
            <a:r>
              <a:rPr b="1" lang="en" sz="1500">
                <a:solidFill>
                  <a:srgbClr val="000000"/>
                </a:solidFill>
                <a:latin typeface="Courier New"/>
                <a:ea typeface="Courier New"/>
                <a:cs typeface="Courier New"/>
                <a:sym typeface="Courier New"/>
              </a:rPr>
              <a:t> difference(first, second):</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000000"/>
                </a:solidFill>
                <a:latin typeface="Courier New"/>
                <a:ea typeface="Courier New"/>
                <a:cs typeface="Courier New"/>
                <a:sym typeface="Courier New"/>
              </a:rPr>
              <a:t>	</a:t>
            </a:r>
            <a:r>
              <a:rPr b="1" lang="en" sz="1500">
                <a:solidFill>
                  <a:srgbClr val="741B47"/>
                </a:solidFill>
                <a:latin typeface="Courier New"/>
                <a:ea typeface="Courier New"/>
                <a:cs typeface="Courier New"/>
                <a:sym typeface="Courier New"/>
              </a:rPr>
              <a:t>print </a:t>
            </a:r>
            <a:r>
              <a:rPr b="1" lang="en" sz="1500">
                <a:solidFill>
                  <a:srgbClr val="000000"/>
                </a:solidFill>
                <a:latin typeface="Courier New"/>
                <a:ea typeface="Courier New"/>
                <a:cs typeface="Courier New"/>
                <a:sym typeface="Courier New"/>
              </a:rPr>
              <a:t>(first - second)</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000000"/>
              </a:solidFill>
              <a:latin typeface="Courier New"/>
              <a:ea typeface="Courier New"/>
              <a:cs typeface="Courier New"/>
              <a:sym typeface="Courier New"/>
            </a:endParaRPr>
          </a:p>
          <a:p>
            <a:pPr indent="0" lvl="0" marL="0" rtl="0" algn="l">
              <a:spcBef>
                <a:spcPts val="1200"/>
              </a:spcBef>
              <a:spcAft>
                <a:spcPts val="1200"/>
              </a:spcAft>
              <a:buNone/>
            </a:pPr>
            <a:r>
              <a:rPr b="1" lang="en" sz="1500">
                <a:solidFill>
                  <a:srgbClr val="000000"/>
                </a:solidFill>
                <a:latin typeface="Courier New"/>
                <a:ea typeface="Courier New"/>
                <a:cs typeface="Courier New"/>
                <a:sym typeface="Courier New"/>
              </a:rPr>
              <a:t>difference(</a:t>
            </a:r>
            <a:r>
              <a:rPr b="1" lang="en" sz="1500">
                <a:solidFill>
                  <a:srgbClr val="0000FF"/>
                </a:solidFill>
                <a:latin typeface="Courier New"/>
                <a:ea typeface="Courier New"/>
                <a:cs typeface="Courier New"/>
                <a:sym typeface="Courier New"/>
              </a:rPr>
              <a:t>10</a:t>
            </a:r>
            <a:r>
              <a:rPr b="1" lang="en" sz="1500">
                <a:solidFill>
                  <a:srgbClr val="000000"/>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rgbClr val="000000"/>
                </a:solidFill>
                <a:latin typeface="Courier New"/>
                <a:ea typeface="Courier New"/>
                <a:cs typeface="Courier New"/>
                <a:sym typeface="Courier New"/>
              </a:rPr>
              <a:t>)</a:t>
            </a:r>
            <a:endParaRPr b="1" sz="1500">
              <a:solidFill>
                <a:srgbClr val="000000"/>
              </a:solidFill>
              <a:latin typeface="Courier New"/>
              <a:ea typeface="Courier New"/>
              <a:cs typeface="Courier New"/>
              <a:sym typeface="Courier New"/>
            </a:endParaRPr>
          </a:p>
        </p:txBody>
      </p:sp>
      <p:sp>
        <p:nvSpPr>
          <p:cNvPr id="153" name="Google Shape;153;p25"/>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Functions and Parameters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000">
                <a:solidFill>
                  <a:schemeClr val="lt1"/>
                </a:solidFill>
                <a:latin typeface="Proxima Nova"/>
                <a:ea typeface="Proxima Nova"/>
                <a:cs typeface="Proxima Nova"/>
                <a:sym typeface="Proxima Nova"/>
              </a:rPr>
              <a:t>Functions can also have </a:t>
            </a:r>
            <a:r>
              <a:rPr b="1" i="1" lang="en" sz="2000">
                <a:solidFill>
                  <a:schemeClr val="lt1"/>
                </a:solidFill>
                <a:latin typeface="Proxima Nova"/>
                <a:ea typeface="Proxima Nova"/>
                <a:cs typeface="Proxima Nova"/>
                <a:sym typeface="Proxima Nova"/>
              </a:rPr>
              <a:t>multiple </a:t>
            </a:r>
            <a:r>
              <a:rPr lang="en" sz="2000">
                <a:solidFill>
                  <a:schemeClr val="lt1"/>
                </a:solidFill>
                <a:latin typeface="Proxima Nova"/>
                <a:ea typeface="Proxima Nova"/>
                <a:cs typeface="Proxima Nova"/>
                <a:sym typeface="Proxima Nova"/>
              </a:rPr>
              <a:t>parameters. The parameter names are separated by commas.</a:t>
            </a:r>
            <a:endParaRPr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4656825" y="2614350"/>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00"/>
                </a:solidFill>
                <a:latin typeface="Courier New"/>
                <a:ea typeface="Courier New"/>
                <a:cs typeface="Courier New"/>
                <a:sym typeface="Courier New"/>
              </a:rPr>
              <a:t>6</a:t>
            </a:r>
            <a:endParaRPr sz="1900">
              <a:solidFill>
                <a:srgbClr val="000000"/>
              </a:solidFill>
              <a:latin typeface="Courier New"/>
              <a:ea typeface="Courier New"/>
              <a:cs typeface="Courier New"/>
              <a:sym typeface="Courier New"/>
            </a:endParaRPr>
          </a:p>
        </p:txBody>
      </p:sp>
      <p:sp>
        <p:nvSpPr>
          <p:cNvPr id="155" name="Google Shape;155;p25"/>
          <p:cNvSpPr/>
          <p:nvPr/>
        </p:nvSpPr>
        <p:spPr>
          <a:xfrm>
            <a:off x="4667450" y="2618325"/>
            <a:ext cx="4435500" cy="225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urier New"/>
                <a:ea typeface="Courier New"/>
                <a:cs typeface="Courier New"/>
                <a:sym typeface="Courier New"/>
              </a:rPr>
              <a:t>def</a:t>
            </a:r>
            <a:r>
              <a:rPr b="1" lang="en" sz="1500">
                <a:solidFill>
                  <a:schemeClr val="dk1"/>
                </a:solidFill>
                <a:latin typeface="Courier New"/>
                <a:ea typeface="Courier New"/>
                <a:cs typeface="Courier New"/>
                <a:sym typeface="Courier New"/>
              </a:rPr>
              <a:t> difference(first, second):</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latin typeface="Courier New"/>
                <a:ea typeface="Courier New"/>
                <a:cs typeface="Courier New"/>
                <a:sym typeface="Courier New"/>
              </a:rPr>
              <a:t>	</a:t>
            </a:r>
            <a:r>
              <a:rPr b="1" lang="en" sz="1500">
                <a:solidFill>
                  <a:srgbClr val="741B47"/>
                </a:solidFill>
                <a:latin typeface="Courier New"/>
                <a:ea typeface="Courier New"/>
                <a:cs typeface="Courier New"/>
                <a:sym typeface="Courier New"/>
              </a:rPr>
              <a:t>return</a:t>
            </a:r>
            <a:r>
              <a:rPr b="1" lang="en" sz="1500">
                <a:solidFill>
                  <a:schemeClr val="dk1"/>
                </a:solidFill>
                <a:latin typeface="Courier New"/>
                <a:ea typeface="Courier New"/>
                <a:cs typeface="Courier New"/>
                <a:sym typeface="Courier New"/>
              </a:rPr>
              <a:t> (first - second)</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61" name="Google Shape;161;p26"/>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Return values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000">
                <a:solidFill>
                  <a:schemeClr val="lt1"/>
                </a:solidFill>
                <a:latin typeface="Proxima Nova"/>
                <a:ea typeface="Proxima Nova"/>
                <a:cs typeface="Proxima Nova"/>
                <a:sym typeface="Proxima Nova"/>
              </a:rPr>
              <a:t>Here is a function that has a parameter and</a:t>
            </a:r>
            <a:r>
              <a:rPr b="1" i="1" lang="en" sz="2000">
                <a:solidFill>
                  <a:schemeClr val="lt1"/>
                </a:solidFill>
                <a:latin typeface="Proxima Nova"/>
                <a:ea typeface="Proxima Nova"/>
                <a:cs typeface="Proxima Nova"/>
                <a:sym typeface="Proxima Nova"/>
              </a:rPr>
              <a:t> </a:t>
            </a:r>
            <a:r>
              <a:rPr lang="en" sz="2000">
                <a:solidFill>
                  <a:schemeClr val="lt1"/>
                </a:solidFill>
                <a:latin typeface="Proxima Nova"/>
                <a:ea typeface="Proxima Nova"/>
                <a:cs typeface="Proxima Nova"/>
                <a:sym typeface="Proxima Nova"/>
              </a:rPr>
              <a:t>a return value.</a:t>
            </a:r>
            <a:endParaRPr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62" name="Google Shape;162;p26"/>
          <p:cNvSpPr txBox="1"/>
          <p:nvPr>
            <p:ph idx="1" type="body"/>
          </p:nvPr>
        </p:nvSpPr>
        <p:spPr>
          <a:xfrm>
            <a:off x="4656825" y="2614350"/>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00"/>
                </a:solidFill>
                <a:latin typeface="Courier New"/>
                <a:ea typeface="Courier New"/>
                <a:cs typeface="Courier New"/>
                <a:sym typeface="Courier New"/>
              </a:rPr>
              <a:t>6</a:t>
            </a:r>
            <a:endParaRPr sz="1900">
              <a:solidFill>
                <a:srgbClr val="000000"/>
              </a:solidFill>
              <a:latin typeface="Courier New"/>
              <a:ea typeface="Courier New"/>
              <a:cs typeface="Courier New"/>
              <a:sym typeface="Courier New"/>
            </a:endParaRPr>
          </a:p>
        </p:txBody>
      </p:sp>
      <p:sp>
        <p:nvSpPr>
          <p:cNvPr id="163" name="Google Shape;163;p26"/>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b="1" lang="en" sz="1500">
                <a:solidFill>
                  <a:schemeClr val="dk1"/>
                </a:solidFill>
                <a:latin typeface="Courier New"/>
                <a:ea typeface="Courier New"/>
                <a:cs typeface="Courier New"/>
                <a:sym typeface="Courier New"/>
              </a:rPr>
              <a:t>difference(</a:t>
            </a:r>
            <a:r>
              <a:rPr b="1" lang="en" sz="1500">
                <a:solidFill>
                  <a:srgbClr val="0000FF"/>
                </a:solidFill>
                <a:latin typeface="Courier New"/>
                <a:ea typeface="Courier New"/>
                <a:cs typeface="Courier New"/>
                <a:sym typeface="Courier New"/>
              </a:rPr>
              <a:t>10</a:t>
            </a:r>
            <a:r>
              <a:rPr b="1"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chemeClr val="dk1"/>
                </a:solidFill>
                <a:latin typeface="Courier New"/>
                <a:ea typeface="Courier New"/>
                <a:cs typeface="Courier New"/>
                <a:sym typeface="Courier New"/>
              </a:rPr>
              <a:t>)</a:t>
            </a:r>
            <a:endParaRPr b="1" sz="1500">
              <a:solidFill>
                <a:srgbClr val="741B47"/>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b="1" lang="en" sz="1500">
                <a:solidFill>
                  <a:srgbClr val="741B47"/>
                </a:solidFill>
                <a:latin typeface="Courier New"/>
                <a:ea typeface="Courier New"/>
                <a:cs typeface="Courier New"/>
                <a:sym typeface="Courier New"/>
              </a:rPr>
              <a:t>print </a:t>
            </a:r>
            <a:r>
              <a:rPr b="1" lang="en" sz="1500">
                <a:solidFill>
                  <a:srgbClr val="000000"/>
                </a:solidFill>
                <a:latin typeface="Courier New"/>
                <a:ea typeface="Courier New"/>
                <a:cs typeface="Courier New"/>
                <a:sym typeface="Courier New"/>
              </a:rPr>
              <a:t>(</a:t>
            </a:r>
            <a:r>
              <a:rPr b="1" lang="en" sz="1500">
                <a:solidFill>
                  <a:schemeClr val="dk1"/>
                </a:solidFill>
                <a:latin typeface="Courier New"/>
                <a:ea typeface="Courier New"/>
                <a:cs typeface="Courier New"/>
                <a:sym typeface="Courier New"/>
              </a:rPr>
              <a:t>difference(</a:t>
            </a:r>
            <a:r>
              <a:rPr b="1" lang="en" sz="1500">
                <a:solidFill>
                  <a:srgbClr val="0000FF"/>
                </a:solidFill>
                <a:latin typeface="Courier New"/>
                <a:ea typeface="Courier New"/>
                <a:cs typeface="Courier New"/>
                <a:sym typeface="Courier New"/>
              </a:rPr>
              <a:t>10</a:t>
            </a:r>
            <a:r>
              <a:rPr b="1"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chemeClr val="dk1"/>
                </a:solidFill>
                <a:latin typeface="Courier New"/>
                <a:ea typeface="Courier New"/>
                <a:cs typeface="Courier New"/>
                <a:sym typeface="Courier New"/>
              </a:rPr>
              <a:t>)</a:t>
            </a:r>
            <a:r>
              <a:rPr b="1" lang="en" sz="1500">
                <a:solidFill>
                  <a:srgbClr val="000000"/>
                </a:solidFill>
                <a:latin typeface="Courier New"/>
                <a:ea typeface="Courier New"/>
                <a:cs typeface="Courier New"/>
                <a:sym typeface="Courier New"/>
              </a:rPr>
              <a:t>)</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64" name="Google Shape;164;p26"/>
          <p:cNvSpPr/>
          <p:nvPr/>
        </p:nvSpPr>
        <p:spPr>
          <a:xfrm>
            <a:off x="4667450" y="2618325"/>
            <a:ext cx="4435500" cy="225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urier New"/>
                <a:ea typeface="Courier New"/>
                <a:cs typeface="Courier New"/>
                <a:sym typeface="Courier New"/>
              </a:rPr>
              <a:t>def</a:t>
            </a:r>
            <a:r>
              <a:rPr b="1" lang="en" sz="1500">
                <a:solidFill>
                  <a:schemeClr val="dk1"/>
                </a:solidFill>
                <a:latin typeface="Courier New"/>
                <a:ea typeface="Courier New"/>
                <a:cs typeface="Courier New"/>
                <a:sym typeface="Courier New"/>
              </a:rPr>
              <a:t> difference(first, second):</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latin typeface="Courier New"/>
                <a:ea typeface="Courier New"/>
                <a:cs typeface="Courier New"/>
                <a:sym typeface="Courier New"/>
              </a:rPr>
              <a:t>	</a:t>
            </a:r>
            <a:r>
              <a:rPr b="1" lang="en" sz="1500">
                <a:solidFill>
                  <a:srgbClr val="741B47"/>
                </a:solidFill>
                <a:latin typeface="Courier New"/>
                <a:ea typeface="Courier New"/>
                <a:cs typeface="Courier New"/>
                <a:sym typeface="Courier New"/>
              </a:rPr>
              <a:t>return</a:t>
            </a:r>
            <a:r>
              <a:rPr b="1" lang="en" sz="1500">
                <a:solidFill>
                  <a:schemeClr val="dk1"/>
                </a:solidFill>
                <a:latin typeface="Courier New"/>
                <a:ea typeface="Courier New"/>
                <a:cs typeface="Courier New"/>
                <a:sym typeface="Courier New"/>
              </a:rPr>
              <a:t> (first - second)</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70" name="Google Shape;170;p27"/>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latin typeface="Courier New"/>
                <a:ea typeface="Courier New"/>
                <a:cs typeface="Courier New"/>
                <a:sym typeface="Courier New"/>
              </a:rPr>
              <a:t>answer = difference(</a:t>
            </a:r>
            <a:r>
              <a:rPr b="1" lang="en" sz="1500">
                <a:solidFill>
                  <a:srgbClr val="0000FF"/>
                </a:solidFill>
                <a:latin typeface="Courier New"/>
                <a:ea typeface="Courier New"/>
                <a:cs typeface="Courier New"/>
                <a:sym typeface="Courier New"/>
              </a:rPr>
              <a:t>10</a:t>
            </a:r>
            <a:r>
              <a:rPr b="1"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chemeClr val="dk1"/>
                </a:solidFill>
                <a:latin typeface="Courier New"/>
                <a:ea typeface="Courier New"/>
                <a:cs typeface="Courier New"/>
                <a:sym typeface="Courier New"/>
              </a:rPr>
              <a:t>)</a:t>
            </a:r>
            <a:endParaRPr b="1" sz="1500">
              <a:solidFill>
                <a:srgbClr val="741B47"/>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741B47"/>
                </a:solidFill>
                <a:latin typeface="Courier New"/>
                <a:ea typeface="Courier New"/>
                <a:cs typeface="Courier New"/>
                <a:sym typeface="Courier New"/>
              </a:rPr>
              <a:t>print</a:t>
            </a:r>
            <a:r>
              <a:rPr b="1" lang="en" sz="1500">
                <a:solidFill>
                  <a:srgbClr val="000000"/>
                </a:solidFill>
                <a:latin typeface="Courier New"/>
                <a:ea typeface="Courier New"/>
                <a:cs typeface="Courier New"/>
                <a:sym typeface="Courier New"/>
              </a:rPr>
              <a:t>(</a:t>
            </a:r>
            <a:r>
              <a:rPr b="1" lang="en" sz="1500">
                <a:solidFill>
                  <a:schemeClr val="dk1"/>
                </a:solidFill>
                <a:latin typeface="Courier New"/>
                <a:ea typeface="Courier New"/>
                <a:cs typeface="Courier New"/>
                <a:sym typeface="Courier New"/>
              </a:rPr>
              <a:t>answer</a:t>
            </a:r>
            <a:r>
              <a:rPr b="1" lang="en" sz="1500">
                <a:solidFill>
                  <a:srgbClr val="000000"/>
                </a:solidFill>
                <a:latin typeface="Courier New"/>
                <a:ea typeface="Courier New"/>
                <a:cs typeface="Courier New"/>
                <a:sym typeface="Courier New"/>
              </a:rPr>
              <a:t>)</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71" name="Google Shape;171;p27"/>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Return values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000">
                <a:solidFill>
                  <a:schemeClr val="lt1"/>
                </a:solidFill>
                <a:latin typeface="Proxima Nova"/>
                <a:ea typeface="Proxima Nova"/>
                <a:cs typeface="Proxima Nova"/>
                <a:sym typeface="Proxima Nova"/>
              </a:rPr>
              <a:t>Here is a function that has a parameter </a:t>
            </a:r>
            <a:r>
              <a:rPr i="1" lang="en" sz="2000">
                <a:solidFill>
                  <a:schemeClr val="lt1"/>
                </a:solidFill>
                <a:latin typeface="Proxima Nova"/>
                <a:ea typeface="Proxima Nova"/>
                <a:cs typeface="Proxima Nova"/>
                <a:sym typeface="Proxima Nova"/>
              </a:rPr>
              <a:t>and</a:t>
            </a:r>
            <a:r>
              <a:rPr b="1" i="1" lang="en" sz="2000">
                <a:solidFill>
                  <a:schemeClr val="lt1"/>
                </a:solidFill>
                <a:latin typeface="Proxima Nova"/>
                <a:ea typeface="Proxima Nova"/>
                <a:cs typeface="Proxima Nova"/>
                <a:sym typeface="Proxima Nova"/>
              </a:rPr>
              <a:t> </a:t>
            </a:r>
            <a:r>
              <a:rPr lang="en" sz="2000">
                <a:solidFill>
                  <a:schemeClr val="lt1"/>
                </a:solidFill>
                <a:latin typeface="Proxima Nova"/>
                <a:ea typeface="Proxima Nova"/>
                <a:cs typeface="Proxima Nova"/>
                <a:sym typeface="Proxima Nova"/>
              </a:rPr>
              <a:t>a return value.</a:t>
            </a:r>
            <a:endParaRPr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4656825" y="2614350"/>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00"/>
                </a:solidFill>
                <a:latin typeface="Courier New"/>
                <a:ea typeface="Courier New"/>
                <a:cs typeface="Courier New"/>
                <a:sym typeface="Courier New"/>
              </a:rPr>
              <a:t>6</a:t>
            </a:r>
            <a:endParaRPr sz="1900">
              <a:solidFill>
                <a:srgbClr val="000000"/>
              </a:solidFill>
              <a:latin typeface="Courier New"/>
              <a:ea typeface="Courier New"/>
              <a:cs typeface="Courier New"/>
              <a:sym typeface="Courier New"/>
            </a:endParaRPr>
          </a:p>
        </p:txBody>
      </p:sp>
      <p:sp>
        <p:nvSpPr>
          <p:cNvPr id="173" name="Google Shape;173;p27"/>
          <p:cNvSpPr/>
          <p:nvPr/>
        </p:nvSpPr>
        <p:spPr>
          <a:xfrm>
            <a:off x="4667450" y="2618325"/>
            <a:ext cx="4435500" cy="225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1000"/>
                                        <p:tgtEl>
                                          <p:spTgt spid="1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79" name="Google Shape;179;p28"/>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data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pd.DataFrame(data)</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rPr b="1" lang="en" sz="1400">
                <a:solidFill>
                  <a:srgbClr val="741B47"/>
                </a:solidFill>
                <a:latin typeface="Consolas"/>
                <a:ea typeface="Consolas"/>
                <a:cs typeface="Consolas"/>
                <a:sym typeface="Consolas"/>
              </a:rPr>
              <a:t>print</a:t>
            </a:r>
            <a:r>
              <a:rPr b="1" lang="en" sz="1400">
                <a:solidFill>
                  <a:schemeClr val="dk1"/>
                </a:solidFill>
                <a:latin typeface="Consolas"/>
                <a:ea typeface="Consolas"/>
                <a:cs typeface="Consolas"/>
                <a:sym typeface="Consolas"/>
              </a:rPr>
              <a:t>(mammals)</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pic>
        <p:nvPicPr>
          <p:cNvPr id="180" name="Google Shape;180;p28"/>
          <p:cNvPicPr preferRelativeResize="0"/>
          <p:nvPr/>
        </p:nvPicPr>
        <p:blipFill>
          <a:blip r:embed="rId3">
            <a:alphaModFix/>
          </a:blip>
          <a:stretch>
            <a:fillRect/>
          </a:stretch>
        </p:blipFill>
        <p:spPr>
          <a:xfrm>
            <a:off x="3989188" y="2865838"/>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86" name="Google Shape;186;p29"/>
          <p:cNvSpPr txBox="1"/>
          <p:nvPr>
            <p:ph idx="1" type="body"/>
          </p:nvPr>
        </p:nvSpPr>
        <p:spPr>
          <a:xfrm>
            <a:off x="57350" y="1292200"/>
            <a:ext cx="9006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92" name="Google Shape;192;p30"/>
          <p:cNvSpPr txBox="1"/>
          <p:nvPr>
            <p:ph idx="1" type="body"/>
          </p:nvPr>
        </p:nvSpPr>
        <p:spPr>
          <a:xfrm>
            <a:off x="57350" y="1292200"/>
            <a:ext cx="9006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98" name="Google Shape;198;p31"/>
          <p:cNvSpPr txBox="1"/>
          <p:nvPr>
            <p:ph idx="1" type="body"/>
          </p:nvPr>
        </p:nvSpPr>
        <p:spPr>
          <a:xfrm>
            <a:off x="57350" y="1292200"/>
            <a:ext cx="9006000" cy="34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04" name="Google Shape;204;p32"/>
          <p:cNvSpPr txBox="1"/>
          <p:nvPr>
            <p:ph idx="1" type="body"/>
          </p:nvPr>
        </p:nvSpPr>
        <p:spPr>
          <a:xfrm>
            <a:off x="57350" y="1292200"/>
            <a:ext cx="9006000" cy="34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10" name="Google Shape;210;p33"/>
          <p:cNvSpPr txBox="1"/>
          <p:nvPr>
            <p:ph idx="1" type="body"/>
          </p:nvPr>
        </p:nvSpPr>
        <p:spPr>
          <a:xfrm>
            <a:off x="57350" y="1292200"/>
            <a:ext cx="9006000" cy="34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82" name="Google Shape;82;p16"/>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83" name="Google Shape;83;p16"/>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16" name="Google Shape;216;p34"/>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mammals[</a:t>
            </a:r>
            <a:r>
              <a:rPr b="1" lang="en" sz="1300">
                <a:solidFill>
                  <a:srgbClr val="0B5394"/>
                </a:solidFill>
                <a:latin typeface="Consolas"/>
                <a:ea typeface="Consolas"/>
                <a:cs typeface="Consolas"/>
                <a:sym typeface="Consolas"/>
              </a:rPr>
              <a:t>"hours_of_sleep"</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22" name="Google Shape;222;p35"/>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a:t>
            </a:r>
            <a:r>
              <a:rPr b="1" lang="en" sz="1400">
                <a:solidFill>
                  <a:srgbClr val="000000"/>
                </a:solidFill>
                <a:highlight>
                  <a:srgbClr val="FFFF00"/>
                </a:highlight>
                <a:latin typeface="Consolas"/>
                <a:ea typeface="Consolas"/>
                <a:cs typeface="Consolas"/>
                <a:sym typeface="Consolas"/>
              </a:rPr>
              <a:t>span</a:t>
            </a:r>
            <a:r>
              <a:rPr b="1" lang="en" sz="1400">
                <a:solidFill>
                  <a:srgbClr val="000000"/>
                </a:solidFill>
                <a:latin typeface="Consolas"/>
                <a:ea typeface="Consolas"/>
                <a:cs typeface="Consolas"/>
                <a:sym typeface="Consolas"/>
              </a:rPr>
              <a:t>,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a:t>
            </a:r>
            <a:r>
              <a:rPr b="1" lang="en" sz="1300">
                <a:solidFill>
                  <a:srgbClr val="000000"/>
                </a:solidFill>
                <a:highlight>
                  <a:srgbClr val="FFFF00"/>
                </a:highlight>
                <a:latin typeface="Consolas"/>
                <a:ea typeface="Consolas"/>
                <a:cs typeface="Consolas"/>
                <a:sym typeface="Consolas"/>
              </a:rPr>
              <a:t>mammals[</a:t>
            </a:r>
            <a:r>
              <a:rPr b="1" lang="en" sz="1300">
                <a:solidFill>
                  <a:srgbClr val="0B5394"/>
                </a:solidFill>
                <a:highlight>
                  <a:srgbClr val="FFFF00"/>
                </a:highlight>
                <a:latin typeface="Consolas"/>
                <a:ea typeface="Consolas"/>
                <a:cs typeface="Consolas"/>
                <a:sym typeface="Consolas"/>
              </a:rPr>
              <a:t>"life_span"</a:t>
            </a:r>
            <a:r>
              <a:rPr b="1" lang="en" sz="1300">
                <a:solidFill>
                  <a:srgbClr val="000000"/>
                </a:solidFill>
                <a:highlight>
                  <a:srgbClr val="FFFF00"/>
                </a:highlight>
                <a:latin typeface="Consolas"/>
                <a:ea typeface="Consolas"/>
                <a:cs typeface="Consolas"/>
                <a:sym typeface="Consolas"/>
              </a:rPr>
              <a:t>]</a:t>
            </a:r>
            <a:r>
              <a:rPr b="1" lang="en" sz="1300">
                <a:solidFill>
                  <a:srgbClr val="000000"/>
                </a:solidFill>
                <a:latin typeface="Consolas"/>
                <a:ea typeface="Consolas"/>
                <a:cs typeface="Consolas"/>
                <a:sym typeface="Consolas"/>
              </a:rPr>
              <a:t>, mammals[</a:t>
            </a:r>
            <a:r>
              <a:rPr b="1" lang="en" sz="1300">
                <a:solidFill>
                  <a:srgbClr val="0B5394"/>
                </a:solidFill>
                <a:latin typeface="Consolas"/>
                <a:ea typeface="Consolas"/>
                <a:cs typeface="Consolas"/>
                <a:sym typeface="Consolas"/>
              </a:rPr>
              <a:t>"hours_of_sleep"</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
        <p:nvSpPr>
          <p:cNvPr id="223" name="Google Shape;223;p35"/>
          <p:cNvSpPr/>
          <p:nvPr/>
        </p:nvSpPr>
        <p:spPr>
          <a:xfrm>
            <a:off x="1865123" y="1292199"/>
            <a:ext cx="3727656" cy="906668"/>
          </a:xfrm>
          <a:custGeom>
            <a:rect b="b" l="l" r="r" t="t"/>
            <a:pathLst>
              <a:path extrusionOk="0" h="39110" w="197675">
                <a:moveTo>
                  <a:pt x="197675" y="39110"/>
                </a:moveTo>
                <a:cubicBezTo>
                  <a:pt x="176132" y="33310"/>
                  <a:pt x="100606" y="10684"/>
                  <a:pt x="68419" y="4310"/>
                </a:cubicBezTo>
                <a:cubicBezTo>
                  <a:pt x="36232" y="-2064"/>
                  <a:pt x="15072" y="486"/>
                  <a:pt x="4555" y="868"/>
                </a:cubicBezTo>
                <a:cubicBezTo>
                  <a:pt x="-5961" y="1250"/>
                  <a:pt x="5193" y="5648"/>
                  <a:pt x="5320" y="6604"/>
                </a:cubicBezTo>
              </a:path>
            </a:pathLst>
          </a:custGeom>
          <a:noFill/>
          <a:ln cap="flat" cmpd="sng" w="38100">
            <a:solidFill>
              <a:schemeClr val="accent1"/>
            </a:solidFill>
            <a:prstDash val="solid"/>
            <a:round/>
            <a:headEnd len="med" w="med" type="none"/>
            <a:tailEnd len="med" w="med" type="triangl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29" name="Google Shape;229;p36"/>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a:t>
            </a:r>
            <a:r>
              <a:rPr b="1" lang="en" sz="1400">
                <a:solidFill>
                  <a:srgbClr val="000000"/>
                </a:solidFill>
                <a:highlight>
                  <a:srgbClr val="FFFF00"/>
                </a:highlight>
                <a:latin typeface="Consolas"/>
                <a:ea typeface="Consolas"/>
                <a:cs typeface="Consolas"/>
                <a:sym typeface="Consolas"/>
              </a:rPr>
              <a:t>hours</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a:t>
            </a:r>
            <a:r>
              <a:rPr b="1" lang="en" sz="1300">
                <a:solidFill>
                  <a:srgbClr val="000000"/>
                </a:solidFill>
                <a:highlight>
                  <a:srgbClr val="FFFF00"/>
                </a:highlight>
                <a:latin typeface="Consolas"/>
                <a:ea typeface="Consolas"/>
                <a:cs typeface="Consolas"/>
                <a:sym typeface="Consolas"/>
              </a:rPr>
              <a:t>mammals[</a:t>
            </a:r>
            <a:r>
              <a:rPr b="1" lang="en" sz="1300">
                <a:solidFill>
                  <a:srgbClr val="0B5394"/>
                </a:solidFill>
                <a:highlight>
                  <a:srgbClr val="FFFF00"/>
                </a:highlight>
                <a:latin typeface="Consolas"/>
                <a:ea typeface="Consolas"/>
                <a:cs typeface="Consolas"/>
                <a:sym typeface="Consolas"/>
              </a:rPr>
              <a:t>"hours_of_sleep"</a:t>
            </a:r>
            <a:r>
              <a:rPr b="1" lang="en" sz="1300">
                <a:solidFill>
                  <a:srgbClr val="000000"/>
                </a:solidFill>
                <a:highlight>
                  <a:srgbClr val="FFFF00"/>
                </a:highlight>
                <a:latin typeface="Consolas"/>
                <a:ea typeface="Consolas"/>
                <a:cs typeface="Consolas"/>
                <a:sym typeface="Consolas"/>
              </a:rPr>
              <a:t>]</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
        <p:nvSpPr>
          <p:cNvPr id="230" name="Google Shape;230;p36"/>
          <p:cNvSpPr/>
          <p:nvPr/>
        </p:nvSpPr>
        <p:spPr>
          <a:xfrm>
            <a:off x="2390941" y="1316468"/>
            <a:ext cx="4941875" cy="977750"/>
          </a:xfrm>
          <a:custGeom>
            <a:rect b="b" l="l" r="r" t="t"/>
            <a:pathLst>
              <a:path extrusionOk="0" h="39110" w="197675">
                <a:moveTo>
                  <a:pt x="197675" y="39110"/>
                </a:moveTo>
                <a:cubicBezTo>
                  <a:pt x="176132" y="33310"/>
                  <a:pt x="100606" y="10684"/>
                  <a:pt x="68419" y="4310"/>
                </a:cubicBezTo>
                <a:cubicBezTo>
                  <a:pt x="36232" y="-2064"/>
                  <a:pt x="15072" y="486"/>
                  <a:pt x="4555" y="868"/>
                </a:cubicBezTo>
                <a:cubicBezTo>
                  <a:pt x="-5961" y="1250"/>
                  <a:pt x="5193" y="5648"/>
                  <a:pt x="5320" y="6604"/>
                </a:cubicBezTo>
              </a:path>
            </a:pathLst>
          </a:custGeom>
          <a:noFill/>
          <a:ln cap="flat" cmpd="sng" w="38100">
            <a:solidFill>
              <a:schemeClr val="accent1"/>
            </a:solidFill>
            <a:prstDash val="solid"/>
            <a:round/>
            <a:headEnd len="med" w="med" type="none"/>
            <a:tailEnd len="med" w="med" type="triangl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36" name="Google Shape;236;p37"/>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mammals[</a:t>
            </a:r>
            <a:r>
              <a:rPr b="1" lang="en" sz="1300">
                <a:solidFill>
                  <a:srgbClr val="0B5394"/>
                </a:solidFill>
                <a:latin typeface="Consolas"/>
                <a:ea typeface="Consolas"/>
                <a:cs typeface="Consolas"/>
                <a:sym typeface="Consolas"/>
              </a:rPr>
              <a:t>"hours_of_sleep"</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rPr b="1" lang="en" sz="1400">
                <a:solidFill>
                  <a:srgbClr val="741B47"/>
                </a:solidFill>
                <a:latin typeface="Consolas"/>
                <a:ea typeface="Consolas"/>
                <a:cs typeface="Consolas"/>
                <a:sym typeface="Consolas"/>
              </a:rPr>
              <a:t>print</a:t>
            </a:r>
            <a:r>
              <a:rPr b="1" lang="en" sz="1400">
                <a:solidFill>
                  <a:srgbClr val="000000"/>
                </a:solidFill>
                <a:latin typeface="Consolas"/>
                <a:ea typeface="Consolas"/>
                <a:cs typeface="Consolas"/>
                <a:sym typeface="Consolas"/>
              </a:rPr>
              <a:t>(mammals)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pic>
        <p:nvPicPr>
          <p:cNvPr id="237" name="Google Shape;237;p37"/>
          <p:cNvPicPr preferRelativeResize="0"/>
          <p:nvPr/>
        </p:nvPicPr>
        <p:blipFill>
          <a:blip r:embed="rId3">
            <a:alphaModFix/>
          </a:blip>
          <a:stretch>
            <a:fillRect/>
          </a:stretch>
        </p:blipFill>
        <p:spPr>
          <a:xfrm>
            <a:off x="2874199" y="2831147"/>
            <a:ext cx="5702127"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is the parameter of the function shown in this code snippet?</a:t>
            </a:r>
            <a:endParaRPr/>
          </a:p>
        </p:txBody>
      </p:sp>
      <p:pic>
        <p:nvPicPr>
          <p:cNvPr id="243" name="Google Shape;243;p38"/>
          <p:cNvPicPr preferRelativeResize="0"/>
          <p:nvPr/>
        </p:nvPicPr>
        <p:blipFill>
          <a:blip r:embed="rId3">
            <a:alphaModFix/>
          </a:blip>
          <a:stretch>
            <a:fillRect/>
          </a:stretch>
        </p:blipFill>
        <p:spPr>
          <a:xfrm>
            <a:off x="152400" y="3230550"/>
            <a:ext cx="8839203" cy="1129389"/>
          </a:xfrm>
          <a:prstGeom prst="rect">
            <a:avLst/>
          </a:prstGeom>
          <a:noFill/>
          <a:ln>
            <a:noFill/>
          </a:ln>
        </p:spPr>
      </p:pic>
      <p:pic>
        <p:nvPicPr>
          <p:cNvPr id="244" name="Google Shape;244;p3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5" name="Google Shape;245;p3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60950" y="343375"/>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of the following functions successfully returns double the variable number?</a:t>
            </a:r>
            <a:endParaRPr/>
          </a:p>
        </p:txBody>
      </p:sp>
      <p:pic>
        <p:nvPicPr>
          <p:cNvPr id="251" name="Google Shape;251;p39"/>
          <p:cNvPicPr preferRelativeResize="0"/>
          <p:nvPr/>
        </p:nvPicPr>
        <p:blipFill>
          <a:blip r:embed="rId3">
            <a:alphaModFix/>
          </a:blip>
          <a:stretch>
            <a:fillRect/>
          </a:stretch>
        </p:blipFill>
        <p:spPr>
          <a:xfrm>
            <a:off x="705012" y="1777300"/>
            <a:ext cx="7733974" cy="3305900"/>
          </a:xfrm>
          <a:prstGeom prst="rect">
            <a:avLst/>
          </a:prstGeom>
          <a:noFill/>
          <a:ln>
            <a:noFill/>
          </a:ln>
        </p:spPr>
      </p:pic>
      <p:pic>
        <p:nvPicPr>
          <p:cNvPr id="252" name="Google Shape;252;p3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53" name="Google Shape;253;p3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460950" y="28810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Which option would correctly create a new column by using the function food_needed and the values in the age and weight columns?</a:t>
            </a:r>
            <a:endParaRPr sz="2400"/>
          </a:p>
        </p:txBody>
      </p:sp>
      <p:pic>
        <p:nvPicPr>
          <p:cNvPr id="259" name="Google Shape;259;p40"/>
          <p:cNvPicPr preferRelativeResize="0"/>
          <p:nvPr/>
        </p:nvPicPr>
        <p:blipFill>
          <a:blip r:embed="rId3">
            <a:alphaModFix/>
          </a:blip>
          <a:stretch>
            <a:fillRect/>
          </a:stretch>
        </p:blipFill>
        <p:spPr>
          <a:xfrm>
            <a:off x="152400" y="1453300"/>
            <a:ext cx="8839199" cy="3000675"/>
          </a:xfrm>
          <a:prstGeom prst="rect">
            <a:avLst/>
          </a:prstGeom>
          <a:noFill/>
          <a:ln>
            <a:noFill/>
          </a:ln>
        </p:spPr>
      </p:pic>
      <p:pic>
        <p:nvPicPr>
          <p:cNvPr id="260" name="Google Shape;260;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61" name="Google Shape;261;p4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highlight>
                  <a:srgbClr val="FFFF00"/>
                </a:highlight>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90" name="Google Shape;90;p17"/>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91" name="Google Shape;91;p17"/>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a:t>
            </a:r>
            <a:r>
              <a:rPr b="1" lang="en" sz="2400">
                <a:solidFill>
                  <a:srgbClr val="555555"/>
                </a:solidFill>
                <a:highlight>
                  <a:srgbClr val="FFFF00"/>
                </a:highlight>
                <a:latin typeface="Courier New"/>
                <a:ea typeface="Courier New"/>
                <a:cs typeface="Courier New"/>
                <a:sym typeface="Courier New"/>
              </a:rPr>
              <a:t>print_number</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98" name="Google Shape;98;p18"/>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99" name="Google Shape;99;p18"/>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a:t>
            </a:r>
            <a:r>
              <a:rPr b="1" lang="en" sz="2400">
                <a:solidFill>
                  <a:srgbClr val="555555"/>
                </a:solidFill>
                <a:highlight>
                  <a:srgbClr val="FFFF00"/>
                </a:highlight>
                <a:latin typeface="Courier New"/>
                <a:ea typeface="Courier New"/>
                <a:cs typeface="Courier New"/>
                <a:sym typeface="Courier New"/>
              </a:rPr>
              <a:t>(num)</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06" name="Google Shape;106;p19"/>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07" name="Google Shape;107;p19"/>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r>
              <a:rPr b="1" lang="en" sz="2400">
                <a:solidFill>
                  <a:srgbClr val="555555"/>
                </a:solidFill>
                <a:highlight>
                  <a:srgbClr val="FFFF00"/>
                </a:highlight>
                <a:latin typeface="Courier New"/>
                <a:ea typeface="Courier New"/>
                <a:cs typeface="Courier New"/>
                <a:sym typeface="Courier New"/>
              </a:rPr>
              <a:t>:</a:t>
            </a:r>
            <a:endParaRPr b="1" sz="2400">
              <a:solidFill>
                <a:srgbClr val="555555"/>
              </a:solidFill>
              <a:highlight>
                <a:srgbClr val="FFFF00"/>
              </a:highlight>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14" name="Google Shape;114;p20"/>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15" name="Google Shape;115;p20"/>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highlight>
                  <a:srgbClr val="FFFF00"/>
                </a:highlight>
                <a:latin typeface="Courier New"/>
                <a:ea typeface="Courier New"/>
                <a:cs typeface="Courier New"/>
                <a:sym typeface="Courier New"/>
              </a:rPr>
              <a:t>print</a:t>
            </a:r>
            <a:r>
              <a:rPr b="1" lang="en" sz="2400">
                <a:solidFill>
                  <a:srgbClr val="555555"/>
                </a:solidFill>
                <a:highlight>
                  <a:srgbClr val="FFFF00"/>
                </a:highlight>
                <a:latin typeface="Courier New"/>
                <a:ea typeface="Courier New"/>
                <a:cs typeface="Courier New"/>
                <a:sym typeface="Courier New"/>
              </a:rPr>
              <a:t>(num)</a:t>
            </a:r>
            <a:endParaRPr b="1" sz="2400">
              <a:solidFill>
                <a:srgbClr val="555555"/>
              </a:solidFill>
              <a:highlight>
                <a:srgbClr val="FFFF00"/>
              </a:highlight>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22" name="Google Shape;122;p21"/>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23" name="Google Shape;123;p21"/>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10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30" name="Google Shape;130;p22"/>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31" name="Google Shape;131;p22"/>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10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10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20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38" name="Google Shape;138;p23"/>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39" name="Google Shape;139;p23"/>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10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20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