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Satisfy"/>
      <p:regular r:id="rId43"/>
    </p:embeddedFont>
    <p:embeddedFont>
      <p:font typeface="Lemon"/>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3C3210-2910-42D0-9A5F-06F02AABA02B}">
  <a:tblStyle styleId="{883C3210-2910-42D0-9A5F-06F02AABA0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Lemon-regular.fntdata"/><Relationship Id="rId21" Type="http://schemas.openxmlformats.org/officeDocument/2006/relationships/slide" Target="slides/slide16.xml"/><Relationship Id="rId43" Type="http://schemas.openxmlformats.org/officeDocument/2006/relationships/font" Target="fonts/Satisfy-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 how to import our data and better filter it as well.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2240d950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e2240d95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are </a:t>
            </a:r>
            <a:r>
              <a:rPr lang="en" sz="1400"/>
              <a:t>familiar</a:t>
            </a:r>
            <a:r>
              <a:rPr lang="en" sz="1400"/>
              <a:t> with indices of rows, but how does it work with columns? It’s not displayed anyway, but columns are indexed in the same way.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2240d950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e2240d95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first column will have an index of 0 and then the numbering will continue.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e2240d950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e2240d95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if we go back to this code, it will print rows 0-1 and columns 3 to 6.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2240d950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e2240d95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you can see the indices of the columns.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e2240d950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e2240d95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Iloc can also be used to </a:t>
            </a:r>
            <a:r>
              <a:rPr lang="en" sz="1400"/>
              <a:t>return</a:t>
            </a:r>
            <a:r>
              <a:rPr lang="en" sz="1400"/>
              <a:t> just one item. The code shown here will print all the information for the row with the index 4. Notice that the index was 4 (since it started at 0) but the rank shown here is 5 because it starts at 1.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e2240d950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e2240d95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leave out numbers and just use a colon, everything will be returned. So, here we are returning ALL rows but filtering for JUST the column at index 4. Remember 5 won’t be included.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e2240d950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e2240d95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Can you guess what this might return? Which rows? Which columns?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returns rows with index location 0 to 2 and columns with index location 0 to 1.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e2240d950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e2240d9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Iloc can also be used to return specific rows and columns. What do you think will be returned here? Here we see rows with index location 2, 4 and 6 and columns with index location 0 and 5.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2240d950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2240d95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It’s sometimes confusing to use the indices since the numbering starts at 0, so there is another method called label-based selection. This uses the keyword loc. Loc selects rows and columns by their LABELS instead of the index </a:t>
            </a:r>
            <a:r>
              <a:rPr lang="en" sz="1400"/>
              <a:t>location</a:t>
            </a:r>
            <a:r>
              <a:rPr lang="en" sz="1400"/>
              <a:t>. It also selects inclusively, so the last number WILL be included. It works the same way with rows first and then columns. Can you guess how the code shown might work. This will choose ALL rows and filter for the column labeled score.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cb97ddb1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cb97ddb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Take a guess here. What will this </a:t>
            </a:r>
            <a:r>
              <a:rPr lang="en" sz="1400"/>
              <a:t>return</a:t>
            </a:r>
            <a:r>
              <a:rPr lang="en" sz="1400"/>
              <a:t>? This returns rows with the index 24 through 26. The 26 is included here!</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2240d95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2240d9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may have noticed the code shown in some of the past examples. Pandas has the ability to read and import many different types of data files. Here we see how to import a csv file. CSV stands for comma-separated values. A csv file is a simple text file in which information is separated by commas. Many data files that you may find online are formatted as csv files. If you’d like to import a different type of file, you can either convert the data file to a csv file or check out the Pandas documentation on how to do that!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e2240d950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e2240d95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Now, we can filter for rows and columns at the same time! What do you think will be displayed here? This will display rows with index 8 through index 12 and filter for only the country and score columns. Now, we have to be careful here. We aren’t selecting rows with index 8-12 because they are in that location but because they are labeled as 8 through 12. Let’s make this clearer.</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e2240d950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e2240d95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changed the index to the country columns, we wouldn’t be able to use the numbers to select the rows anymore using loc. However, we COULD use the names or </a:t>
            </a:r>
            <a:r>
              <a:rPr lang="en" sz="1400"/>
              <a:t>labels</a:t>
            </a:r>
            <a:r>
              <a:rPr lang="en" sz="1400"/>
              <a:t> of the rows. This code will display rows from United States to France and ALL columns.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e2240d950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e2240d95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can also just choose specific rows to display. This can definitely come in handy and might be easier </a:t>
            </a:r>
            <a:r>
              <a:rPr lang="en" sz="1400"/>
              <a:t>than</a:t>
            </a:r>
            <a:r>
              <a:rPr lang="en" sz="1400"/>
              <a:t> trying to use the indices.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cb97ddb1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cb97ddb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Alright, I’m going to challenge to you a few questions to see how well you understand the </a:t>
            </a:r>
            <a:r>
              <a:rPr lang="en" sz="1400"/>
              <a:t>differences</a:t>
            </a:r>
            <a:r>
              <a:rPr lang="en" sz="1400"/>
              <a:t> between iloc and loc. We’ll start with a simple Series - but I’ve changed the indices. Remember that iloc chooses by index LOCATION and loc chooses by index LABEL.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7e3e30da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7e3e30d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Pause the video and try to determine what this will return. Use the Series shown. </a:t>
            </a:r>
            <a:endParaRPr sz="1400"/>
          </a:p>
          <a:p>
            <a:pPr indent="0" lvl="0" marL="0" rtl="0" algn="l">
              <a:spcBef>
                <a:spcPts val="0"/>
              </a:spcBef>
              <a:spcAft>
                <a:spcPts val="0"/>
              </a:spcAft>
              <a:buNone/>
            </a:pPr>
            <a:r>
              <a:rPr lang="en" sz="1400"/>
              <a:t>This selects e </a:t>
            </a:r>
            <a:r>
              <a:rPr lang="en" sz="1400"/>
              <a:t>because</a:t>
            </a:r>
            <a:r>
              <a:rPr lang="en" sz="1400"/>
              <a:t> it’s at the index that is LABELED 0.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7e3e30da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7e3e30d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about if we change it to iloc instead?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answer here is C because the index LOCATION at 0 is always the first row in the table.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7e3e30da2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7e3e30d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Here’s another one. Pause the video and take a guess. This will return the two rows that are LABELED 0 and 1. 1 is included since loc is inclusive.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7e3e30da2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7e3e30d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will be returned if we change it to iloc?</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you said 49 and c, you are correct! The index LOCATION at 0 in the first row and since it’s </a:t>
            </a:r>
            <a:r>
              <a:rPr lang="en" sz="1400"/>
              <a:t>exclusively</a:t>
            </a:r>
            <a:r>
              <a:rPr lang="en" sz="1400"/>
              <a:t>, the second row is not included.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cb97ddb10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cb97ddb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do you have a favorite between loc and iloc? They are both useful is different situations. Another advantage of loc though is that it can also be used together with Boolean selection or using conditions. Let’s fill in the columns here - we only want country and score to be displayed. We can type in a conditional in the row section and now it will filter for only the rows where the score is greater than 7! There are so many good uses for loc and iloc and we’ll see more in the next live code video.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6574309cd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6574309c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2240d950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e2240d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we print out the data at first, it is shown as a condensed table. You’ll notice the ellipsis, or 3 dots, which lets us know that there is more information that isn’t being shown. </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85b85529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85b855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85b85529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85b8552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print(df.customername), B: print(df.phone_number), C: print(df.company), D: print(df.email.company),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85b85529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85b8552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Rows with indices 0 to 5 and columns with indices 20 to 23</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85b85529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85b8552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00">
                <a:solidFill>
                  <a:srgbClr val="C7254E"/>
                </a:solidFill>
                <a:highlight>
                  <a:srgbClr val="F9F2F4"/>
                </a:highlight>
                <a:latin typeface="Consolas"/>
                <a:ea typeface="Consolas"/>
                <a:cs typeface="Consolas"/>
                <a:sym typeface="Consolas"/>
              </a:rPr>
              <a:t>print(s.iloc[2])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dde6351f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dde635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all of the columns to be shown, we can set the option for max_columns to None as shown here. Now, we can see all of the columns! They are separated into two lines because of the size of the viewing window. Remember that you’ll want to resize your editor until the table is readable. This symbol here means that this is the spot where the data is split into a new line.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b97ddb10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b97ddb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that our data is imported, let’s learn about a few “shortcuts.” One is dot notation. In the past, when we wanted to filter for a column, we would call on the dataframe and then put the column name in brackets and quotes. It’s a lot of syntax to remember! Dot notation shortens this process. You can also call on the dataframe and then type in a dot and the name of the column and this will result in the same thing! So, why haven’t we mentioned this before?? Well, it’s because this shortcut doesn’t ALWAYS work.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2240d950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2240d9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will still need to use bracket notation if you’d like to filter for more than one column. There is no dot notation equivalent of this. In the same way, you’ll need to use bracket notation if the name of the column </a:t>
            </a:r>
            <a:r>
              <a:rPr lang="en" sz="1400"/>
              <a:t>contains a space, or a common Python keyword. Dot notation won’t work here either.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e2240d950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e2240d9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in summary, dot notation is great to use to keep your code neat and easier to read and write! However, it does not always work. You CAN rewrite the names of your columns to ensure that they do not include spaces or keywords. Either way it’s important to know that bracket notation will always work even if the dot notation shortcut doesn’t.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cb97ddb10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cb97ddb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are also going to learn a different way to filter our data. If we wanted to filter for both the columns and specific rows or conditions, we had to use multiple steps. We could create a filtered dataframe that only included the columns that we wanted and then use this dataframe and filter for the specific number of rows, or a specific condition. Again, it was a lot of steps and a lot of syntax.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b97ddb10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b97ddb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two different ways that we can filter for both specific rows AND columns at the same time. The first is called index-based selection and is used with the keyword iloc. Iloc selects rows and columns by their index location in the dataframe. This works exclusively, which means the second number listed is not included. The code here will select row from the index location of 0 to 1 (not 2) and </a:t>
            </a:r>
            <a:r>
              <a:rPr lang="en" sz="1400"/>
              <a:t>columns from index location 3 to 6. 7 will not be included.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{883C3210-2910-42D0-9A5F-06F02AABA02B}</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GRmLmN1c3RvbWVybmFtZSkiLCJwcmludChkZi5waG9uZV9udW1iZXIpIiwicHJpbnQoZGYuY29tcGFueSkiLCJwcmludChkZi5lbWFpbC5jb21wYW55KSJdfQ==pearId=magic-pear-shape-identifier" TargetMode="External"/><Relationship Id="rId4" Type="http://schemas.openxmlformats.org/officeDocument/2006/relationships/image" Target="../media/image25.png"/><Relationship Id="rId5"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tdWx0aXBsZUNob2ljZSIsInNsaWRlSWQiOiJnZTg1Yjg1NTI5ZV8wXzUiLCJjb250ZW50SW5zdGFuY2VJZCI6IjE5QktCX080bUIyc2ZIV0dXeURqSE80bGNwUGIxZ1dHN05VdzJNdWVzdjBFLzU5NmE1MjkxLWIxNDEtNGMwYy1hMTdhLTU4YzM0NGM1YWI2ZSJ9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8.png"/><Relationship Id="rId5"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mcmVlUmVzcG9uc2UtdGV4dCIsInNsaWRlSWQiOiJnZTg1Yjg1NTI5ZV8wXzEwIiwiY29udGVudEluc3RhbmNlSWQiOiIxOUJLQl9PNG1CMnNmSFdHV3lEakhPNGxjcFBiMWdXRzdOVXcyTXVlc3YwRS9mNWQ5NTEwYy0zN2Q3LTRlYjgtOWY5Yy1lM2Y0YmQzNGY5NWQifQ==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27.png"/><Relationship Id="rId6"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mcmVlUmVzcG9uc2UtdGV4dCIsInNsaWRlSWQiOiJnZTg1Yjg1NTI5ZV8wXzE3IiwiY29udGVudEluc3RhbmNlSWQiOiIxOUJLQl9PNG1CMnNmSFdHV3lEakhPNGxjcFBiMWdXRzdOVXcyTXVlc3YwRS9lYjI1MGJlMi03MGM0LTRlMTUtYjAwNi1mNDgwMjk2YTg4Yzg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Importing and </a:t>
            </a:r>
            <a:endParaRPr/>
          </a:p>
          <a:p>
            <a:pPr indent="0" lvl="0" marL="0" rtl="0" algn="r">
              <a:spcBef>
                <a:spcPts val="0"/>
              </a:spcBef>
              <a:spcAft>
                <a:spcPts val="0"/>
              </a:spcAft>
              <a:buNone/>
            </a:pPr>
            <a:r>
              <a:rPr lang="en"/>
              <a:t>Filtering Data </a:t>
            </a:r>
            <a:endParaRPr/>
          </a:p>
        </p:txBody>
      </p:sp>
      <p:sp>
        <p:nvSpPr>
          <p:cNvPr id="118" name="Google Shape;118;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rotWithShape="1">
          <a:blip r:embed="rId3">
            <a:alphaModFix/>
          </a:blip>
          <a:srcRect b="0" l="0" r="0" t="47580"/>
          <a:stretch/>
        </p:blipFill>
        <p:spPr>
          <a:xfrm>
            <a:off x="353500" y="3422625"/>
            <a:ext cx="8537675" cy="1348975"/>
          </a:xfrm>
          <a:prstGeom prst="rect">
            <a:avLst/>
          </a:prstGeom>
          <a:noFill/>
          <a:ln>
            <a:noFill/>
          </a:ln>
        </p:spPr>
      </p:pic>
      <p:sp>
        <p:nvSpPr>
          <p:cNvPr id="187" name="Google Shape;187;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pic>
        <p:nvPicPr>
          <p:cNvPr id="188" name="Google Shape;188;p32"/>
          <p:cNvPicPr preferRelativeResize="0"/>
          <p:nvPr/>
        </p:nvPicPr>
        <p:blipFill rotWithShape="1">
          <a:blip r:embed="rId3">
            <a:alphaModFix/>
          </a:blip>
          <a:srcRect b="50953" l="0" r="0" t="0"/>
          <a:stretch/>
        </p:blipFill>
        <p:spPr>
          <a:xfrm>
            <a:off x="353500" y="1768475"/>
            <a:ext cx="8537675" cy="1262175"/>
          </a:xfrm>
          <a:prstGeom prst="rect">
            <a:avLst/>
          </a:prstGeom>
          <a:noFill/>
          <a:ln>
            <a:noFill/>
          </a:ln>
        </p:spPr>
      </p:pic>
      <p:sp>
        <p:nvSpPr>
          <p:cNvPr id="189" name="Google Shape;189;p32"/>
          <p:cNvSpPr/>
          <p:nvPr/>
        </p:nvSpPr>
        <p:spPr>
          <a:xfrm>
            <a:off x="286825" y="1988575"/>
            <a:ext cx="372900" cy="984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p:nvPr/>
        </p:nvSpPr>
        <p:spPr>
          <a:xfrm>
            <a:off x="286825" y="3604813"/>
            <a:ext cx="372900" cy="984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rotWithShape="1">
          <a:blip r:embed="rId3">
            <a:alphaModFix/>
          </a:blip>
          <a:srcRect b="0" l="0" r="0" t="47580"/>
          <a:stretch/>
        </p:blipFill>
        <p:spPr>
          <a:xfrm>
            <a:off x="353500" y="3422625"/>
            <a:ext cx="8537675" cy="1348975"/>
          </a:xfrm>
          <a:prstGeom prst="rect">
            <a:avLst/>
          </a:prstGeom>
          <a:noFill/>
          <a:ln>
            <a:noFill/>
          </a:ln>
        </p:spPr>
      </p:pic>
      <p:pic>
        <p:nvPicPr>
          <p:cNvPr id="196" name="Google Shape;196;p33"/>
          <p:cNvPicPr preferRelativeResize="0"/>
          <p:nvPr/>
        </p:nvPicPr>
        <p:blipFill rotWithShape="1">
          <a:blip r:embed="rId3">
            <a:alphaModFix/>
          </a:blip>
          <a:srcRect b="50953" l="0" r="0" t="0"/>
          <a:stretch/>
        </p:blipFill>
        <p:spPr>
          <a:xfrm>
            <a:off x="353500" y="1768475"/>
            <a:ext cx="8537675" cy="1262175"/>
          </a:xfrm>
          <a:prstGeom prst="rect">
            <a:avLst/>
          </a:prstGeom>
          <a:noFill/>
          <a:ln>
            <a:noFill/>
          </a:ln>
        </p:spPr>
      </p:pic>
      <p:sp>
        <p:nvSpPr>
          <p:cNvPr id="197" name="Google Shape;197;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latin typeface="Courier New"/>
                <a:ea typeface="Courier New"/>
                <a:cs typeface="Courier New"/>
                <a:sym typeface="Courier New"/>
              </a:rPr>
              <a:t>iloc</a:t>
            </a:r>
            <a:r>
              <a:rPr lang="en"/>
              <a:t> </a:t>
            </a:r>
            <a:endParaRPr/>
          </a:p>
        </p:txBody>
      </p:sp>
      <p:sp>
        <p:nvSpPr>
          <p:cNvPr id="198" name="Google Shape;198;p33"/>
          <p:cNvSpPr txBox="1"/>
          <p:nvPr/>
        </p:nvSpPr>
        <p:spPr>
          <a:xfrm>
            <a:off x="7744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0</a:t>
            </a:r>
            <a:endParaRPr b="1" sz="2200">
              <a:solidFill>
                <a:srgbClr val="FF9900"/>
              </a:solidFill>
            </a:endParaRPr>
          </a:p>
        </p:txBody>
      </p:sp>
      <p:sp>
        <p:nvSpPr>
          <p:cNvPr id="199" name="Google Shape;199;p33"/>
          <p:cNvSpPr txBox="1"/>
          <p:nvPr/>
        </p:nvSpPr>
        <p:spPr>
          <a:xfrm>
            <a:off x="19498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1</a:t>
            </a:r>
            <a:endParaRPr b="1" sz="2200">
              <a:solidFill>
                <a:srgbClr val="FF9900"/>
              </a:solidFill>
            </a:endParaRPr>
          </a:p>
        </p:txBody>
      </p:sp>
      <p:sp>
        <p:nvSpPr>
          <p:cNvPr id="200" name="Google Shape;200;p33"/>
          <p:cNvSpPr txBox="1"/>
          <p:nvPr/>
        </p:nvSpPr>
        <p:spPr>
          <a:xfrm>
            <a:off x="2886125"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2</a:t>
            </a:r>
            <a:endParaRPr b="1" sz="2200">
              <a:solidFill>
                <a:srgbClr val="FF9900"/>
              </a:solidFill>
            </a:endParaRPr>
          </a:p>
        </p:txBody>
      </p:sp>
      <p:sp>
        <p:nvSpPr>
          <p:cNvPr id="201" name="Google Shape;201;p33"/>
          <p:cNvSpPr txBox="1"/>
          <p:nvPr/>
        </p:nvSpPr>
        <p:spPr>
          <a:xfrm>
            <a:off x="36695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3</a:t>
            </a:r>
            <a:endParaRPr b="1" sz="2200">
              <a:solidFill>
                <a:srgbClr val="FF9900"/>
              </a:solidFill>
            </a:endParaRPr>
          </a:p>
        </p:txBody>
      </p:sp>
      <p:sp>
        <p:nvSpPr>
          <p:cNvPr id="202" name="Google Shape;202;p33"/>
          <p:cNvSpPr txBox="1"/>
          <p:nvPr/>
        </p:nvSpPr>
        <p:spPr>
          <a:xfrm>
            <a:off x="47397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4</a:t>
            </a:r>
            <a:endParaRPr b="1" sz="2200">
              <a:solidFill>
                <a:srgbClr val="FF9900"/>
              </a:solidFill>
            </a:endParaRPr>
          </a:p>
        </p:txBody>
      </p:sp>
      <p:sp>
        <p:nvSpPr>
          <p:cNvPr id="203" name="Google Shape;203;p33"/>
          <p:cNvSpPr txBox="1"/>
          <p:nvPr/>
        </p:nvSpPr>
        <p:spPr>
          <a:xfrm>
            <a:off x="68711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5</a:t>
            </a:r>
            <a:endParaRPr b="1" sz="2200">
              <a:solidFill>
                <a:srgbClr val="FF9900"/>
              </a:solidFill>
            </a:endParaRPr>
          </a:p>
        </p:txBody>
      </p:sp>
      <p:sp>
        <p:nvSpPr>
          <p:cNvPr id="204" name="Google Shape;204;p33"/>
          <p:cNvSpPr txBox="1"/>
          <p:nvPr/>
        </p:nvSpPr>
        <p:spPr>
          <a:xfrm>
            <a:off x="1459350"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6</a:t>
            </a:r>
            <a:endParaRPr b="1" sz="2200">
              <a:solidFill>
                <a:srgbClr val="FF9900"/>
              </a:solidFill>
            </a:endParaRPr>
          </a:p>
        </p:txBody>
      </p:sp>
      <p:sp>
        <p:nvSpPr>
          <p:cNvPr id="205" name="Google Shape;205;p33"/>
          <p:cNvSpPr txBox="1"/>
          <p:nvPr/>
        </p:nvSpPr>
        <p:spPr>
          <a:xfrm>
            <a:off x="3447325"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7</a:t>
            </a:r>
            <a:endParaRPr b="1" sz="2200">
              <a:solidFill>
                <a:srgbClr val="FF9900"/>
              </a:solidFill>
            </a:endParaRPr>
          </a:p>
        </p:txBody>
      </p:sp>
      <p:sp>
        <p:nvSpPr>
          <p:cNvPr id="206" name="Google Shape;206;p33"/>
          <p:cNvSpPr txBox="1"/>
          <p:nvPr/>
        </p:nvSpPr>
        <p:spPr>
          <a:xfrm>
            <a:off x="5435300"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8</a:t>
            </a:r>
            <a:endParaRPr b="1" sz="22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12" name="Google Shape;212;p34"/>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13" name="Google Shape;213;p34"/>
          <p:cNvPicPr preferRelativeResize="0"/>
          <p:nvPr/>
        </p:nvPicPr>
        <p:blipFill rotWithShape="1">
          <a:blip r:embed="rId3">
            <a:alphaModFix/>
          </a:blip>
          <a:srcRect b="-186368" l="0" r="-2522" t="0"/>
          <a:stretch/>
        </p:blipFill>
        <p:spPr>
          <a:xfrm>
            <a:off x="2141200" y="2519775"/>
            <a:ext cx="6864700" cy="17728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19" name="Google Shape;219;p35"/>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20" name="Google Shape;220;p35"/>
          <p:cNvPicPr preferRelativeResize="0"/>
          <p:nvPr/>
        </p:nvPicPr>
        <p:blipFill rotWithShape="1">
          <a:blip r:embed="rId3">
            <a:alphaModFix/>
          </a:blip>
          <a:srcRect b="-186368" l="0" r="-2522" t="0"/>
          <a:stretch/>
        </p:blipFill>
        <p:spPr>
          <a:xfrm>
            <a:off x="2141200" y="2519775"/>
            <a:ext cx="6864700" cy="1772875"/>
          </a:xfrm>
          <a:prstGeom prst="rect">
            <a:avLst/>
          </a:prstGeom>
          <a:noFill/>
          <a:ln cap="flat" cmpd="sng" w="9525">
            <a:solidFill>
              <a:schemeClr val="dk2"/>
            </a:solidFill>
            <a:prstDash val="solid"/>
            <a:round/>
            <a:headEnd len="sm" w="sm" type="none"/>
            <a:tailEnd len="sm" w="sm" type="none"/>
          </a:ln>
        </p:spPr>
      </p:pic>
      <p:sp>
        <p:nvSpPr>
          <p:cNvPr id="221" name="Google Shape;221;p35"/>
          <p:cNvSpPr txBox="1"/>
          <p:nvPr/>
        </p:nvSpPr>
        <p:spPr>
          <a:xfrm>
            <a:off x="26027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3</a:t>
            </a:r>
            <a:endParaRPr b="1" sz="2200">
              <a:solidFill>
                <a:srgbClr val="FF9900"/>
              </a:solidFill>
            </a:endParaRPr>
          </a:p>
        </p:txBody>
      </p:sp>
      <p:sp>
        <p:nvSpPr>
          <p:cNvPr id="222" name="Google Shape;222;p35"/>
          <p:cNvSpPr txBox="1"/>
          <p:nvPr/>
        </p:nvSpPr>
        <p:spPr>
          <a:xfrm>
            <a:off x="36729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4</a:t>
            </a:r>
            <a:endParaRPr b="1" sz="2200">
              <a:solidFill>
                <a:srgbClr val="FF9900"/>
              </a:solidFill>
            </a:endParaRPr>
          </a:p>
        </p:txBody>
      </p:sp>
      <p:sp>
        <p:nvSpPr>
          <p:cNvPr id="223" name="Google Shape;223;p35"/>
          <p:cNvSpPr txBox="1"/>
          <p:nvPr/>
        </p:nvSpPr>
        <p:spPr>
          <a:xfrm>
            <a:off x="58043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5</a:t>
            </a:r>
            <a:endParaRPr b="1" sz="2200">
              <a:solidFill>
                <a:srgbClr val="FF9900"/>
              </a:solidFill>
            </a:endParaRPr>
          </a:p>
        </p:txBody>
      </p:sp>
      <p:sp>
        <p:nvSpPr>
          <p:cNvPr id="224" name="Google Shape;224;p35"/>
          <p:cNvSpPr txBox="1"/>
          <p:nvPr/>
        </p:nvSpPr>
        <p:spPr>
          <a:xfrm>
            <a:off x="77445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6</a:t>
            </a:r>
            <a:endParaRPr b="1" sz="2200">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30" name="Google Shape;230;p36"/>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4</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31" name="Google Shape;231;p36"/>
          <p:cNvPicPr preferRelativeResize="0"/>
          <p:nvPr/>
        </p:nvPicPr>
        <p:blipFill rotWithShape="1">
          <a:blip r:embed="rId3">
            <a:alphaModFix/>
          </a:blip>
          <a:srcRect b="-4170" l="-2489" r="-2102" t="-5298"/>
          <a:stretch/>
        </p:blipFill>
        <p:spPr>
          <a:xfrm>
            <a:off x="4311750" y="1940775"/>
            <a:ext cx="4464700" cy="20076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37" name="Google Shape;237;p37"/>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 </a:t>
            </a:r>
            <a:r>
              <a:rPr b="1" lang="en" sz="1800">
                <a:solidFill>
                  <a:srgbClr val="0000FF"/>
                </a:solidFill>
                <a:latin typeface="Courier New"/>
                <a:ea typeface="Courier New"/>
                <a:cs typeface="Courier New"/>
                <a:sym typeface="Courier New"/>
              </a:rPr>
              <a:t>4</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5</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38" name="Google Shape;238;p37"/>
          <p:cNvPicPr preferRelativeResize="0"/>
          <p:nvPr/>
        </p:nvPicPr>
        <p:blipFill rotWithShape="1">
          <a:blip r:embed="rId3">
            <a:alphaModFix/>
          </a:blip>
          <a:srcRect b="-1746" l="-2629" r="-2978" t="-2235"/>
          <a:stretch/>
        </p:blipFill>
        <p:spPr>
          <a:xfrm>
            <a:off x="5181750" y="1452625"/>
            <a:ext cx="3049750" cy="31077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44" name="Google Shape;244;p38"/>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45" name="Google Shape;245;p38"/>
          <p:cNvPicPr preferRelativeResize="0"/>
          <p:nvPr/>
        </p:nvPicPr>
        <p:blipFill rotWithShape="1">
          <a:blip r:embed="rId3">
            <a:alphaModFix/>
          </a:blip>
          <a:srcRect b="-120604" l="0" r="-55787" t="0"/>
          <a:stretch/>
        </p:blipFill>
        <p:spPr>
          <a:xfrm>
            <a:off x="4798625" y="1951925"/>
            <a:ext cx="3213000" cy="20634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51" name="Google Shape;251;p39"/>
          <p:cNvSpPr txBox="1"/>
          <p:nvPr/>
        </p:nvSpPr>
        <p:spPr>
          <a:xfrm>
            <a:off x="458075" y="1452625"/>
            <a:ext cx="49341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4</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6</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0</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5</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52" name="Google Shape;252;p39"/>
          <p:cNvPicPr preferRelativeResize="0"/>
          <p:nvPr/>
        </p:nvPicPr>
        <p:blipFill rotWithShape="1">
          <a:blip r:embed="rId3">
            <a:alphaModFix/>
          </a:blip>
          <a:srcRect b="-125479" l="0" r="-7077" t="0"/>
          <a:stretch/>
        </p:blipFill>
        <p:spPr>
          <a:xfrm>
            <a:off x="4674575" y="2229175"/>
            <a:ext cx="3824625" cy="20443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58" name="Google Shape;258;p40"/>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59" name="Google Shape;259;p40"/>
          <p:cNvSpPr txBox="1"/>
          <p:nvPr/>
        </p:nvSpPr>
        <p:spPr>
          <a:xfrm>
            <a:off x="458075" y="1452625"/>
            <a:ext cx="4130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dataframe.loc[rows, columns]</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(df.loc[</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"score"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
        <p:nvSpPr>
          <p:cNvPr id="260" name="Google Shape;260;p40"/>
          <p:cNvSpPr txBox="1"/>
          <p:nvPr>
            <p:ph idx="1" type="body"/>
          </p:nvPr>
        </p:nvSpPr>
        <p:spPr>
          <a:xfrm>
            <a:off x="5325150" y="1452625"/>
            <a:ext cx="34041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700"/>
              <a:t>Label-based selection (</a:t>
            </a:r>
            <a:r>
              <a:rPr b="1" lang="en" sz="1700">
                <a:latin typeface="Courier New"/>
                <a:ea typeface="Courier New"/>
                <a:cs typeface="Courier New"/>
                <a:sym typeface="Courier New"/>
              </a:rPr>
              <a:t>loc</a:t>
            </a:r>
            <a:r>
              <a:rPr lang="en" sz="1700"/>
              <a:t>) selects rows and columns by their label or name in the table. </a:t>
            </a:r>
            <a:endParaRPr sz="1700"/>
          </a:p>
          <a:p>
            <a:pPr indent="0" lvl="0" marL="0" rtl="0" algn="l">
              <a:spcBef>
                <a:spcPts val="600"/>
              </a:spcBef>
              <a:spcAft>
                <a:spcPts val="0"/>
              </a:spcAft>
              <a:buClr>
                <a:schemeClr val="dk1"/>
              </a:buClr>
              <a:buSzPts val="1100"/>
              <a:buFont typeface="Arial"/>
              <a:buNone/>
            </a:pPr>
            <a:r>
              <a:t/>
            </a:r>
            <a:endParaRPr b="1" sz="17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700">
                <a:latin typeface="Courier New"/>
                <a:ea typeface="Courier New"/>
                <a:cs typeface="Courier New"/>
                <a:sym typeface="Courier New"/>
              </a:rPr>
              <a:t>l</a:t>
            </a:r>
            <a:r>
              <a:rPr b="1" lang="en" sz="1700">
                <a:latin typeface="Courier New"/>
                <a:ea typeface="Courier New"/>
                <a:cs typeface="Courier New"/>
                <a:sym typeface="Courier New"/>
              </a:rPr>
              <a:t>oc </a:t>
            </a:r>
            <a:r>
              <a:rPr lang="en" sz="1700"/>
              <a:t>selects </a:t>
            </a:r>
            <a:r>
              <a:rPr b="1" i="1" lang="en" sz="1700"/>
              <a:t>inclusively</a:t>
            </a:r>
            <a:r>
              <a:rPr lang="en" sz="1700"/>
              <a:t>.  </a:t>
            </a:r>
            <a:endParaRPr sz="1700"/>
          </a:p>
          <a:p>
            <a:pPr indent="0" lvl="0" marL="0" rtl="0" algn="l">
              <a:spcBef>
                <a:spcPts val="600"/>
              </a:spcBef>
              <a:spcAft>
                <a:spcPts val="0"/>
              </a:spcAft>
              <a:buClr>
                <a:schemeClr val="dk1"/>
              </a:buClr>
              <a:buSzPts val="1100"/>
              <a:buFont typeface="Arial"/>
              <a:buNone/>
            </a:pPr>
            <a:r>
              <a:t/>
            </a:r>
            <a:endParaRPr sz="1700"/>
          </a:p>
          <a:p>
            <a:pPr indent="0" lvl="0" marL="0" rtl="0" algn="l">
              <a:spcBef>
                <a:spcPts val="600"/>
              </a:spcBef>
              <a:spcAft>
                <a:spcPts val="0"/>
              </a:spcAft>
              <a:buNone/>
            </a:pPr>
            <a:r>
              <a:t/>
            </a:r>
            <a:endParaRPr sz="1700"/>
          </a:p>
        </p:txBody>
      </p:sp>
      <p:pic>
        <p:nvPicPr>
          <p:cNvPr id="261" name="Google Shape;261;p40"/>
          <p:cNvPicPr preferRelativeResize="0"/>
          <p:nvPr/>
        </p:nvPicPr>
        <p:blipFill rotWithShape="1">
          <a:blip r:embed="rId3">
            <a:alphaModFix/>
          </a:blip>
          <a:srcRect b="0" l="-2186" r="0" t="-5831"/>
          <a:stretch/>
        </p:blipFill>
        <p:spPr>
          <a:xfrm>
            <a:off x="1061200" y="2839450"/>
            <a:ext cx="3990551" cy="20361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67" name="Google Shape;267;p41"/>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68" name="Google Shape;268;p41"/>
          <p:cNvSpPr txBox="1"/>
          <p:nvPr/>
        </p:nvSpPr>
        <p:spPr>
          <a:xfrm>
            <a:off x="458075" y="1452625"/>
            <a:ext cx="4130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solidFill>
                  <a:schemeClr val="dk1"/>
                </a:solidFill>
                <a:latin typeface="Courier New"/>
                <a:ea typeface="Courier New"/>
                <a:cs typeface="Courier New"/>
                <a:sym typeface="Courier New"/>
              </a:rPr>
              <a:t>df.loc[</a:t>
            </a:r>
            <a:r>
              <a:rPr b="1" lang="en" sz="1800">
                <a:solidFill>
                  <a:srgbClr val="0000FF"/>
                </a:solidFill>
                <a:latin typeface="Courier New"/>
                <a:ea typeface="Courier New"/>
                <a:cs typeface="Courier New"/>
                <a:sym typeface="Courier New"/>
              </a:rPr>
              <a:t>24</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26</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69" name="Google Shape;269;p41"/>
          <p:cNvPicPr preferRelativeResize="0"/>
          <p:nvPr/>
        </p:nvPicPr>
        <p:blipFill rotWithShape="1">
          <a:blip r:embed="rId3">
            <a:alphaModFix/>
          </a:blip>
          <a:srcRect b="-18602" l="-1317" r="0" t="-5744"/>
          <a:stretch/>
        </p:blipFill>
        <p:spPr>
          <a:xfrm>
            <a:off x="1685575" y="2456750"/>
            <a:ext cx="7257375" cy="18949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 </a:t>
            </a:r>
            <a:endParaRPr/>
          </a:p>
        </p:txBody>
      </p:sp>
      <p:sp>
        <p:nvSpPr>
          <p:cNvPr id="124" name="Google Shape;124;p24"/>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r"data.csv"</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25" name="Google Shape;125;p24"/>
          <p:cNvPicPr preferRelativeResize="0"/>
          <p:nvPr/>
        </p:nvPicPr>
        <p:blipFill rotWithShape="1">
          <a:blip r:embed="rId3">
            <a:alphaModFix/>
          </a:blip>
          <a:srcRect b="24075" l="0" r="0" t="0"/>
          <a:stretch/>
        </p:blipFill>
        <p:spPr>
          <a:xfrm>
            <a:off x="5384925" y="1792200"/>
            <a:ext cx="3301875" cy="249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75" name="Google Shape;275;p42"/>
          <p:cNvSpPr txBox="1"/>
          <p:nvPr/>
        </p:nvSpPr>
        <p:spPr>
          <a:xfrm>
            <a:off x="458075" y="1452625"/>
            <a:ext cx="62151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df.loc[8:12, [</a:t>
            </a:r>
            <a:r>
              <a:rPr b="1" lang="en" sz="1800">
                <a:solidFill>
                  <a:srgbClr val="0B5394"/>
                </a:solidFill>
                <a:latin typeface="Courier New"/>
                <a:ea typeface="Courier New"/>
                <a:cs typeface="Courier New"/>
                <a:sym typeface="Courier New"/>
              </a:rPr>
              <a:t>"country"</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"score"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76" name="Google Shape;276;p42"/>
          <p:cNvPicPr preferRelativeResize="0"/>
          <p:nvPr/>
        </p:nvPicPr>
        <p:blipFill rotWithShape="1">
          <a:blip r:embed="rId3">
            <a:alphaModFix/>
          </a:blip>
          <a:srcRect b="-87546" l="0" r="-28008" t="0"/>
          <a:stretch/>
        </p:blipFill>
        <p:spPr>
          <a:xfrm>
            <a:off x="4192550" y="2218325"/>
            <a:ext cx="3342975" cy="22655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82" name="Google Shape;282;p43"/>
          <p:cNvSpPr txBox="1"/>
          <p:nvPr/>
        </p:nvSpPr>
        <p:spPr>
          <a:xfrm>
            <a:off x="458075" y="1452625"/>
            <a:ext cx="60420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df.set_index(</a:t>
            </a:r>
            <a:r>
              <a:rPr b="1" lang="en" sz="1800">
                <a:solidFill>
                  <a:srgbClr val="0B5394"/>
                </a:solidFill>
                <a:latin typeface="Courier New"/>
                <a:ea typeface="Courier New"/>
                <a:cs typeface="Courier New"/>
                <a:sym typeface="Courier New"/>
              </a:rPr>
              <a:t>"country"</a:t>
            </a:r>
            <a:r>
              <a:rPr b="1" lang="en" sz="1800">
                <a:latin typeface="Courier New"/>
                <a:ea typeface="Courier New"/>
                <a:cs typeface="Courier New"/>
                <a:sym typeface="Courier New"/>
              </a:rPr>
              <a:t>, inplace=</a:t>
            </a:r>
            <a:r>
              <a:rPr b="1" lang="en" sz="1800">
                <a:solidFill>
                  <a:srgbClr val="0000FF"/>
                </a:solidFill>
                <a:latin typeface="Courier New"/>
                <a:ea typeface="Courier New"/>
                <a:cs typeface="Courier New"/>
                <a:sym typeface="Courier New"/>
              </a:rPr>
              <a:t>True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df.loc[</a:t>
            </a:r>
            <a:r>
              <a:rPr b="1" lang="en" sz="1800">
                <a:solidFill>
                  <a:srgbClr val="0B5394"/>
                </a:solidFill>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United States</a:t>
            </a:r>
            <a:r>
              <a:rPr b="1" lang="en" sz="1800">
                <a:solidFill>
                  <a:srgbClr val="0B5394"/>
                </a:solidFill>
                <a:latin typeface="Courier New"/>
                <a:ea typeface="Courier New"/>
                <a:cs typeface="Courier New"/>
                <a:sym typeface="Courier New"/>
              </a:rPr>
              <a:t>"</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"France"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83" name="Google Shape;283;p43"/>
          <p:cNvPicPr preferRelativeResize="0"/>
          <p:nvPr/>
        </p:nvPicPr>
        <p:blipFill>
          <a:blip r:embed="rId3">
            <a:alphaModFix/>
          </a:blip>
          <a:stretch>
            <a:fillRect/>
          </a:stretch>
        </p:blipFill>
        <p:spPr>
          <a:xfrm>
            <a:off x="4569900" y="2343475"/>
            <a:ext cx="4272949" cy="26443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89" name="Google Shape;289;p44"/>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90" name="Google Shape;290;p44"/>
          <p:cNvSpPr txBox="1"/>
          <p:nvPr/>
        </p:nvSpPr>
        <p:spPr>
          <a:xfrm>
            <a:off x="458075" y="1452625"/>
            <a:ext cx="7419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chemeClr val="dk1"/>
                </a:solidFill>
                <a:latin typeface="Courier New"/>
                <a:ea typeface="Courier New"/>
                <a:cs typeface="Courier New"/>
                <a:sym typeface="Courier New"/>
              </a:rPr>
              <a:t>df.set_index(</a:t>
            </a:r>
            <a:r>
              <a:rPr b="1" lang="en" sz="1800">
                <a:solidFill>
                  <a:srgbClr val="0B5394"/>
                </a:solidFill>
                <a:latin typeface="Courier New"/>
                <a:ea typeface="Courier New"/>
                <a:cs typeface="Courier New"/>
                <a:sym typeface="Courier New"/>
              </a:rPr>
              <a:t>"country"</a:t>
            </a:r>
            <a:r>
              <a:rPr b="1" lang="en" sz="1800">
                <a:solidFill>
                  <a:schemeClr val="dk1"/>
                </a:solidFill>
                <a:latin typeface="Courier New"/>
                <a:ea typeface="Courier New"/>
                <a:cs typeface="Courier New"/>
                <a:sym typeface="Courier New"/>
              </a:rPr>
              <a:t>, inplace=</a:t>
            </a:r>
            <a:r>
              <a:rPr b="1" lang="en" sz="1800">
                <a:solidFill>
                  <a:srgbClr val="0000FF"/>
                </a:solidFill>
                <a:latin typeface="Courier New"/>
                <a:ea typeface="Courier New"/>
                <a:cs typeface="Courier New"/>
                <a:sym typeface="Courier New"/>
              </a:rPr>
              <a:t>True</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(df.loc[[</a:t>
            </a:r>
            <a:r>
              <a:rPr b="1" lang="en" sz="1800">
                <a:solidFill>
                  <a:srgbClr val="0B5394"/>
                </a:solidFill>
                <a:latin typeface="Courier New"/>
                <a:ea typeface="Courier New"/>
                <a:cs typeface="Courier New"/>
                <a:sym typeface="Courier New"/>
              </a:rPr>
              <a:t>"Denmark"</a:t>
            </a:r>
            <a:r>
              <a:rPr b="1" lang="en" sz="1800">
                <a:solidFill>
                  <a:schemeClr val="dk1"/>
                </a:solidFill>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"Netherlands"</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"Belgium"</a:t>
            </a:r>
            <a:r>
              <a:rPr b="1" lang="en" sz="1800">
                <a:latin typeface="Courier New"/>
                <a:ea typeface="Courier New"/>
                <a:cs typeface="Courier New"/>
                <a:sym typeface="Courier New"/>
              </a:rPr>
              <a:t>]</a:t>
            </a:r>
            <a:r>
              <a:rPr b="1" lang="en" sz="1800">
                <a:solidFill>
                  <a:schemeClr val="dk1"/>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91" name="Google Shape;291;p44"/>
          <p:cNvPicPr preferRelativeResize="0"/>
          <p:nvPr/>
        </p:nvPicPr>
        <p:blipFill>
          <a:blip r:embed="rId3">
            <a:alphaModFix/>
          </a:blip>
          <a:stretch>
            <a:fillRect/>
          </a:stretch>
        </p:blipFill>
        <p:spPr>
          <a:xfrm>
            <a:off x="1162050" y="2646488"/>
            <a:ext cx="6819900" cy="1933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297" name="Google Shape;297;p45"/>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Courier New"/>
                <a:ea typeface="Courier New"/>
                <a:cs typeface="Courier New"/>
                <a:sym typeface="Courier New"/>
              </a:rPr>
              <a:t>s = pd.Series([</a:t>
            </a:r>
            <a:r>
              <a:rPr b="1" lang="en" sz="2000">
                <a:solidFill>
                  <a:srgbClr val="0B5394"/>
                </a:solidFill>
                <a:latin typeface="Courier New"/>
                <a:ea typeface="Courier New"/>
                <a:cs typeface="Courier New"/>
                <a:sym typeface="Courier New"/>
              </a:rPr>
              <a:t>"c"</a:t>
            </a:r>
            <a:r>
              <a:rPr b="1" lang="en" sz="2000">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"o"</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"d"</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"e"</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"H"</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"S"</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spcBef>
                <a:spcPts val="600"/>
              </a:spcBef>
              <a:spcAft>
                <a:spcPts val="0"/>
              </a:spcAft>
              <a:buNone/>
            </a:pPr>
            <a:r>
              <a:rPr b="1" lang="en" sz="2000">
                <a:latin typeface="Courier New"/>
                <a:ea typeface="Courier New"/>
                <a:cs typeface="Courier New"/>
                <a:sym typeface="Courier New"/>
              </a:rPr>
              <a:t>    index=[</a:t>
            </a:r>
            <a:r>
              <a:rPr b="1" lang="en" sz="2000">
                <a:solidFill>
                  <a:srgbClr val="0000FF"/>
                </a:solidFill>
                <a:latin typeface="Courier New"/>
                <a:ea typeface="Courier New"/>
                <a:cs typeface="Courier New"/>
                <a:sym typeface="Courier New"/>
              </a:rPr>
              <a:t>49</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48</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47</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0</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1</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2</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latin typeface="Courier New"/>
                <a:ea typeface="Courier New"/>
                <a:cs typeface="Courier New"/>
                <a:sym typeface="Courier New"/>
              </a:rPr>
              <a:t>(s)</a:t>
            </a:r>
            <a:r>
              <a:rPr b="1" lang="en" sz="1700">
                <a:latin typeface="Courier New"/>
                <a:ea typeface="Courier New"/>
                <a:cs typeface="Courier New"/>
                <a:sym typeface="Courier New"/>
              </a:rPr>
              <a:t>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solidFill>
                <a:srgbClr val="741B47"/>
              </a:solidFill>
              <a:latin typeface="Courier New"/>
              <a:ea typeface="Courier New"/>
              <a:cs typeface="Courier New"/>
              <a:sym typeface="Courier New"/>
            </a:endParaRPr>
          </a:p>
        </p:txBody>
      </p:sp>
      <p:pic>
        <p:nvPicPr>
          <p:cNvPr id="298" name="Google Shape;298;p45"/>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04" name="Google Shape;304;p46"/>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latin typeface="Courier New"/>
                <a:ea typeface="Courier New"/>
                <a:cs typeface="Courier New"/>
                <a:sym typeface="Courier New"/>
              </a:rPr>
              <a:t>(</a:t>
            </a:r>
            <a:r>
              <a:rPr b="1" lang="en" sz="2000">
                <a:latin typeface="Courier New"/>
                <a:ea typeface="Courier New"/>
                <a:cs typeface="Courier New"/>
                <a:sym typeface="Courier New"/>
              </a:rPr>
              <a:t>s.loc[0])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05" name="Google Shape;305;p46"/>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06" name="Google Shape;306;p46"/>
          <p:cNvSpPr txBox="1"/>
          <p:nvPr/>
        </p:nvSpPr>
        <p:spPr>
          <a:xfrm>
            <a:off x="363300" y="2963700"/>
            <a:ext cx="3546900" cy="1508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e</a:t>
            </a:r>
            <a:endParaRPr sz="1900">
              <a:latin typeface="Proxima Nova"/>
              <a:ea typeface="Proxima Nova"/>
              <a:cs typeface="Proxima Nova"/>
              <a:sym typeface="Proxima Nova"/>
            </a:endParaRPr>
          </a:p>
          <a:p>
            <a:pPr indent="0" lvl="0" marL="0" rtl="0" algn="l">
              <a:spcBef>
                <a:spcPts val="600"/>
              </a:spcBef>
              <a:spcAft>
                <a:spcPts val="0"/>
              </a:spcAft>
              <a:buNone/>
            </a:pPr>
            <a:r>
              <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value at index </a:t>
            </a:r>
            <a:r>
              <a:rPr i="1" lang="en" sz="1900">
                <a:latin typeface="Proxima Nova"/>
                <a:ea typeface="Proxima Nova"/>
                <a:cs typeface="Proxima Nova"/>
                <a:sym typeface="Proxima Nova"/>
              </a:rPr>
              <a:t>label</a:t>
            </a:r>
            <a:r>
              <a:rPr lang="en" sz="1900">
                <a:latin typeface="Proxima Nova"/>
                <a:ea typeface="Proxima Nova"/>
                <a:cs typeface="Proxima Nova"/>
                <a:sym typeface="Proxima Nova"/>
              </a:rPr>
              <a:t> 0 is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12" name="Google Shape;312;p47"/>
          <p:cNvSpPr txBox="1"/>
          <p:nvPr/>
        </p:nvSpPr>
        <p:spPr>
          <a:xfrm>
            <a:off x="457200" y="1376125"/>
            <a:ext cx="8366700" cy="937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s.iloc[0])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13" name="Google Shape;313;p47"/>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14" name="Google Shape;314;p47"/>
          <p:cNvSpPr txBox="1"/>
          <p:nvPr/>
        </p:nvSpPr>
        <p:spPr>
          <a:xfrm>
            <a:off x="363300" y="2963700"/>
            <a:ext cx="3546900" cy="1508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Clr>
                <a:schemeClr val="dk1"/>
              </a:buClr>
              <a:buSzPts val="1100"/>
              <a:buFont typeface="Arial"/>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c</a:t>
            </a:r>
            <a:endParaRPr sz="1900">
              <a:latin typeface="Proxima Nova"/>
              <a:ea typeface="Proxima Nova"/>
              <a:cs typeface="Proxima Nova"/>
              <a:sym typeface="Proxima Nova"/>
            </a:endParaRPr>
          </a:p>
          <a:p>
            <a:pPr indent="0" lvl="0" marL="0" rtl="0" algn="l">
              <a:spcBef>
                <a:spcPts val="600"/>
              </a:spcBef>
              <a:spcAft>
                <a:spcPts val="0"/>
              </a:spcAft>
              <a:buClr>
                <a:schemeClr val="dk1"/>
              </a:buClr>
              <a:buSzPts val="1100"/>
              <a:buFont typeface="Arial"/>
              <a:buNone/>
            </a:pPr>
            <a:r>
              <a:t/>
            </a:r>
            <a:endParaRPr sz="1900">
              <a:latin typeface="Proxima Nova"/>
              <a:ea typeface="Proxima Nova"/>
              <a:cs typeface="Proxima Nova"/>
              <a:sym typeface="Proxima Nova"/>
            </a:endParaRPr>
          </a:p>
          <a:p>
            <a:pPr indent="0" lvl="0" marL="0" rtl="0" algn="l">
              <a:spcBef>
                <a:spcPts val="600"/>
              </a:spcBef>
              <a:spcAft>
                <a:spcPts val="0"/>
              </a:spcAft>
              <a:buClr>
                <a:schemeClr val="dk1"/>
              </a:buClr>
              <a:buSzPts val="1100"/>
              <a:buFont typeface="Arial"/>
              <a:buNone/>
            </a:pPr>
            <a:r>
              <a:rPr lang="en" sz="1900">
                <a:latin typeface="Proxima Nova"/>
                <a:ea typeface="Proxima Nova"/>
                <a:cs typeface="Proxima Nova"/>
                <a:sym typeface="Proxima Nova"/>
              </a:rPr>
              <a:t>The value at index </a:t>
            </a:r>
            <a:r>
              <a:rPr i="1" lang="en" sz="1900">
                <a:latin typeface="Proxima Nova"/>
                <a:ea typeface="Proxima Nova"/>
                <a:cs typeface="Proxima Nova"/>
                <a:sym typeface="Proxima Nova"/>
              </a:rPr>
              <a:t>location</a:t>
            </a:r>
            <a:r>
              <a:rPr lang="en" sz="1900">
                <a:latin typeface="Proxima Nova"/>
                <a:ea typeface="Proxima Nova"/>
                <a:cs typeface="Proxima Nova"/>
                <a:sym typeface="Proxima Nova"/>
              </a:rPr>
              <a:t> 0 is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20" name="Google Shape;320;p48"/>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s.loc[0:1])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21" name="Google Shape;321;p48"/>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22" name="Google Shape;322;p48"/>
          <p:cNvSpPr txBox="1"/>
          <p:nvPr/>
        </p:nvSpPr>
        <p:spPr>
          <a:xfrm>
            <a:off x="363300" y="2963700"/>
            <a:ext cx="3546900" cy="1800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0    e</a:t>
            </a:r>
            <a:endParaRPr sz="1900">
              <a:latin typeface="Proxima Nova"/>
              <a:ea typeface="Proxima Nova"/>
              <a:cs typeface="Proxima Nova"/>
              <a:sym typeface="Proxima Nova"/>
            </a:endParaRPr>
          </a:p>
          <a:p>
            <a:pPr indent="457200" lvl="0" marL="914400" rtl="0" algn="l">
              <a:spcBef>
                <a:spcPts val="600"/>
              </a:spcBef>
              <a:spcAft>
                <a:spcPts val="0"/>
              </a:spcAft>
              <a:buNone/>
            </a:pPr>
            <a:r>
              <a:rPr lang="en" sz="1900">
                <a:latin typeface="Proxima Nova"/>
                <a:ea typeface="Proxima Nova"/>
                <a:cs typeface="Proxima Nova"/>
                <a:sym typeface="Proxima Nova"/>
              </a:rPr>
              <a:t>1    H</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a:t>
            </a:r>
            <a:r>
              <a:rPr lang="en" sz="1900">
                <a:latin typeface="Proxima Nova"/>
                <a:ea typeface="Proxima Nova"/>
                <a:cs typeface="Proxima Nova"/>
                <a:sym typeface="Proxima Nova"/>
              </a:rPr>
              <a:t>rows at index </a:t>
            </a:r>
            <a:r>
              <a:rPr i="1" lang="en" sz="1900">
                <a:latin typeface="Proxima Nova"/>
                <a:ea typeface="Proxima Nova"/>
                <a:cs typeface="Proxima Nova"/>
                <a:sym typeface="Proxima Nova"/>
              </a:rPr>
              <a:t>labels</a:t>
            </a:r>
            <a:r>
              <a:rPr lang="en" sz="1900">
                <a:latin typeface="Proxima Nova"/>
                <a:ea typeface="Proxima Nova"/>
                <a:cs typeface="Proxima Nova"/>
                <a:sym typeface="Proxima Nova"/>
              </a:rPr>
              <a:t> between 0 and 1 (inclusive) are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28" name="Google Shape;328;p49"/>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s.iloc[0:1])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29" name="Google Shape;329;p49"/>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30" name="Google Shape;330;p49"/>
          <p:cNvSpPr txBox="1"/>
          <p:nvPr/>
        </p:nvSpPr>
        <p:spPr>
          <a:xfrm>
            <a:off x="363300" y="2963700"/>
            <a:ext cx="3546900" cy="1800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49</a:t>
            </a:r>
            <a:r>
              <a:rPr lang="en" sz="1900">
                <a:latin typeface="Proxima Nova"/>
                <a:ea typeface="Proxima Nova"/>
                <a:cs typeface="Proxima Nova"/>
                <a:sym typeface="Proxima Nova"/>
              </a:rPr>
              <a:t>    c</a:t>
            </a:r>
            <a:endParaRPr sz="1900">
              <a:latin typeface="Proxima Nova"/>
              <a:ea typeface="Proxima Nova"/>
              <a:cs typeface="Proxima Nova"/>
              <a:sym typeface="Proxima Nova"/>
            </a:endParaRPr>
          </a:p>
          <a:p>
            <a:pPr indent="0" lvl="0" marL="914400" rtl="0" algn="l">
              <a:spcBef>
                <a:spcPts val="600"/>
              </a:spcBef>
              <a:spcAft>
                <a:spcPts val="0"/>
              </a:spcAft>
              <a:buNone/>
            </a:pPr>
            <a:r>
              <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rows at index </a:t>
            </a:r>
            <a:r>
              <a:rPr i="1" lang="en" sz="1900">
                <a:latin typeface="Proxima Nova"/>
                <a:ea typeface="Proxima Nova"/>
                <a:cs typeface="Proxima Nova"/>
                <a:sym typeface="Proxima Nova"/>
              </a:rPr>
              <a:t>location</a:t>
            </a:r>
            <a:r>
              <a:rPr lang="en" sz="1900">
                <a:latin typeface="Proxima Nova"/>
                <a:ea typeface="Proxima Nova"/>
                <a:cs typeface="Proxima Nova"/>
                <a:sym typeface="Proxima Nova"/>
              </a:rPr>
              <a:t> between 0 and 1 (exclusive) are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 Selection</a:t>
            </a:r>
            <a:endParaRPr/>
          </a:p>
        </p:txBody>
      </p:sp>
      <p:sp>
        <p:nvSpPr>
          <p:cNvPr id="336" name="Google Shape;336;p50"/>
          <p:cNvSpPr txBox="1"/>
          <p:nvPr/>
        </p:nvSpPr>
        <p:spPr>
          <a:xfrm>
            <a:off x="458075" y="1452625"/>
            <a:ext cx="7620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(df.loc[</a:t>
            </a:r>
            <a:r>
              <a:rPr b="1" lang="en" sz="1500">
                <a:solidFill>
                  <a:srgbClr val="6AA84F"/>
                </a:solidFill>
                <a:latin typeface="Courier New"/>
                <a:ea typeface="Courier New"/>
                <a:cs typeface="Courier New"/>
                <a:sym typeface="Courier New"/>
              </a:rPr>
              <a:t>rows</a:t>
            </a:r>
            <a:r>
              <a:rPr b="1" lang="en" sz="1500">
                <a:latin typeface="Courier New"/>
                <a:ea typeface="Courier New"/>
                <a:cs typeface="Courier New"/>
                <a:sym typeface="Courier New"/>
              </a:rPr>
              <a:t>, </a:t>
            </a:r>
            <a:r>
              <a:rPr b="1" lang="en" sz="1500">
                <a:solidFill>
                  <a:srgbClr val="6AA84F"/>
                </a:solidFill>
                <a:latin typeface="Courier New"/>
                <a:ea typeface="Courier New"/>
                <a:cs typeface="Courier New"/>
                <a:sym typeface="Courier New"/>
              </a:rPr>
              <a:t>columns</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solidFill>
                  <a:srgbClr val="741B47"/>
                </a:solidFill>
                <a:latin typeface="Courier New"/>
                <a:ea typeface="Courier New"/>
                <a:cs typeface="Courier New"/>
                <a:sym typeface="Courier New"/>
              </a:rPr>
              <a:t>print</a:t>
            </a:r>
            <a:r>
              <a:rPr b="1" lang="en" sz="1500">
                <a:solidFill>
                  <a:schemeClr val="dk1"/>
                </a:solidFill>
                <a:latin typeface="Courier New"/>
                <a:ea typeface="Courier New"/>
                <a:cs typeface="Courier New"/>
                <a:sym typeface="Courier New"/>
              </a:rPr>
              <a:t>(df.loc[</a:t>
            </a:r>
            <a:r>
              <a:rPr b="1" lang="en" sz="1500">
                <a:solidFill>
                  <a:srgbClr val="6AA84F"/>
                </a:solidFill>
                <a:latin typeface="Courier New"/>
                <a:ea typeface="Courier New"/>
                <a:cs typeface="Courier New"/>
                <a:sym typeface="Courier New"/>
              </a:rPr>
              <a:t>rows</a:t>
            </a:r>
            <a:r>
              <a:rPr b="1" lang="en" sz="1500">
                <a:solidFill>
                  <a:schemeClr val="dk1"/>
                </a:solidFill>
                <a:latin typeface="Courier New"/>
                <a:ea typeface="Courier New"/>
                <a:cs typeface="Courier New"/>
                <a:sym typeface="Courier New"/>
              </a:rPr>
              <a:t>, </a:t>
            </a:r>
            <a:r>
              <a:rPr b="1" lang="en" sz="1500">
                <a:solidFill>
                  <a:schemeClr val="dk1"/>
                </a:solidFill>
                <a:highlight>
                  <a:srgbClr val="FFFF00"/>
                </a:highlight>
                <a:latin typeface="Courier New"/>
                <a:ea typeface="Courier New"/>
                <a:cs typeface="Courier New"/>
                <a:sym typeface="Courier New"/>
              </a:rPr>
              <a:t>[</a:t>
            </a:r>
            <a:r>
              <a:rPr b="1" lang="en" sz="1500">
                <a:solidFill>
                  <a:srgbClr val="0B5394"/>
                </a:solidFill>
                <a:highlight>
                  <a:srgbClr val="FFFF00"/>
                </a:highlight>
                <a:latin typeface="Courier New"/>
                <a:ea typeface="Courier New"/>
                <a:cs typeface="Courier New"/>
                <a:sym typeface="Courier New"/>
              </a:rPr>
              <a:t>"country"</a:t>
            </a:r>
            <a:r>
              <a:rPr b="1" lang="en" sz="1500">
                <a:solidFill>
                  <a:schemeClr val="dk1"/>
                </a:solidFill>
                <a:highlight>
                  <a:srgbClr val="FFFF00"/>
                </a:highlight>
                <a:latin typeface="Courier New"/>
                <a:ea typeface="Courier New"/>
                <a:cs typeface="Courier New"/>
                <a:sym typeface="Courier New"/>
              </a:rPr>
              <a:t>,</a:t>
            </a:r>
            <a:r>
              <a:rPr b="1" lang="en" sz="1500">
                <a:solidFill>
                  <a:srgbClr val="0B5394"/>
                </a:solidFill>
                <a:highlight>
                  <a:srgbClr val="FFFF00"/>
                </a:highlight>
                <a:latin typeface="Courier New"/>
                <a:ea typeface="Courier New"/>
                <a:cs typeface="Courier New"/>
                <a:sym typeface="Courier New"/>
              </a:rPr>
              <a:t>"score"</a:t>
            </a:r>
            <a:r>
              <a:rPr b="1" lang="en" sz="1500">
                <a:solidFill>
                  <a:schemeClr val="dk1"/>
                </a:solidFill>
                <a:highlight>
                  <a:srgbClr val="FFFF00"/>
                </a:highlight>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500">
                <a:solidFill>
                  <a:srgbClr val="741B47"/>
                </a:solidFill>
                <a:latin typeface="Courier New"/>
                <a:ea typeface="Courier New"/>
                <a:cs typeface="Courier New"/>
                <a:sym typeface="Courier New"/>
              </a:rPr>
              <a:t>print</a:t>
            </a:r>
            <a:r>
              <a:rPr b="1" lang="en" sz="1500">
                <a:solidFill>
                  <a:schemeClr val="dk1"/>
                </a:solidFill>
                <a:latin typeface="Courier New"/>
                <a:ea typeface="Courier New"/>
                <a:cs typeface="Courier New"/>
                <a:sym typeface="Courier New"/>
              </a:rPr>
              <a:t>(df.loc[</a:t>
            </a:r>
            <a:r>
              <a:rPr b="1" lang="en" sz="1500">
                <a:solidFill>
                  <a:schemeClr val="dk1"/>
                </a:solidFill>
                <a:highlight>
                  <a:srgbClr val="FFFF00"/>
                </a:highlight>
                <a:latin typeface="Courier New"/>
                <a:ea typeface="Courier New"/>
                <a:cs typeface="Courier New"/>
                <a:sym typeface="Courier New"/>
              </a:rPr>
              <a:t>df.score &gt; 7</a:t>
            </a:r>
            <a:r>
              <a:rPr b="1" lang="en" sz="1500">
                <a:solidFill>
                  <a:schemeClr val="dk1"/>
                </a:solidFill>
                <a:latin typeface="Courier New"/>
                <a:ea typeface="Courier New"/>
                <a:cs typeface="Courier New"/>
                <a:sym typeface="Courier New"/>
              </a:rPr>
              <a:t>, [</a:t>
            </a:r>
            <a:r>
              <a:rPr b="1" lang="en" sz="1500">
                <a:solidFill>
                  <a:srgbClr val="0B5394"/>
                </a:solidFill>
                <a:latin typeface="Courier New"/>
                <a:ea typeface="Courier New"/>
                <a:cs typeface="Courier New"/>
                <a:sym typeface="Courier New"/>
              </a:rPr>
              <a:t>"country"</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"score"</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solidFill>
                <a:srgbClr val="741B47"/>
              </a:solidFill>
              <a:latin typeface="Courier New"/>
              <a:ea typeface="Courier New"/>
              <a:cs typeface="Courier New"/>
              <a:sym typeface="Courier New"/>
            </a:endParaRPr>
          </a:p>
        </p:txBody>
      </p:sp>
      <p:pic>
        <p:nvPicPr>
          <p:cNvPr id="337" name="Google Shape;337;p50"/>
          <p:cNvPicPr preferRelativeResize="0"/>
          <p:nvPr/>
        </p:nvPicPr>
        <p:blipFill rotWithShape="1">
          <a:blip r:embed="rId3">
            <a:alphaModFix/>
          </a:blip>
          <a:srcRect b="-5207" l="0" r="-6394" t="0"/>
          <a:stretch/>
        </p:blipFill>
        <p:spPr>
          <a:xfrm>
            <a:off x="6316250" y="2026250"/>
            <a:ext cx="2594325" cy="27157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10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1000"/>
                                        <p:tgtEl>
                                          <p:spTgt spid="3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1000"/>
                                        <p:tgtEl>
                                          <p:spTgt spid="3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1000"/>
                                        <p:tgtEl>
                                          <p:spTgt spid="3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animEffect filter="fade" transition="in">
                                      <p:cBhvr>
                                        <p:cTn dur="1000"/>
                                        <p:tgtEl>
                                          <p:spTgt spid="3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animEffect filter="fade" transition="in">
                                      <p:cBhvr>
                                        <p:cTn dur="1000"/>
                                        <p:tgtEl>
                                          <p:spTgt spid="3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9" st="9"/>
                                            </p:txEl>
                                          </p:spTgt>
                                        </p:tgtEl>
                                        <p:attrNameLst>
                                          <p:attrName>style.visibility</p:attrName>
                                        </p:attrNameLst>
                                      </p:cBhvr>
                                      <p:to>
                                        <p:strVal val="visible"/>
                                      </p:to>
                                    </p:set>
                                    <p:animEffect filter="fade" transition="in">
                                      <p:cBhvr>
                                        <p:cTn dur="1000"/>
                                        <p:tgtEl>
                                          <p:spTgt spid="3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343" name="Google Shape;343;p51"/>
          <p:cNvGraphicFramePr/>
          <p:nvPr/>
        </p:nvGraphicFramePr>
        <p:xfrm>
          <a:off x="952500" y="1410125"/>
          <a:ext cx="3000000" cy="3000000"/>
        </p:xfrm>
        <a:graphic>
          <a:graphicData uri="http://schemas.openxmlformats.org/drawingml/2006/table">
            <a:tbl>
              <a:tblPr>
                <a:noFill/>
                <a:tableStyleId>{883C3210-2910-42D0-9A5F-06F02AABA02B}</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index-based selection (</a:t>
                      </a:r>
                      <a:r>
                        <a:rPr b="1" lang="en" sz="1200">
                          <a:solidFill>
                            <a:srgbClr val="222222"/>
                          </a:solidFill>
                          <a:highlight>
                            <a:srgbClr val="FFFFFF"/>
                          </a:highlight>
                          <a:latin typeface="Courier New"/>
                          <a:ea typeface="Courier New"/>
                          <a:cs typeface="Courier New"/>
                          <a:sym typeface="Courier New"/>
                        </a:rPr>
                        <a:t>iloc</a:t>
                      </a:r>
                      <a:r>
                        <a:rPr b="1" lang="en" sz="1200">
                          <a:solidFill>
                            <a:srgbClr val="222222"/>
                          </a:solidFill>
                          <a:highlight>
                            <a:srgbClr val="FFFFFF"/>
                          </a:highlight>
                          <a:latin typeface="Proxima Nova"/>
                          <a:ea typeface="Proxima Nova"/>
                          <a:cs typeface="Proxima Nova"/>
                          <a:sym typeface="Proxima Nova"/>
                        </a:rPr>
                        <a:t>) </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latin typeface="Proxima Nova"/>
                          <a:ea typeface="Proxima Nova"/>
                          <a:cs typeface="Proxima Nova"/>
                          <a:sym typeface="Proxima Nova"/>
                        </a:rPr>
                        <a:t>Selects rows and columns by their index </a:t>
                      </a:r>
                      <a:r>
                        <a:rPr i="1" lang="en" sz="1200">
                          <a:solidFill>
                            <a:srgbClr val="222222"/>
                          </a:solidFill>
                          <a:highlight>
                            <a:srgbClr val="FFFFFF"/>
                          </a:highlight>
                          <a:latin typeface="Proxima Nova"/>
                          <a:ea typeface="Proxima Nova"/>
                          <a:cs typeface="Proxima Nova"/>
                          <a:sym typeface="Proxima Nova"/>
                        </a:rPr>
                        <a:t>location</a:t>
                      </a:r>
                      <a:r>
                        <a:rPr lang="en" sz="1200">
                          <a:solidFill>
                            <a:srgbClr val="222222"/>
                          </a:solidFill>
                          <a:highlight>
                            <a:srgbClr val="FFFFFF"/>
                          </a:highlight>
                          <a:latin typeface="Proxima Nova"/>
                          <a:ea typeface="Proxima Nova"/>
                          <a:cs typeface="Proxima Nova"/>
                          <a:sym typeface="Proxima Nova"/>
                        </a:rPr>
                        <a:t> or address in the table. </a:t>
                      </a:r>
                      <a:r>
                        <a:rPr lang="en" sz="1200">
                          <a:solidFill>
                            <a:srgbClr val="222222"/>
                          </a:solidFill>
                          <a:highlight>
                            <a:srgbClr val="FFFFFF"/>
                          </a:highlight>
                          <a:latin typeface="Courier New"/>
                          <a:ea typeface="Courier New"/>
                          <a:cs typeface="Courier New"/>
                          <a:sym typeface="Courier New"/>
                        </a:rPr>
                        <a:t>iloc</a:t>
                      </a:r>
                      <a:r>
                        <a:rPr lang="en" sz="1200">
                          <a:solidFill>
                            <a:srgbClr val="222222"/>
                          </a:solidFill>
                          <a:highlight>
                            <a:srgbClr val="FFFFFF"/>
                          </a:highlight>
                          <a:latin typeface="Proxima Nova"/>
                          <a:ea typeface="Proxima Nova"/>
                          <a:cs typeface="Proxima Nova"/>
                          <a:sym typeface="Proxima Nova"/>
                        </a:rPr>
                        <a:t> selects exclusively.</a:t>
                      </a:r>
                      <a:endParaRPr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label-based selection (</a:t>
                      </a:r>
                      <a:r>
                        <a:rPr b="1" lang="en" sz="1200">
                          <a:solidFill>
                            <a:srgbClr val="222222"/>
                          </a:solidFill>
                          <a:highlight>
                            <a:srgbClr val="FFFFFF"/>
                          </a:highlight>
                          <a:latin typeface="Courier New"/>
                          <a:ea typeface="Courier New"/>
                          <a:cs typeface="Courier New"/>
                          <a:sym typeface="Courier New"/>
                        </a:rPr>
                        <a:t>loc</a:t>
                      </a:r>
                      <a:r>
                        <a:rPr b="1" lang="en" sz="1200">
                          <a:solidFill>
                            <a:srgbClr val="222222"/>
                          </a:solidFill>
                          <a:highlight>
                            <a:srgbClr val="FFFFFF"/>
                          </a:highlight>
                          <a:latin typeface="Proxima Nova"/>
                          <a:ea typeface="Proxima Nova"/>
                          <a:cs typeface="Proxima Nova"/>
                          <a:sym typeface="Proxima Nova"/>
                        </a:rPr>
                        <a:t>)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latin typeface="Proxima Nova"/>
                          <a:ea typeface="Proxima Nova"/>
                          <a:cs typeface="Proxima Nova"/>
                          <a:sym typeface="Proxima Nova"/>
                        </a:rPr>
                        <a:t>Selects rows and columns by their </a:t>
                      </a:r>
                      <a:r>
                        <a:rPr i="1" lang="en" sz="1200">
                          <a:solidFill>
                            <a:srgbClr val="222222"/>
                          </a:solidFill>
                          <a:highlight>
                            <a:srgbClr val="FFFFFF"/>
                          </a:highlight>
                          <a:latin typeface="Proxima Nova"/>
                          <a:ea typeface="Proxima Nova"/>
                          <a:cs typeface="Proxima Nova"/>
                          <a:sym typeface="Proxima Nova"/>
                        </a:rPr>
                        <a:t>label</a:t>
                      </a:r>
                      <a:r>
                        <a:rPr lang="en" sz="1200">
                          <a:solidFill>
                            <a:srgbClr val="222222"/>
                          </a:solidFill>
                          <a:highlight>
                            <a:srgbClr val="FFFFFF"/>
                          </a:highlight>
                          <a:latin typeface="Proxima Nova"/>
                          <a:ea typeface="Proxima Nova"/>
                          <a:cs typeface="Proxima Nova"/>
                          <a:sym typeface="Proxima Nova"/>
                        </a:rPr>
                        <a:t> or name in the table. </a:t>
                      </a:r>
                      <a:r>
                        <a:rPr lang="en" sz="1200">
                          <a:solidFill>
                            <a:srgbClr val="222222"/>
                          </a:solidFill>
                          <a:highlight>
                            <a:srgbClr val="FFFFFF"/>
                          </a:highlight>
                          <a:latin typeface="Courier New"/>
                          <a:ea typeface="Courier New"/>
                          <a:cs typeface="Courier New"/>
                          <a:sym typeface="Courier New"/>
                        </a:rPr>
                        <a:t>loc</a:t>
                      </a:r>
                      <a:r>
                        <a:rPr lang="en" sz="1200">
                          <a:solidFill>
                            <a:srgbClr val="222222"/>
                          </a:solidFill>
                          <a:highlight>
                            <a:srgbClr val="FFFFFF"/>
                          </a:highlight>
                          <a:latin typeface="Proxima Nova"/>
                          <a:ea typeface="Proxima Nova"/>
                          <a:cs typeface="Proxima Nova"/>
                          <a:sym typeface="Proxima Nova"/>
                        </a:rPr>
                        <a:t> selects inclusively.  </a:t>
                      </a:r>
                      <a:endParaRPr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 </a:t>
            </a:r>
            <a:endParaRPr/>
          </a:p>
        </p:txBody>
      </p:sp>
      <p:sp>
        <p:nvSpPr>
          <p:cNvPr id="131" name="Google Shape;131;p25"/>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r"data.csv"</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32" name="Google Shape;132;p25"/>
          <p:cNvPicPr preferRelativeResize="0"/>
          <p:nvPr/>
        </p:nvPicPr>
        <p:blipFill>
          <a:blip r:embed="rId3">
            <a:alphaModFix/>
          </a:blip>
          <a:stretch>
            <a:fillRect/>
          </a:stretch>
        </p:blipFill>
        <p:spPr>
          <a:xfrm>
            <a:off x="878478" y="3266828"/>
            <a:ext cx="7176846" cy="1608800"/>
          </a:xfrm>
          <a:prstGeom prst="rect">
            <a:avLst/>
          </a:prstGeom>
          <a:noFill/>
          <a:ln cap="flat" cmpd="sng" w="9525">
            <a:solidFill>
              <a:schemeClr val="dk2"/>
            </a:solidFill>
            <a:prstDash val="solid"/>
            <a:round/>
            <a:headEnd len="sm" w="sm" type="none"/>
            <a:tailEnd len="sm" w="sm" type="none"/>
          </a:ln>
        </p:spPr>
      </p:pic>
      <p:sp>
        <p:nvSpPr>
          <p:cNvPr id="133" name="Google Shape;133;p25"/>
          <p:cNvSpPr/>
          <p:nvPr/>
        </p:nvSpPr>
        <p:spPr>
          <a:xfrm>
            <a:off x="3269650" y="3374825"/>
            <a:ext cx="554400" cy="11760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49" name="Google Shape;349;p52"/>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457200" y="-764115"/>
            <a:ext cx="8229600" cy="452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The columns of a data frame named df are as follows:</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Clr>
                <a:schemeClr val="dk1"/>
              </a:buClr>
              <a:buSzPts val="1100"/>
              <a:buFont typeface="Arial"/>
              <a:buNone/>
            </a:pPr>
            <a:r>
              <a:rPr lang="en" sz="2400"/>
              <a:t>customer name</a:t>
            </a:r>
            <a:endParaRPr sz="2400"/>
          </a:p>
          <a:p>
            <a:pPr indent="0" lvl="0" marL="0" rtl="0" algn="l">
              <a:spcBef>
                <a:spcPts val="0"/>
              </a:spcBef>
              <a:spcAft>
                <a:spcPts val="0"/>
              </a:spcAft>
              <a:buClr>
                <a:schemeClr val="dk1"/>
              </a:buClr>
              <a:buSzPts val="1100"/>
              <a:buFont typeface="Arial"/>
              <a:buNone/>
            </a:pPr>
            <a:r>
              <a:rPr lang="en" sz="2400"/>
              <a:t>phone number</a:t>
            </a:r>
            <a:endParaRPr sz="2400"/>
          </a:p>
          <a:p>
            <a:pPr indent="0" lvl="0" marL="0" rtl="0" algn="l">
              <a:spcBef>
                <a:spcPts val="0"/>
              </a:spcBef>
              <a:spcAft>
                <a:spcPts val="0"/>
              </a:spcAft>
              <a:buClr>
                <a:schemeClr val="dk1"/>
              </a:buClr>
              <a:buSzPts val="1100"/>
              <a:buFont typeface="Arial"/>
              <a:buNone/>
            </a:pPr>
            <a:r>
              <a:rPr lang="en" sz="2400"/>
              <a:t>email</a:t>
            </a:r>
            <a:endParaRPr sz="2400"/>
          </a:p>
          <a:p>
            <a:pPr indent="0" lvl="0" marL="0" rtl="0" algn="l">
              <a:spcBef>
                <a:spcPts val="0"/>
              </a:spcBef>
              <a:spcAft>
                <a:spcPts val="0"/>
              </a:spcAft>
              <a:buClr>
                <a:schemeClr val="dk1"/>
              </a:buClr>
              <a:buSzPts val="1100"/>
              <a:buFont typeface="Arial"/>
              <a:buNone/>
            </a:pPr>
            <a:r>
              <a:rPr lang="en" sz="2400"/>
              <a:t>company</a:t>
            </a:r>
            <a:endParaRPr sz="2400"/>
          </a:p>
          <a:p>
            <a:pPr indent="0" lvl="0" marL="0" rtl="0" algn="l">
              <a:spcBef>
                <a:spcPts val="0"/>
              </a:spcBef>
              <a:spcAft>
                <a:spcPts val="0"/>
              </a:spcAft>
              <a:buClr>
                <a:schemeClr val="dk1"/>
              </a:buClr>
              <a:buSzPts val="1100"/>
              <a:buFont typeface="Arial"/>
              <a:buNone/>
            </a:pPr>
            <a:r>
              <a:rPr lang="en" sz="2400"/>
              <a:t>date of service</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rPr lang="en" sz="2400"/>
              <a:t>Which use of dot notation would not throw an error?</a:t>
            </a:r>
            <a:endParaRPr sz="2400"/>
          </a:p>
        </p:txBody>
      </p:sp>
      <p:pic>
        <p:nvPicPr>
          <p:cNvPr id="355" name="Google Shape;355;p5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56" name="Google Shape;356;p5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457200" y="27176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rows and columns would be printed using the following command?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print(df.iloc[:6, 20:24])</a:t>
            </a:r>
            <a:endParaRPr/>
          </a:p>
        </p:txBody>
      </p:sp>
      <p:pic>
        <p:nvPicPr>
          <p:cNvPr id="362" name="Google Shape;362;p5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63" name="Google Shape;363;p5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386450" y="39557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Consider the following Series named 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Which command would print d as its output?</a:t>
            </a:r>
            <a:endParaRPr/>
          </a:p>
        </p:txBody>
      </p:sp>
      <p:pic>
        <p:nvPicPr>
          <p:cNvPr id="369" name="Google Shape;369;p55"/>
          <p:cNvPicPr preferRelativeResize="0"/>
          <p:nvPr/>
        </p:nvPicPr>
        <p:blipFill>
          <a:blip r:embed="rId3">
            <a:alphaModFix/>
          </a:blip>
          <a:stretch>
            <a:fillRect/>
          </a:stretch>
        </p:blipFill>
        <p:spPr>
          <a:xfrm>
            <a:off x="3187687" y="962200"/>
            <a:ext cx="2768625" cy="2543050"/>
          </a:xfrm>
          <a:prstGeom prst="rect">
            <a:avLst/>
          </a:prstGeom>
          <a:noFill/>
          <a:ln>
            <a:noFill/>
          </a:ln>
        </p:spPr>
      </p:pic>
      <p:pic>
        <p:nvPicPr>
          <p:cNvPr id="370" name="Google Shape;370;p5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71" name="Google Shape;371;p5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a:t>
            </a:r>
            <a:r>
              <a:rPr lang="en"/>
              <a:t> </a:t>
            </a:r>
            <a:endParaRPr/>
          </a:p>
        </p:txBody>
      </p:sp>
      <p:sp>
        <p:nvSpPr>
          <p:cNvPr id="139" name="Google Shape;139;p26"/>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a:t>
            </a:r>
            <a:r>
              <a:rPr b="1" lang="en" sz="1800">
                <a:latin typeface="Courier New"/>
                <a:ea typeface="Courier New"/>
                <a:cs typeface="Courier New"/>
                <a:sym typeface="Courier New"/>
              </a:rPr>
              <a:t>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a:t>
            </a:r>
            <a:r>
              <a:rPr b="1" lang="en" sz="1800">
                <a:solidFill>
                  <a:srgbClr val="0B5394"/>
                </a:solidFill>
                <a:latin typeface="Courier New"/>
                <a:ea typeface="Courier New"/>
                <a:cs typeface="Courier New"/>
                <a:sym typeface="Courier New"/>
              </a:rPr>
              <a:t>"data.csv"</a:t>
            </a:r>
            <a:r>
              <a:rPr b="1" lang="en" sz="1800">
                <a:latin typeface="Courier New"/>
                <a:ea typeface="Courier New"/>
                <a:cs typeface="Courier New"/>
                <a:sym typeface="Courier New"/>
              </a:rPr>
              <a:t>)</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highlight>
                  <a:srgbClr val="FFFF00"/>
                </a:highlight>
                <a:latin typeface="Courier New"/>
                <a:ea typeface="Courier New"/>
                <a:cs typeface="Courier New"/>
                <a:sym typeface="Courier New"/>
              </a:rPr>
              <a:t>pd.set_option(</a:t>
            </a:r>
            <a:r>
              <a:rPr b="1" lang="en" sz="1800">
                <a:solidFill>
                  <a:srgbClr val="1C4587"/>
                </a:solidFill>
                <a:highlight>
                  <a:srgbClr val="FFFF00"/>
                </a:highlight>
                <a:latin typeface="Courier New"/>
                <a:ea typeface="Courier New"/>
                <a:cs typeface="Courier New"/>
                <a:sym typeface="Courier New"/>
              </a:rPr>
              <a:t>"display.max_columns"</a:t>
            </a:r>
            <a:r>
              <a:rPr b="1" lang="en" sz="1800">
                <a:highlight>
                  <a:srgbClr val="FFFF00"/>
                </a:highlight>
                <a:latin typeface="Courier New"/>
                <a:ea typeface="Courier New"/>
                <a:cs typeface="Courier New"/>
                <a:sym typeface="Courier New"/>
              </a:rPr>
              <a:t>,</a:t>
            </a:r>
            <a:r>
              <a:rPr b="1" lang="en" sz="1800">
                <a:solidFill>
                  <a:srgbClr val="555555"/>
                </a:solidFill>
                <a:highlight>
                  <a:srgbClr val="FFFF00"/>
                </a:highlight>
                <a:latin typeface="Courier New"/>
                <a:ea typeface="Courier New"/>
                <a:cs typeface="Courier New"/>
                <a:sym typeface="Courier New"/>
              </a:rPr>
              <a:t> </a:t>
            </a:r>
            <a:r>
              <a:rPr b="1" lang="en" sz="1800">
                <a:solidFill>
                  <a:srgbClr val="0000FF"/>
                </a:solidFill>
                <a:highlight>
                  <a:srgbClr val="FFFF00"/>
                </a:highlight>
                <a:latin typeface="Courier New"/>
                <a:ea typeface="Courier New"/>
                <a:cs typeface="Courier New"/>
                <a:sym typeface="Courier New"/>
              </a:rPr>
              <a:t>None</a:t>
            </a:r>
            <a:r>
              <a:rPr b="1" lang="en" sz="1800">
                <a:highlight>
                  <a:srgbClr val="FFFF00"/>
                </a:highlight>
                <a:latin typeface="Courier New"/>
                <a:ea typeface="Courier New"/>
                <a:cs typeface="Courier New"/>
                <a:sym typeface="Courier New"/>
              </a:rPr>
              <a:t>)</a:t>
            </a:r>
            <a:endParaRPr b="1" sz="1800">
              <a:highlight>
                <a:srgbClr val="FFFF00"/>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40" name="Google Shape;140;p26"/>
          <p:cNvPicPr preferRelativeResize="0"/>
          <p:nvPr/>
        </p:nvPicPr>
        <p:blipFill>
          <a:blip r:embed="rId3">
            <a:alphaModFix/>
          </a:blip>
          <a:stretch>
            <a:fillRect/>
          </a:stretch>
        </p:blipFill>
        <p:spPr>
          <a:xfrm>
            <a:off x="1319624" y="2928600"/>
            <a:ext cx="6952850" cy="2119650"/>
          </a:xfrm>
          <a:prstGeom prst="rect">
            <a:avLst/>
          </a:prstGeom>
          <a:noFill/>
          <a:ln cap="flat" cmpd="sng" w="9525">
            <a:solidFill>
              <a:schemeClr val="dk2"/>
            </a:solidFill>
            <a:prstDash val="solid"/>
            <a:round/>
            <a:headEnd len="sm" w="sm" type="none"/>
            <a:tailEnd len="sm" w="sm" type="none"/>
          </a:ln>
        </p:spPr>
      </p:pic>
      <p:cxnSp>
        <p:nvCxnSpPr>
          <p:cNvPr id="141" name="Google Shape;141;p26"/>
          <p:cNvCxnSpPr/>
          <p:nvPr/>
        </p:nvCxnSpPr>
        <p:spPr>
          <a:xfrm flipH="1">
            <a:off x="8192900" y="1983925"/>
            <a:ext cx="673500" cy="10164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Notation</a:t>
            </a:r>
            <a:endParaRPr/>
          </a:p>
        </p:txBody>
      </p:sp>
      <p:sp>
        <p:nvSpPr>
          <p:cNvPr id="147" name="Google Shape;147;p27"/>
          <p:cNvSpPr txBox="1"/>
          <p:nvPr/>
        </p:nvSpPr>
        <p:spPr>
          <a:xfrm>
            <a:off x="458075" y="1452625"/>
            <a:ext cx="3758100" cy="1224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"score"</a:t>
            </a:r>
            <a:r>
              <a:rPr b="1" lang="en" sz="2400">
                <a:latin typeface="Courier New"/>
                <a:ea typeface="Courier New"/>
                <a:cs typeface="Courier New"/>
                <a:sym typeface="Courier New"/>
              </a:rPr>
              <a:t>])</a:t>
            </a:r>
            <a:endParaRPr b="1" sz="2400">
              <a:solidFill>
                <a:srgbClr val="741B47"/>
              </a:solidFill>
              <a:latin typeface="Courier New"/>
              <a:ea typeface="Courier New"/>
              <a:cs typeface="Courier New"/>
              <a:sym typeface="Courier New"/>
            </a:endParaRPr>
          </a:p>
        </p:txBody>
      </p:sp>
      <p:sp>
        <p:nvSpPr>
          <p:cNvPr id="148" name="Google Shape;148;p27"/>
          <p:cNvSpPr txBox="1"/>
          <p:nvPr/>
        </p:nvSpPr>
        <p:spPr>
          <a:xfrm>
            <a:off x="4550750" y="1442300"/>
            <a:ext cx="4136100" cy="211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pic>
        <p:nvPicPr>
          <p:cNvPr id="149" name="Google Shape;149;p27"/>
          <p:cNvPicPr preferRelativeResize="0"/>
          <p:nvPr/>
        </p:nvPicPr>
        <p:blipFill>
          <a:blip r:embed="rId3">
            <a:alphaModFix/>
          </a:blip>
          <a:stretch>
            <a:fillRect/>
          </a:stretch>
        </p:blipFill>
        <p:spPr>
          <a:xfrm>
            <a:off x="4608150" y="1491750"/>
            <a:ext cx="3885775" cy="2015204"/>
          </a:xfrm>
          <a:prstGeom prst="rect">
            <a:avLst/>
          </a:prstGeom>
          <a:noFill/>
          <a:ln>
            <a:noFill/>
          </a:ln>
        </p:spPr>
      </p:pic>
      <p:sp>
        <p:nvSpPr>
          <p:cNvPr id="150" name="Google Shape;150;p27"/>
          <p:cNvSpPr txBox="1"/>
          <p:nvPr/>
        </p:nvSpPr>
        <p:spPr>
          <a:xfrm>
            <a:off x="458075" y="1891100"/>
            <a:ext cx="3758100" cy="1224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(df.score)</a:t>
            </a:r>
            <a:endParaRPr b="1" sz="2400">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741B47"/>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436350" y="2810450"/>
            <a:ext cx="8271300" cy="1262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"health score"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(df.health_score)</a:t>
            </a:r>
            <a:endParaRPr b="1" sz="2400">
              <a:solidFill>
                <a:srgbClr val="741B47"/>
              </a:solidFill>
              <a:latin typeface="Courier New"/>
              <a:ea typeface="Courier New"/>
              <a:cs typeface="Courier New"/>
              <a:sym typeface="Courier New"/>
            </a:endParaRPr>
          </a:p>
        </p:txBody>
      </p:sp>
      <p:sp>
        <p:nvSpPr>
          <p:cNvPr id="156" name="Google Shape;15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Notation</a:t>
            </a:r>
            <a:endParaRPr/>
          </a:p>
        </p:txBody>
      </p:sp>
      <p:sp>
        <p:nvSpPr>
          <p:cNvPr id="157" name="Google Shape;157;p28"/>
          <p:cNvSpPr txBox="1"/>
          <p:nvPr/>
        </p:nvSpPr>
        <p:spPr>
          <a:xfrm>
            <a:off x="458075" y="1452625"/>
            <a:ext cx="8271300" cy="1262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"country", "score"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(df.country.score)</a:t>
            </a:r>
            <a:endParaRPr b="1" sz="2400">
              <a:solidFill>
                <a:srgbClr val="741B47"/>
              </a:solidFill>
              <a:latin typeface="Courier New"/>
              <a:ea typeface="Courier New"/>
              <a:cs typeface="Courier New"/>
              <a:sym typeface="Courier New"/>
            </a:endParaRPr>
          </a:p>
        </p:txBody>
      </p:sp>
      <p:sp>
        <p:nvSpPr>
          <p:cNvPr id="158" name="Google Shape;158;p28"/>
          <p:cNvSpPr/>
          <p:nvPr/>
        </p:nvSpPr>
        <p:spPr>
          <a:xfrm>
            <a:off x="1768675" y="1940725"/>
            <a:ext cx="3069000" cy="688500"/>
          </a:xfrm>
          <a:prstGeom prst="mathMultiply">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1882525" y="3278625"/>
            <a:ext cx="2810700" cy="688500"/>
          </a:xfrm>
          <a:prstGeom prst="mathMultiply">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vs. Bracket</a:t>
            </a:r>
            <a:endParaRPr/>
          </a:p>
        </p:txBody>
      </p:sp>
      <p:sp>
        <p:nvSpPr>
          <p:cNvPr id="165" name="Google Shape;165;p29"/>
          <p:cNvSpPr txBox="1"/>
          <p:nvPr/>
        </p:nvSpPr>
        <p:spPr>
          <a:xfrm>
            <a:off x="457200" y="1626400"/>
            <a:ext cx="7984800" cy="226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Proxima Nova"/>
              <a:buChar char="●"/>
            </a:pPr>
            <a:r>
              <a:rPr lang="en" sz="2000">
                <a:solidFill>
                  <a:schemeClr val="dk1"/>
                </a:solidFill>
                <a:latin typeface="Proxima Nova"/>
                <a:ea typeface="Proxima Nova"/>
                <a:cs typeface="Proxima Nova"/>
                <a:sym typeface="Proxima Nova"/>
              </a:rPr>
              <a:t>Dot notation is easier to read, write and remember.</a:t>
            </a:r>
            <a:endParaRPr sz="20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Dot notation only works with single columns that do not include spaces, keywords, variables, etc.</a:t>
            </a:r>
            <a:endParaRPr sz="20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Bracket</a:t>
            </a:r>
            <a:r>
              <a:rPr lang="en" sz="2000">
                <a:latin typeface="Proxima Nova"/>
                <a:ea typeface="Proxima Nova"/>
                <a:cs typeface="Proxima Nova"/>
                <a:sym typeface="Proxima Nova"/>
              </a:rPr>
              <a:t> notation </a:t>
            </a:r>
            <a:r>
              <a:rPr b="1" lang="en" sz="2000">
                <a:latin typeface="Proxima Nova"/>
                <a:ea typeface="Proxima Nova"/>
                <a:cs typeface="Proxima Nova"/>
                <a:sym typeface="Proxima Nova"/>
              </a:rPr>
              <a:t>always</a:t>
            </a:r>
            <a:r>
              <a:rPr lang="en" sz="2000">
                <a:latin typeface="Proxima Nova"/>
                <a:ea typeface="Proxima Nova"/>
                <a:cs typeface="Proxima Nova"/>
                <a:sym typeface="Proxima Nova"/>
              </a:rPr>
              <a:t> works. </a:t>
            </a:r>
            <a:endParaRPr sz="20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Filtering Data</a:t>
            </a:r>
            <a:endParaRPr/>
          </a:p>
        </p:txBody>
      </p:sp>
      <p:sp>
        <p:nvSpPr>
          <p:cNvPr id="171" name="Google Shape;171;p30"/>
          <p:cNvSpPr txBox="1"/>
          <p:nvPr/>
        </p:nvSpPr>
        <p:spPr>
          <a:xfrm>
            <a:off x="458075" y="1452625"/>
            <a:ext cx="84450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latin typeface="Courier New"/>
                <a:ea typeface="Courier New"/>
                <a:cs typeface="Courier New"/>
                <a:sym typeface="Courier New"/>
              </a:rPr>
              <a:t>filtered_df = </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"country", "score"</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2400">
              <a:solidFill>
                <a:srgbClr val="741B4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(filtered_df[</a:t>
            </a:r>
            <a:r>
              <a:rPr b="1" lang="en" sz="2400">
                <a:solidFill>
                  <a:srgbClr val="0000FF"/>
                </a:solidFill>
                <a:latin typeface="Courier New"/>
                <a:ea typeface="Courier New"/>
                <a:cs typeface="Courier New"/>
                <a:sym typeface="Courier New"/>
              </a:rPr>
              <a:t>3</a:t>
            </a: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7</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(filtered_df[df[</a:t>
            </a:r>
            <a:r>
              <a:rPr b="1" lang="en" sz="2400">
                <a:solidFill>
                  <a:srgbClr val="0B5394"/>
                </a:solidFill>
                <a:latin typeface="Courier New"/>
                <a:ea typeface="Courier New"/>
                <a:cs typeface="Courier New"/>
                <a:sym typeface="Courier New"/>
              </a:rPr>
              <a:t>"country"</a:t>
            </a:r>
            <a:r>
              <a:rPr b="1" lang="en" sz="2400">
                <a:solidFill>
                  <a:schemeClr val="dk1"/>
                </a:solidFill>
                <a:latin typeface="Courier New"/>
                <a:ea typeface="Courier New"/>
                <a:cs typeface="Courier New"/>
                <a:sym typeface="Courier New"/>
              </a:rPr>
              <a:t>] == </a:t>
            </a:r>
            <a:r>
              <a:rPr b="1" lang="en" sz="2400">
                <a:solidFill>
                  <a:srgbClr val="0B5394"/>
                </a:solidFill>
                <a:latin typeface="Courier New"/>
                <a:ea typeface="Courier New"/>
                <a:cs typeface="Courier New"/>
                <a:sym typeface="Courier New"/>
              </a:rPr>
              <a:t>"Ghana"</a:t>
            </a:r>
            <a:r>
              <a:rPr b="1" lang="en" sz="2400">
                <a:solidFill>
                  <a:schemeClr val="dk1"/>
                </a:solidFill>
                <a:latin typeface="Courier New"/>
                <a:ea typeface="Courier New"/>
                <a:cs typeface="Courier New"/>
                <a:sym typeface="Courier New"/>
              </a:rPr>
              <a:t>]))</a:t>
            </a:r>
            <a:endParaRPr b="1" sz="2400">
              <a:solidFill>
                <a:srgbClr val="741B47"/>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177" name="Google Shape;177;p31"/>
          <p:cNvSpPr txBox="1"/>
          <p:nvPr>
            <p:ph idx="1" type="body"/>
          </p:nvPr>
        </p:nvSpPr>
        <p:spPr>
          <a:xfrm>
            <a:off x="5325150" y="1452625"/>
            <a:ext cx="34041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700"/>
              <a:t>Index-based selection (</a:t>
            </a:r>
            <a:r>
              <a:rPr b="1" lang="en" sz="1700">
                <a:latin typeface="Courier New"/>
                <a:ea typeface="Courier New"/>
                <a:cs typeface="Courier New"/>
                <a:sym typeface="Courier New"/>
              </a:rPr>
              <a:t>iloc</a:t>
            </a:r>
            <a:r>
              <a:rPr lang="en" sz="1700"/>
              <a:t>) selects rows and columns by their index location or address in the table. </a:t>
            </a:r>
            <a:endParaRPr sz="1700"/>
          </a:p>
          <a:p>
            <a:pPr indent="0" lvl="0" marL="0" rtl="0" algn="l">
              <a:spcBef>
                <a:spcPts val="600"/>
              </a:spcBef>
              <a:spcAft>
                <a:spcPts val="0"/>
              </a:spcAft>
              <a:buClr>
                <a:schemeClr val="dk1"/>
              </a:buClr>
              <a:buSzPts val="1100"/>
              <a:buFont typeface="Arial"/>
              <a:buNone/>
            </a:pPr>
            <a:r>
              <a:t/>
            </a:r>
            <a:endParaRPr b="1" sz="17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700">
                <a:latin typeface="Courier New"/>
                <a:ea typeface="Courier New"/>
                <a:cs typeface="Courier New"/>
                <a:sym typeface="Courier New"/>
              </a:rPr>
              <a:t>iloc </a:t>
            </a:r>
            <a:r>
              <a:rPr lang="en" sz="1700"/>
              <a:t>s</a:t>
            </a:r>
            <a:r>
              <a:rPr lang="en" sz="1700"/>
              <a:t>elects </a:t>
            </a:r>
            <a:r>
              <a:rPr b="1" i="1" lang="en" sz="1700"/>
              <a:t>exclusively</a:t>
            </a:r>
            <a:r>
              <a:rPr lang="en" sz="1700"/>
              <a:t>.  </a:t>
            </a:r>
            <a:endParaRPr sz="1700"/>
          </a:p>
          <a:p>
            <a:pPr indent="0" lvl="0" marL="0" rtl="0" algn="l">
              <a:spcBef>
                <a:spcPts val="600"/>
              </a:spcBef>
              <a:spcAft>
                <a:spcPts val="0"/>
              </a:spcAft>
              <a:buClr>
                <a:schemeClr val="dk1"/>
              </a:buClr>
              <a:buSzPts val="1100"/>
              <a:buFont typeface="Arial"/>
              <a:buNone/>
            </a:pPr>
            <a:r>
              <a:t/>
            </a:r>
            <a:endParaRPr sz="1700"/>
          </a:p>
          <a:p>
            <a:pPr indent="0" lvl="0" marL="0" rtl="0" algn="l">
              <a:spcBef>
                <a:spcPts val="600"/>
              </a:spcBef>
              <a:spcAft>
                <a:spcPts val="0"/>
              </a:spcAft>
              <a:buNone/>
            </a:pPr>
            <a:r>
              <a:t/>
            </a:r>
            <a:endParaRPr sz="1700"/>
          </a:p>
        </p:txBody>
      </p:sp>
      <p:sp>
        <p:nvSpPr>
          <p:cNvPr id="178" name="Google Shape;178;p31"/>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dataframe.iloc[rows, columns]</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
        <p:nvSpPr>
          <p:cNvPr id="179" name="Google Shape;179;p31"/>
          <p:cNvSpPr txBox="1"/>
          <p:nvPr>
            <p:ph idx="1" type="body"/>
          </p:nvPr>
        </p:nvSpPr>
        <p:spPr>
          <a:xfrm>
            <a:off x="305350" y="2849000"/>
            <a:ext cx="4704300" cy="20265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700"/>
              <a:t>Selects rows from index location 0 to 1.</a:t>
            </a:r>
            <a:endParaRPr sz="1700"/>
          </a:p>
          <a:p>
            <a:pPr indent="0" lvl="0" marL="0" rtl="0" algn="ctr">
              <a:spcBef>
                <a:spcPts val="600"/>
              </a:spcBef>
              <a:spcAft>
                <a:spcPts val="0"/>
              </a:spcAft>
              <a:buClr>
                <a:schemeClr val="dk1"/>
              </a:buClr>
              <a:buSzPts val="1100"/>
              <a:buFont typeface="Arial"/>
              <a:buNone/>
            </a:pPr>
            <a:r>
              <a:t/>
            </a:r>
            <a:endParaRPr sz="1700"/>
          </a:p>
          <a:p>
            <a:pPr indent="0" lvl="0" marL="0" rtl="0" algn="ctr">
              <a:spcBef>
                <a:spcPts val="600"/>
              </a:spcBef>
              <a:spcAft>
                <a:spcPts val="0"/>
              </a:spcAft>
              <a:buClr>
                <a:schemeClr val="dk1"/>
              </a:buClr>
              <a:buSzPts val="1100"/>
              <a:buFont typeface="Arial"/>
              <a:buNone/>
            </a:pPr>
            <a:r>
              <a:rPr lang="en" sz="1700"/>
              <a:t>Selects columns from index location 3 to 6.</a:t>
            </a:r>
            <a:r>
              <a:rPr lang="en" sz="1700"/>
              <a:t>  </a:t>
            </a:r>
            <a:endParaRPr sz="1700"/>
          </a:p>
          <a:p>
            <a:pPr indent="0" lvl="0" marL="0" rtl="0" algn="l">
              <a:spcBef>
                <a:spcPts val="600"/>
              </a:spcBef>
              <a:spcAft>
                <a:spcPts val="0"/>
              </a:spcAft>
              <a:buNone/>
            </a:pPr>
            <a:r>
              <a:t/>
            </a:r>
            <a:endParaRPr sz="1700"/>
          </a:p>
        </p:txBody>
      </p:sp>
      <p:sp>
        <p:nvSpPr>
          <p:cNvPr id="180" name="Google Shape;180;p31"/>
          <p:cNvSpPr/>
          <p:nvPr/>
        </p:nvSpPr>
        <p:spPr>
          <a:xfrm>
            <a:off x="2637324" y="2667350"/>
            <a:ext cx="966950" cy="573625"/>
          </a:xfrm>
          <a:custGeom>
            <a:rect b="b" l="l" r="r" t="t"/>
            <a:pathLst>
              <a:path extrusionOk="0" h="22945" w="38678">
                <a:moveTo>
                  <a:pt x="38678" y="22945"/>
                </a:moveTo>
                <a:cubicBezTo>
                  <a:pt x="32751" y="21607"/>
                  <a:pt x="9232" y="18738"/>
                  <a:pt x="3113" y="14914"/>
                </a:cubicBezTo>
                <a:cubicBezTo>
                  <a:pt x="-3006" y="11090"/>
                  <a:pt x="2157" y="2486"/>
                  <a:pt x="1966" y="0"/>
                </a:cubicBezTo>
              </a:path>
            </a:pathLst>
          </a:custGeom>
          <a:noFill/>
          <a:ln cap="flat" cmpd="sng" w="28575">
            <a:solidFill>
              <a:schemeClr val="accent1"/>
            </a:solidFill>
            <a:prstDash val="solid"/>
            <a:round/>
            <a:headEnd len="med" w="med" type="none"/>
            <a:tailEnd len="med" w="med" type="triangle"/>
          </a:ln>
        </p:spPr>
      </p:sp>
      <p:sp>
        <p:nvSpPr>
          <p:cNvPr id="181" name="Google Shape;181;p31"/>
          <p:cNvSpPr/>
          <p:nvPr/>
        </p:nvSpPr>
        <p:spPr>
          <a:xfrm>
            <a:off x="3470425" y="2077244"/>
            <a:ext cx="1473325" cy="2014625"/>
          </a:xfrm>
          <a:custGeom>
            <a:rect b="b" l="l" r="r" t="t"/>
            <a:pathLst>
              <a:path extrusionOk="0" h="80585" w="58933">
                <a:moveTo>
                  <a:pt x="37477" y="80585"/>
                </a:moveTo>
                <a:cubicBezTo>
                  <a:pt x="40983" y="72809"/>
                  <a:pt x="61697" y="47187"/>
                  <a:pt x="58510" y="33930"/>
                </a:cubicBezTo>
                <a:cubicBezTo>
                  <a:pt x="55323" y="20673"/>
                  <a:pt x="28108" y="5249"/>
                  <a:pt x="18356" y="1042"/>
                </a:cubicBezTo>
                <a:cubicBezTo>
                  <a:pt x="8604" y="-3165"/>
                  <a:pt x="3059" y="7415"/>
                  <a:pt x="0" y="8690"/>
                </a:cubicBezTo>
              </a:path>
            </a:pathLst>
          </a:custGeom>
          <a:noFill/>
          <a:ln cap="flat" cmpd="sng" w="28575">
            <a:solidFill>
              <a:schemeClr val="accent1"/>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