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Quicksand"/>
      <p:regular r:id="rId18"/>
      <p:bold r:id="rId19"/>
    </p:embeddedFont>
    <p:embeddedFont>
      <p:font typeface="Satisfy"/>
      <p:regular r:id="rId20"/>
    </p:embeddedFont>
    <p:embeddedFont>
      <p:font typeface="Lemon"/>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550A83-81C6-48A7-977C-3BE1973CD04A}">
  <a:tblStyle styleId="{24550A83-81C6-48A7-977C-3BE1973CD0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Satisfy-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emon-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schemas.openxmlformats.org/officeDocument/2006/relationships/font" Target="fonts/Quicksand-bold.fntdata"/><Relationship Id="rId6" Type="http://schemas.openxmlformats.org/officeDocument/2006/relationships/slide" Target="slides/slide1.xml"/><Relationship Id="rId18" Type="http://schemas.openxmlformats.org/officeDocument/2006/relationships/font" Target="fonts/Quicksa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video, </a:t>
            </a:r>
            <a:r>
              <a:rPr lang="en" sz="1400"/>
              <a:t>we’ll </a:t>
            </a:r>
            <a:r>
              <a:rPr lang="en" sz="1400"/>
              <a:t>learn</a:t>
            </a:r>
            <a:r>
              <a:rPr lang="en" sz="1400"/>
              <a:t> how to use data to support and add to a story that revolves around what the data is showing.</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690f59416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690f594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A data story combines visuals with a compelling narrative to help audiences understand the importance of the data being explained. A data story is </a:t>
            </a:r>
            <a:r>
              <a:rPr lang="en" sz="1400"/>
              <a:t>typically</a:t>
            </a:r>
            <a:r>
              <a:rPr lang="en" sz="1400"/>
              <a:t> created to promote change or to convince people to take action or start a movement. There are a lot of different formats in which a data story can be created and shared such as a infographic, an image or post on social media or in a blog. They can even take form of an interactive quiz or calculator that takes in user information and predicts a result based on a dataset.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14e8cef97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14e8cef9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A data story is created using three main aspects. It must involve data, of course, which is </a:t>
            </a:r>
            <a:r>
              <a:rPr lang="en" sz="1400"/>
              <a:t>what</a:t>
            </a:r>
            <a:r>
              <a:rPr lang="en" sz="1400"/>
              <a:t> backs the story. There </a:t>
            </a:r>
            <a:r>
              <a:rPr lang="en" sz="1400"/>
              <a:t>should</a:t>
            </a:r>
            <a:r>
              <a:rPr lang="en" sz="1400"/>
              <a:t> also be visuals to help </a:t>
            </a:r>
            <a:r>
              <a:rPr lang="en" sz="1400"/>
              <a:t>explain what the data is showing as well as a narrative or story that makes the data interesting and exciting. A few ways to make a data story engaging is to appeal to the audience’s emotion by focusing on data that is encouraging or on the flip side, data that is anger-inducing. You can also choose to appeal to an audience’s intellect by focusing more heavily on the data, logic and reason rather than emotions. Another option is to appeal to an audience’s sense of community. This type of story focuses on the people involved in the studies over the data or analysis.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3b5d79f1e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3b5d79f1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solidFill>
                  <a:schemeClr val="dk1"/>
                </a:solidFill>
                <a:highlight>
                  <a:schemeClr val="lt1"/>
                </a:highlight>
              </a:rPr>
              <a:t>We’ve seen how important data can be and also how difficult it can be to interpret and understand it. </a:t>
            </a:r>
            <a:r>
              <a:rPr lang="en" sz="1400">
                <a:solidFill>
                  <a:schemeClr val="dk1"/>
                </a:solidFill>
                <a:highlight>
                  <a:schemeClr val="lt1"/>
                </a:highlight>
              </a:rPr>
              <a:t>Numbers and data need to be put into context for many people to fully comprehend what it shows. Data can help influence how people perceive a topic and promote action. This puts a lot of responsibility on the shoulders of the data storyteller. In this infographic shown here, the data storyteller has the responsibility of correctly showing data that will either prove that sharks are friends or convince people to stay out of the water and away from sharks. Let’s take a closer look at this infographic...</a:t>
            </a:r>
            <a:endParaRPr sz="1400">
              <a:solidFill>
                <a:schemeClr val="dk1"/>
              </a:solidFill>
              <a:highlight>
                <a:schemeClr val="lt1"/>
              </a:highlight>
            </a:endParaRPr>
          </a:p>
          <a:p>
            <a:pPr indent="0" lvl="0" marL="0" rtl="0" algn="l">
              <a:lnSpc>
                <a:spcPct val="171429"/>
              </a:lnSpc>
              <a:spcBef>
                <a:spcPts val="0"/>
              </a:spcBef>
              <a:spcAft>
                <a:spcPts val="3600"/>
              </a:spcAft>
              <a:buNone/>
            </a:pPr>
            <a:r>
              <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14e8cef97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14e8cef9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14e8cef97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14e8cef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a few steps that can be followed in order to create an effective data story. Start by knowing your audience. This could change depending on </a:t>
            </a:r>
            <a:r>
              <a:rPr lang="en" sz="1400"/>
              <a:t>whether</a:t>
            </a:r>
            <a:r>
              <a:rPr lang="en" sz="1400"/>
              <a:t> you </a:t>
            </a:r>
            <a:r>
              <a:rPr lang="en" sz="1400"/>
              <a:t>decide</a:t>
            </a:r>
            <a:r>
              <a:rPr lang="en" sz="1400"/>
              <a:t> to create an image to share on social media or maybe write a blog post instead. In step two - you will analyze and pinpoint the important data that will </a:t>
            </a:r>
            <a:r>
              <a:rPr lang="en" sz="1400"/>
              <a:t>backup</a:t>
            </a:r>
            <a:r>
              <a:rPr lang="en" sz="1400"/>
              <a:t> your story. The data used must be of good quality and the </a:t>
            </a:r>
            <a:r>
              <a:rPr lang="en" sz="1400"/>
              <a:t>analysis</a:t>
            </a:r>
            <a:r>
              <a:rPr lang="en" sz="1400"/>
              <a:t> should be complete and free of bias. Once you know what data will help your story along, you can outline the story arc - it should have a beginning or introduction, an explanation of the data, and a conclusion which includes next steps or action items that should follow.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3b5d79f1e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3b5d79f1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next step is when you get to tap into your artistic side! Draft a design that will be eye-catching and organized and includes all of the story elements and visuals that will explain and tell the data story. Don’t forget to assess your blind spots and have someone else review and leave feedback on your design, the data and the overall story. After that, you can polish up all the individual visuals and information and share your story!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best part of creating a data story is that you can use your strengths and make the story more visual if you have artistic talent, or add more to the narrative if writing is your </a:t>
            </a:r>
            <a:r>
              <a:rPr lang="en" sz="1400"/>
              <a:t>strength</a:t>
            </a:r>
            <a:r>
              <a:rPr lang="en" sz="1400"/>
              <a:t>. You can also include a lot of data and interpretations if you enjoy that aspect of the data storytelling process the most.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76e3ba5d1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76e3ba5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{24550A83-81C6-48A7-977C-3BE1973CD04A}</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hyperlink" Target="https://community.storytellingwithdata.com/challenges/dec-2019-infographics/sharks-friend-or-foe/images" TargetMode="External"/><Relationship Id="rId4" Type="http://schemas.openxmlformats.org/officeDocument/2006/relationships/hyperlink" Target="https://community.storytellingwithdata.com/challenges/dec-2019-infographics/property-sales-in-greater-manchester-uk/images" TargetMode="External"/><Relationship Id="rId5" Type="http://schemas.openxmlformats.org/officeDocument/2006/relationships/hyperlink" Target="https://community.storytellingwithdata.com/challenges/dec-2019-infographics/is-that-true-dui-arrests-of-nfl-players/imag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Data </a:t>
            </a:r>
            <a:r>
              <a:rPr lang="en"/>
              <a:t>Storytelling</a:t>
            </a:r>
            <a:endParaRPr/>
          </a:p>
        </p:txBody>
      </p:sp>
      <p:sp>
        <p:nvSpPr>
          <p:cNvPr id="118" name="Google Shape;118;p23"/>
          <p:cNvSpPr txBox="1"/>
          <p:nvPr/>
        </p:nvSpPr>
        <p:spPr>
          <a:xfrm>
            <a:off x="3396275" y="3592600"/>
            <a:ext cx="5408400" cy="92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b="1" sz="4500">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it?</a:t>
            </a:r>
            <a:endParaRPr/>
          </a:p>
        </p:txBody>
      </p:sp>
      <p:sp>
        <p:nvSpPr>
          <p:cNvPr id="124" name="Google Shape;124;p24"/>
          <p:cNvSpPr txBox="1"/>
          <p:nvPr>
            <p:ph idx="1" type="body"/>
          </p:nvPr>
        </p:nvSpPr>
        <p:spPr>
          <a:xfrm>
            <a:off x="325050" y="1452625"/>
            <a:ext cx="5052900" cy="34230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900">
                <a:solidFill>
                  <a:srgbClr val="373737"/>
                </a:solidFill>
                <a:highlight>
                  <a:srgbClr val="FFFFFF"/>
                </a:highlight>
              </a:rPr>
              <a:t>A </a:t>
            </a:r>
            <a:r>
              <a:rPr b="1" lang="en" sz="1900">
                <a:solidFill>
                  <a:srgbClr val="373737"/>
                </a:solidFill>
                <a:highlight>
                  <a:srgbClr val="FFFFFF"/>
                </a:highlight>
              </a:rPr>
              <a:t>data story</a:t>
            </a:r>
            <a:r>
              <a:rPr lang="en" sz="1900">
                <a:solidFill>
                  <a:srgbClr val="373737"/>
                </a:solidFill>
                <a:highlight>
                  <a:srgbClr val="FFFFFF"/>
                </a:highlight>
              </a:rPr>
              <a:t> is created with the intent to explain the data and why it matters. </a:t>
            </a:r>
            <a:endParaRPr sz="1900">
              <a:solidFill>
                <a:srgbClr val="373737"/>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t/>
            </a:r>
            <a:endParaRPr sz="1900">
              <a:solidFill>
                <a:srgbClr val="373737"/>
              </a:solidFill>
              <a:highlight>
                <a:srgbClr val="FFFFFF"/>
              </a:highlight>
            </a:endParaRPr>
          </a:p>
          <a:p>
            <a:pPr indent="-349250" lvl="0" marL="457200" rtl="0" algn="l">
              <a:lnSpc>
                <a:spcPct val="115000"/>
              </a:lnSpc>
              <a:spcBef>
                <a:spcPts val="600"/>
              </a:spcBef>
              <a:spcAft>
                <a:spcPts val="0"/>
              </a:spcAft>
              <a:buClr>
                <a:srgbClr val="373737"/>
              </a:buClr>
              <a:buSzPts val="1900"/>
              <a:buChar char="●"/>
            </a:pPr>
            <a:r>
              <a:rPr lang="en" sz="1900">
                <a:solidFill>
                  <a:srgbClr val="373737"/>
                </a:solidFill>
                <a:highlight>
                  <a:srgbClr val="FFFFFF"/>
                </a:highlight>
              </a:rPr>
              <a:t>Infographics</a:t>
            </a:r>
            <a:endParaRPr sz="1900">
              <a:solidFill>
                <a:srgbClr val="373737"/>
              </a:solidFill>
              <a:highlight>
                <a:srgbClr val="FFFFFF"/>
              </a:highlight>
            </a:endParaRPr>
          </a:p>
          <a:p>
            <a:pPr indent="-349250" lvl="0" marL="457200" rtl="0" algn="l">
              <a:lnSpc>
                <a:spcPct val="115000"/>
              </a:lnSpc>
              <a:spcBef>
                <a:spcPts val="0"/>
              </a:spcBef>
              <a:spcAft>
                <a:spcPts val="0"/>
              </a:spcAft>
              <a:buClr>
                <a:srgbClr val="373737"/>
              </a:buClr>
              <a:buSzPts val="1900"/>
              <a:buChar char="●"/>
            </a:pPr>
            <a:r>
              <a:rPr lang="en" sz="1900">
                <a:solidFill>
                  <a:srgbClr val="373737"/>
                </a:solidFill>
                <a:highlight>
                  <a:srgbClr val="FFFFFF"/>
                </a:highlight>
              </a:rPr>
              <a:t>Social Media</a:t>
            </a:r>
            <a:endParaRPr sz="1900">
              <a:solidFill>
                <a:srgbClr val="373737"/>
              </a:solidFill>
              <a:highlight>
                <a:srgbClr val="FFFFFF"/>
              </a:highlight>
            </a:endParaRPr>
          </a:p>
          <a:p>
            <a:pPr indent="-349250" lvl="0" marL="457200" rtl="0" algn="l">
              <a:lnSpc>
                <a:spcPct val="115000"/>
              </a:lnSpc>
              <a:spcBef>
                <a:spcPts val="0"/>
              </a:spcBef>
              <a:spcAft>
                <a:spcPts val="0"/>
              </a:spcAft>
              <a:buClr>
                <a:srgbClr val="373737"/>
              </a:buClr>
              <a:buSzPts val="1900"/>
              <a:buChar char="●"/>
            </a:pPr>
            <a:r>
              <a:rPr lang="en" sz="1900">
                <a:solidFill>
                  <a:srgbClr val="373737"/>
                </a:solidFill>
                <a:highlight>
                  <a:srgbClr val="FFFFFF"/>
                </a:highlight>
              </a:rPr>
              <a:t>Blogs</a:t>
            </a:r>
            <a:endParaRPr sz="1900">
              <a:solidFill>
                <a:srgbClr val="373737"/>
              </a:solidFill>
              <a:highlight>
                <a:srgbClr val="FFFFFF"/>
              </a:highlight>
            </a:endParaRPr>
          </a:p>
          <a:p>
            <a:pPr indent="-349250" lvl="0" marL="457200" rtl="0" algn="l">
              <a:lnSpc>
                <a:spcPct val="115000"/>
              </a:lnSpc>
              <a:spcBef>
                <a:spcPts val="0"/>
              </a:spcBef>
              <a:spcAft>
                <a:spcPts val="0"/>
              </a:spcAft>
              <a:buClr>
                <a:srgbClr val="373737"/>
              </a:buClr>
              <a:buSzPts val="1900"/>
              <a:buChar char="●"/>
            </a:pPr>
            <a:r>
              <a:rPr lang="en" sz="1900">
                <a:solidFill>
                  <a:srgbClr val="373737"/>
                </a:solidFill>
                <a:highlight>
                  <a:srgbClr val="FFFFFF"/>
                </a:highlight>
              </a:rPr>
              <a:t>Interactive quizzes or calculators</a:t>
            </a:r>
            <a:endParaRPr sz="19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t/>
            </a:r>
            <a:endParaRPr sz="1900">
              <a:solidFill>
                <a:srgbClr val="373737"/>
              </a:solidFill>
              <a:highlight>
                <a:srgbClr val="FFFFFF"/>
              </a:highlight>
            </a:endParaRPr>
          </a:p>
        </p:txBody>
      </p:sp>
      <p:pic>
        <p:nvPicPr>
          <p:cNvPr id="125" name="Google Shape;125;p24"/>
          <p:cNvPicPr preferRelativeResize="0"/>
          <p:nvPr/>
        </p:nvPicPr>
        <p:blipFill>
          <a:blip r:embed="rId3">
            <a:alphaModFix/>
          </a:blip>
          <a:stretch>
            <a:fillRect/>
          </a:stretch>
        </p:blipFill>
        <p:spPr>
          <a:xfrm>
            <a:off x="5292275" y="2758825"/>
            <a:ext cx="3163126" cy="2013201"/>
          </a:xfrm>
          <a:prstGeom prst="rect">
            <a:avLst/>
          </a:prstGeom>
          <a:noFill/>
          <a:ln>
            <a:noFill/>
          </a:ln>
        </p:spPr>
      </p:pic>
      <p:sp>
        <p:nvSpPr>
          <p:cNvPr id="126" name="Google Shape;126;p24"/>
          <p:cNvSpPr/>
          <p:nvPr/>
        </p:nvSpPr>
        <p:spPr>
          <a:xfrm>
            <a:off x="6522050" y="1347400"/>
            <a:ext cx="2408100" cy="1279800"/>
          </a:xfrm>
          <a:prstGeom prst="wedgeEllipseCallout">
            <a:avLst>
              <a:gd fmla="val -28732" name="adj1"/>
              <a:gd fmla="val 81630" name="adj2"/>
            </a:avLst>
          </a:prstGeom>
          <a:noFill/>
          <a:ln cap="flat" cmpd="sng" w="76200">
            <a:solidFill>
              <a:srgbClr val="2D8E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2D8EC2"/>
                </a:solidFill>
                <a:latin typeface="Quicksand"/>
                <a:ea typeface="Quicksand"/>
                <a:cs typeface="Quicksand"/>
                <a:sym typeface="Quicksand"/>
              </a:rPr>
              <a:t>Psst</a:t>
            </a:r>
            <a:r>
              <a:rPr b="1" lang="en" sz="1500">
                <a:solidFill>
                  <a:srgbClr val="2D8EC2"/>
                </a:solidFill>
                <a:latin typeface="Quicksand"/>
                <a:ea typeface="Quicksand"/>
                <a:cs typeface="Quicksand"/>
                <a:sym typeface="Quicksand"/>
              </a:rPr>
              <a:t>, this is important data!</a:t>
            </a:r>
            <a:endParaRPr b="1" sz="1500">
              <a:solidFill>
                <a:srgbClr val="2D8EC2"/>
              </a:solidFill>
              <a:latin typeface="Quicksand"/>
              <a:ea typeface="Quicksand"/>
              <a:cs typeface="Quicksand"/>
              <a:sym typeface="Quicksa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1000"/>
                                        <p:tgtEl>
                                          <p:spTgt spid="1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1000"/>
                                        <p:tgtEl>
                                          <p:spTgt spid="1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Effect filter="fade" transition="in">
                                      <p:cBhvr>
                                        <p:cTn dur="1000"/>
                                        <p:tgtEl>
                                          <p:spTgt spid="12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What is it?</a:t>
            </a:r>
            <a:endParaRPr/>
          </a:p>
        </p:txBody>
      </p:sp>
      <p:sp>
        <p:nvSpPr>
          <p:cNvPr id="132" name="Google Shape;132;p25"/>
          <p:cNvSpPr txBox="1"/>
          <p:nvPr>
            <p:ph idx="1" type="body"/>
          </p:nvPr>
        </p:nvSpPr>
        <p:spPr>
          <a:xfrm>
            <a:off x="325050" y="1452625"/>
            <a:ext cx="4097400" cy="3423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200">
                <a:solidFill>
                  <a:srgbClr val="373737"/>
                </a:solidFill>
                <a:highlight>
                  <a:srgbClr val="FFFFFF"/>
                </a:highlight>
              </a:rPr>
              <a:t>Data</a:t>
            </a:r>
            <a:endParaRPr b="1" sz="2200">
              <a:solidFill>
                <a:srgbClr val="373737"/>
              </a:solidFill>
              <a:highlight>
                <a:srgbClr val="FFFFFF"/>
              </a:highlight>
            </a:endParaRPr>
          </a:p>
          <a:p>
            <a:pPr indent="-368300" lvl="0" marL="914400" rtl="0" algn="l">
              <a:spcBef>
                <a:spcPts val="600"/>
              </a:spcBef>
              <a:spcAft>
                <a:spcPts val="0"/>
              </a:spcAft>
              <a:buClr>
                <a:srgbClr val="373737"/>
              </a:buClr>
              <a:buSzPts val="2200"/>
              <a:buChar char="●"/>
            </a:pPr>
            <a:r>
              <a:rPr lang="en" sz="2200">
                <a:solidFill>
                  <a:srgbClr val="373737"/>
                </a:solidFill>
                <a:highlight>
                  <a:srgbClr val="FFFFFF"/>
                </a:highlight>
              </a:rPr>
              <a:t>Tells the story</a:t>
            </a:r>
            <a:endParaRPr sz="2200">
              <a:solidFill>
                <a:srgbClr val="373737"/>
              </a:solidFill>
              <a:highlight>
                <a:srgbClr val="FFFFFF"/>
              </a:highlight>
            </a:endParaRPr>
          </a:p>
          <a:p>
            <a:pPr indent="0" lvl="0" marL="0" rtl="0" algn="l">
              <a:spcBef>
                <a:spcPts val="600"/>
              </a:spcBef>
              <a:spcAft>
                <a:spcPts val="0"/>
              </a:spcAft>
              <a:buNone/>
            </a:pPr>
            <a:r>
              <a:t/>
            </a:r>
            <a:endParaRPr sz="22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rPr b="1" lang="en" sz="2200">
                <a:solidFill>
                  <a:srgbClr val="373737"/>
                </a:solidFill>
                <a:highlight>
                  <a:srgbClr val="FFFFFF"/>
                </a:highlight>
              </a:rPr>
              <a:t>Visuals &amp; Narrative</a:t>
            </a:r>
            <a:endParaRPr b="1" sz="2200">
              <a:solidFill>
                <a:srgbClr val="373737"/>
              </a:solidFill>
              <a:highlight>
                <a:srgbClr val="FFFFFF"/>
              </a:highlight>
            </a:endParaRPr>
          </a:p>
          <a:p>
            <a:pPr indent="-368300" lvl="0" marL="914400" rtl="0" algn="l">
              <a:spcBef>
                <a:spcPts val="600"/>
              </a:spcBef>
              <a:spcAft>
                <a:spcPts val="0"/>
              </a:spcAft>
              <a:buClr>
                <a:srgbClr val="373737"/>
              </a:buClr>
              <a:buSzPts val="2200"/>
              <a:buChar char="●"/>
            </a:pPr>
            <a:r>
              <a:rPr lang="en" sz="2200">
                <a:solidFill>
                  <a:srgbClr val="373737"/>
                </a:solidFill>
                <a:highlight>
                  <a:srgbClr val="FFFFFF"/>
                </a:highlight>
              </a:rPr>
              <a:t>Explains the data and engages the audience</a:t>
            </a:r>
            <a:endParaRPr sz="22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t/>
            </a:r>
            <a:endParaRPr b="1" sz="1500">
              <a:solidFill>
                <a:srgbClr val="373737"/>
              </a:solidFill>
              <a:highlight>
                <a:srgbClr val="FFFFFF"/>
              </a:highlight>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b="1" sz="1500">
              <a:solidFill>
                <a:srgbClr val="373737"/>
              </a:solidFill>
              <a:highlight>
                <a:srgbClr val="FFFFFF"/>
              </a:highlight>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b="1" sz="1500">
              <a:solidFill>
                <a:srgbClr val="373737"/>
              </a:solidFill>
              <a:highlight>
                <a:srgbClr val="FFFFFF"/>
              </a:highlight>
              <a:latin typeface="Arial"/>
              <a:ea typeface="Arial"/>
              <a:cs typeface="Arial"/>
              <a:sym typeface="Arial"/>
            </a:endParaRPr>
          </a:p>
        </p:txBody>
      </p:sp>
      <p:sp>
        <p:nvSpPr>
          <p:cNvPr id="133" name="Google Shape;133;p25"/>
          <p:cNvSpPr txBox="1"/>
          <p:nvPr>
            <p:ph idx="1" type="body"/>
          </p:nvPr>
        </p:nvSpPr>
        <p:spPr>
          <a:xfrm>
            <a:off x="4731475" y="1312325"/>
            <a:ext cx="4097400" cy="34230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2200">
                <a:solidFill>
                  <a:srgbClr val="373737"/>
                </a:solidFill>
                <a:highlight>
                  <a:srgbClr val="FFFFFF"/>
                </a:highlight>
              </a:rPr>
              <a:t>Appeal to emotions</a:t>
            </a:r>
            <a:endParaRPr b="1" sz="2200">
              <a:solidFill>
                <a:srgbClr val="373737"/>
              </a:solidFill>
              <a:highlight>
                <a:srgbClr val="FFFFFF"/>
              </a:highlight>
            </a:endParaRPr>
          </a:p>
          <a:p>
            <a:pPr indent="0" lvl="0" marL="0" rtl="0" algn="ctr">
              <a:spcBef>
                <a:spcPts val="600"/>
              </a:spcBef>
              <a:spcAft>
                <a:spcPts val="0"/>
              </a:spcAft>
              <a:buClr>
                <a:schemeClr val="dk1"/>
              </a:buClr>
              <a:buSzPts val="1100"/>
              <a:buFont typeface="Arial"/>
              <a:buNone/>
            </a:pPr>
            <a:r>
              <a:rPr b="1" lang="en" sz="2200">
                <a:solidFill>
                  <a:srgbClr val="373737"/>
                </a:solidFill>
                <a:highlight>
                  <a:srgbClr val="FFFFFF"/>
                </a:highlight>
              </a:rPr>
              <a:t>😄 		😢 		😡</a:t>
            </a:r>
            <a:endParaRPr b="1" sz="2200">
              <a:solidFill>
                <a:srgbClr val="373737"/>
              </a:solidFill>
              <a:highlight>
                <a:srgbClr val="FFFFFF"/>
              </a:highlight>
            </a:endParaRPr>
          </a:p>
          <a:p>
            <a:pPr indent="0" lvl="0" marL="0" rtl="0" algn="ctr">
              <a:spcBef>
                <a:spcPts val="600"/>
              </a:spcBef>
              <a:spcAft>
                <a:spcPts val="0"/>
              </a:spcAft>
              <a:buClr>
                <a:schemeClr val="dk1"/>
              </a:buClr>
              <a:buSzPts val="1100"/>
              <a:buFont typeface="Arial"/>
              <a:buNone/>
            </a:pPr>
            <a:r>
              <a:t/>
            </a:r>
            <a:endParaRPr b="1" sz="2200">
              <a:solidFill>
                <a:srgbClr val="373737"/>
              </a:solidFill>
              <a:highlight>
                <a:srgbClr val="FFFFFF"/>
              </a:highlight>
            </a:endParaRPr>
          </a:p>
          <a:p>
            <a:pPr indent="0" lvl="0" marL="0" rtl="0" algn="ctr">
              <a:spcBef>
                <a:spcPts val="600"/>
              </a:spcBef>
              <a:spcAft>
                <a:spcPts val="0"/>
              </a:spcAft>
              <a:buClr>
                <a:schemeClr val="dk1"/>
              </a:buClr>
              <a:buSzPts val="1100"/>
              <a:buFont typeface="Arial"/>
              <a:buNone/>
            </a:pPr>
            <a:r>
              <a:rPr b="1" lang="en" sz="2200">
                <a:solidFill>
                  <a:srgbClr val="373737"/>
                </a:solidFill>
                <a:highlight>
                  <a:srgbClr val="FFFFFF"/>
                </a:highlight>
              </a:rPr>
              <a:t>Appeal to the intellect</a:t>
            </a:r>
            <a:endParaRPr b="1" sz="2200">
              <a:solidFill>
                <a:srgbClr val="373737"/>
              </a:solidFill>
              <a:highlight>
                <a:srgbClr val="FFFFFF"/>
              </a:highlight>
            </a:endParaRPr>
          </a:p>
          <a:p>
            <a:pPr indent="0" lvl="0" marL="0" rtl="0" algn="ctr">
              <a:spcBef>
                <a:spcPts val="600"/>
              </a:spcBef>
              <a:spcAft>
                <a:spcPts val="0"/>
              </a:spcAft>
              <a:buClr>
                <a:schemeClr val="dk1"/>
              </a:buClr>
              <a:buSzPts val="1100"/>
              <a:buFont typeface="Arial"/>
              <a:buNone/>
            </a:pPr>
            <a:r>
              <a:rPr b="1" lang="en" sz="2200">
                <a:solidFill>
                  <a:srgbClr val="373737"/>
                </a:solidFill>
                <a:highlight>
                  <a:srgbClr val="FFFFFF"/>
                </a:highlight>
              </a:rPr>
              <a:t>🤓</a:t>
            </a:r>
            <a:endParaRPr b="1" sz="2200">
              <a:solidFill>
                <a:srgbClr val="373737"/>
              </a:solidFill>
              <a:highlight>
                <a:srgbClr val="FFFFFF"/>
              </a:highlight>
            </a:endParaRPr>
          </a:p>
          <a:p>
            <a:pPr indent="0" lvl="0" marL="0" rtl="0" algn="ctr">
              <a:spcBef>
                <a:spcPts val="600"/>
              </a:spcBef>
              <a:spcAft>
                <a:spcPts val="0"/>
              </a:spcAft>
              <a:buClr>
                <a:schemeClr val="dk1"/>
              </a:buClr>
              <a:buSzPts val="1100"/>
              <a:buFont typeface="Arial"/>
              <a:buNone/>
            </a:pPr>
            <a:r>
              <a:t/>
            </a:r>
            <a:endParaRPr b="1" sz="2200">
              <a:solidFill>
                <a:srgbClr val="373737"/>
              </a:solidFill>
              <a:highlight>
                <a:srgbClr val="FFFFFF"/>
              </a:highlight>
            </a:endParaRPr>
          </a:p>
          <a:p>
            <a:pPr indent="0" lvl="0" marL="0" rtl="0" algn="ctr">
              <a:spcBef>
                <a:spcPts val="600"/>
              </a:spcBef>
              <a:spcAft>
                <a:spcPts val="0"/>
              </a:spcAft>
              <a:buClr>
                <a:schemeClr val="dk1"/>
              </a:buClr>
              <a:buSzPts val="1100"/>
              <a:buFont typeface="Arial"/>
              <a:buNone/>
            </a:pPr>
            <a:r>
              <a:rPr b="1" lang="en" sz="2200">
                <a:solidFill>
                  <a:srgbClr val="373737"/>
                </a:solidFill>
                <a:highlight>
                  <a:srgbClr val="FFFFFF"/>
                </a:highlight>
              </a:rPr>
              <a:t>Appeal to the community</a:t>
            </a:r>
            <a:endParaRPr b="1" sz="2200">
              <a:solidFill>
                <a:srgbClr val="373737"/>
              </a:solidFill>
              <a:highlight>
                <a:srgbClr val="FFFFFF"/>
              </a:highlight>
            </a:endParaRPr>
          </a:p>
          <a:p>
            <a:pPr indent="0" lvl="0" marL="0" rtl="0" algn="ctr">
              <a:spcBef>
                <a:spcPts val="600"/>
              </a:spcBef>
              <a:spcAft>
                <a:spcPts val="0"/>
              </a:spcAft>
              <a:buClr>
                <a:schemeClr val="dk1"/>
              </a:buClr>
              <a:buSzPts val="1100"/>
              <a:buFont typeface="Arial"/>
              <a:buNone/>
            </a:pPr>
            <a:r>
              <a:rPr b="1" lang="en" sz="2200">
                <a:solidFill>
                  <a:srgbClr val="373737"/>
                </a:solidFill>
                <a:highlight>
                  <a:srgbClr val="FFFFFF"/>
                </a:highlight>
              </a:rPr>
              <a:t>🏘</a:t>
            </a:r>
            <a:endParaRPr b="1" sz="2200">
              <a:solidFill>
                <a:srgbClr val="373737"/>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1000"/>
                                        <p:tgtEl>
                                          <p:spTgt spid="1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animEffect filter="fade" transition="in">
                                      <p:cBhvr>
                                        <p:cTn dur="1000"/>
                                        <p:tgtEl>
                                          <p:spTgt spid="1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animEffect filter="fade" transition="in">
                                      <p:cBhvr>
                                        <p:cTn dur="1000"/>
                                        <p:tgtEl>
                                          <p:spTgt spid="1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0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10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1000"/>
                                        <p:tgtEl>
                                          <p:spTgt spid="1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animEffect filter="fade" transition="in">
                                      <p:cBhvr>
                                        <p:cTn dur="1000"/>
                                        <p:tgtEl>
                                          <p:spTgt spid="1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animEffect filter="fade" transition="in">
                                      <p:cBhvr>
                                        <p:cTn dur="1000"/>
                                        <p:tgtEl>
                                          <p:spTgt spid="1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animEffect filter="fade" transition="in">
                                      <p:cBhvr>
                                        <p:cTn dur="1000"/>
                                        <p:tgtEl>
                                          <p:spTgt spid="13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tell a story?</a:t>
            </a:r>
            <a:endParaRPr/>
          </a:p>
        </p:txBody>
      </p:sp>
      <p:sp>
        <p:nvSpPr>
          <p:cNvPr id="139" name="Google Shape;139;p26"/>
          <p:cNvSpPr txBox="1"/>
          <p:nvPr>
            <p:ph idx="1" type="body"/>
          </p:nvPr>
        </p:nvSpPr>
        <p:spPr>
          <a:xfrm>
            <a:off x="325050" y="1452625"/>
            <a:ext cx="5052900" cy="3423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solidFill>
                  <a:srgbClr val="373737"/>
                </a:solidFill>
                <a:highlight>
                  <a:srgbClr val="FFFFFF"/>
                </a:highlight>
              </a:rPr>
              <a:t>Data is important but can be difficult to understand. </a:t>
            </a:r>
            <a:endParaRPr sz="16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t/>
            </a:r>
            <a:endParaRPr sz="16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rPr lang="en" sz="1600">
                <a:solidFill>
                  <a:srgbClr val="373737"/>
                </a:solidFill>
                <a:highlight>
                  <a:srgbClr val="FFFFFF"/>
                </a:highlight>
              </a:rPr>
              <a:t>A data storyteller helps pass on the importance of the story that the data tells. </a:t>
            </a:r>
            <a:endParaRPr sz="16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t/>
            </a:r>
            <a:endParaRPr sz="16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rPr lang="en" sz="1600">
                <a:solidFill>
                  <a:srgbClr val="373737"/>
                </a:solidFill>
                <a:highlight>
                  <a:srgbClr val="FFFFFF"/>
                </a:highlight>
              </a:rPr>
              <a:t>Data can help influence how people perceive a topic and promote action. </a:t>
            </a:r>
            <a:endParaRPr sz="16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t/>
            </a:r>
            <a:endParaRPr sz="16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rPr lang="en" sz="1600">
                <a:solidFill>
                  <a:srgbClr val="373737"/>
                </a:solidFill>
                <a:highlight>
                  <a:srgbClr val="FFFFFF"/>
                </a:highlight>
              </a:rPr>
              <a:t>This puts a lot of responsibility on the shoulders of the data storyteller.</a:t>
            </a:r>
            <a:endParaRPr sz="1600"/>
          </a:p>
        </p:txBody>
      </p:sp>
      <p:pic>
        <p:nvPicPr>
          <p:cNvPr id="140" name="Google Shape;140;p26"/>
          <p:cNvPicPr preferRelativeResize="0"/>
          <p:nvPr/>
        </p:nvPicPr>
        <p:blipFill>
          <a:blip r:embed="rId3">
            <a:alphaModFix/>
          </a:blip>
          <a:stretch>
            <a:fillRect/>
          </a:stretch>
        </p:blipFill>
        <p:spPr>
          <a:xfrm>
            <a:off x="5682750" y="1215778"/>
            <a:ext cx="3095764" cy="37753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0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0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10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1000"/>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1000"/>
                                        <p:tgtEl>
                                          <p:spTgt spid="1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animEffect filter="fade" transition="in">
                                      <p:cBhvr>
                                        <p:cTn dur="1000"/>
                                        <p:tgtEl>
                                          <p:spTgt spid="13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tell a story?</a:t>
            </a:r>
            <a:endParaRPr/>
          </a:p>
        </p:txBody>
      </p:sp>
      <p:sp>
        <p:nvSpPr>
          <p:cNvPr id="146" name="Google Shape;146;p27"/>
          <p:cNvSpPr txBox="1"/>
          <p:nvPr>
            <p:ph idx="1" type="body"/>
          </p:nvPr>
        </p:nvSpPr>
        <p:spPr>
          <a:xfrm>
            <a:off x="325050" y="1452625"/>
            <a:ext cx="85398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500">
                <a:solidFill>
                  <a:srgbClr val="373737"/>
                </a:solidFill>
                <a:highlight>
                  <a:srgbClr val="FFFFFF"/>
                </a:highlight>
              </a:rPr>
              <a:t>Live Code Showing the following infographics: </a:t>
            </a:r>
            <a:endParaRPr b="1" sz="15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t/>
            </a:r>
            <a:endParaRPr b="1" sz="15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rPr lang="en" sz="1500" u="sng">
                <a:solidFill>
                  <a:schemeClr val="hlink"/>
                </a:solidFill>
                <a:highlight>
                  <a:srgbClr val="FFFFFF"/>
                </a:highlight>
                <a:hlinkClick r:id="rId3"/>
              </a:rPr>
              <a:t>https://community.storytellingwithdata.com/challenges/dec-2019-infographics/sharks-friend-or-foe/images</a:t>
            </a:r>
            <a:endParaRPr sz="15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t/>
            </a:r>
            <a:endParaRPr sz="15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rPr lang="en" sz="1500" u="sng">
                <a:solidFill>
                  <a:schemeClr val="hlink"/>
                </a:solidFill>
                <a:highlight>
                  <a:srgbClr val="FFFFFF"/>
                </a:highlight>
                <a:hlinkClick r:id="rId4"/>
              </a:rPr>
              <a:t>https://community.storytellingwithdata.com/challenges/dec-2019-infographics/property-sales-in-greater-manchester-uk/images</a:t>
            </a:r>
            <a:r>
              <a:rPr lang="en" sz="1500">
                <a:solidFill>
                  <a:srgbClr val="373737"/>
                </a:solidFill>
                <a:highlight>
                  <a:srgbClr val="FFFFFF"/>
                </a:highlight>
              </a:rPr>
              <a:t> </a:t>
            </a:r>
            <a:endParaRPr sz="15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t/>
            </a:r>
            <a:endParaRPr sz="1500">
              <a:solidFill>
                <a:srgbClr val="373737"/>
              </a:solidFill>
              <a:highlight>
                <a:srgbClr val="FFFFFF"/>
              </a:highlight>
            </a:endParaRPr>
          </a:p>
          <a:p>
            <a:pPr indent="0" lvl="0" marL="0" rtl="0" algn="l">
              <a:spcBef>
                <a:spcPts val="600"/>
              </a:spcBef>
              <a:spcAft>
                <a:spcPts val="0"/>
              </a:spcAft>
              <a:buClr>
                <a:schemeClr val="dk1"/>
              </a:buClr>
              <a:buSzPts val="1100"/>
              <a:buFont typeface="Arial"/>
              <a:buNone/>
            </a:pPr>
            <a:r>
              <a:rPr lang="en" sz="1500" u="sng">
                <a:solidFill>
                  <a:schemeClr val="hlink"/>
                </a:solidFill>
                <a:highlight>
                  <a:srgbClr val="FFFFFF"/>
                </a:highlight>
                <a:hlinkClick r:id="rId5"/>
              </a:rPr>
              <a:t>https://community.storytellingwithdata.com/challenges/dec-2019-infographics/is-that-true-dui-arrests-of-nfl-players/images</a:t>
            </a:r>
            <a:r>
              <a:rPr lang="en" sz="1500">
                <a:solidFill>
                  <a:srgbClr val="373737"/>
                </a:solidFill>
                <a:highlight>
                  <a:srgbClr val="FFFFFF"/>
                </a:highlight>
              </a:rPr>
              <a:t> </a:t>
            </a:r>
            <a:endParaRPr sz="1500">
              <a:solidFill>
                <a:srgbClr val="373737"/>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Creating</a:t>
            </a:r>
            <a:r>
              <a:rPr lang="en">
                <a:solidFill>
                  <a:schemeClr val="lt1"/>
                </a:solidFill>
              </a:rPr>
              <a:t> a Data Story</a:t>
            </a:r>
            <a:endParaRPr/>
          </a:p>
        </p:txBody>
      </p:sp>
      <p:sp>
        <p:nvSpPr>
          <p:cNvPr id="152" name="Google Shape;152;p28"/>
          <p:cNvSpPr txBox="1"/>
          <p:nvPr>
            <p:ph idx="1" type="body"/>
          </p:nvPr>
        </p:nvSpPr>
        <p:spPr>
          <a:xfrm>
            <a:off x="248850" y="1452625"/>
            <a:ext cx="5052900" cy="3423000"/>
          </a:xfrm>
          <a:prstGeom prst="rect">
            <a:avLst/>
          </a:prstGeom>
        </p:spPr>
        <p:txBody>
          <a:bodyPr anchorCtr="0" anchor="ctr" bIns="91425" lIns="91425" spcFirstLastPara="1" rIns="91425" wrap="square" tIns="91425">
            <a:noAutofit/>
          </a:bodyPr>
          <a:lstStyle/>
          <a:p>
            <a:pPr indent="0" lvl="0" marL="0" rtl="0" algn="l">
              <a:lnSpc>
                <a:spcPct val="150000"/>
              </a:lnSpc>
              <a:spcBef>
                <a:spcPts val="600"/>
              </a:spcBef>
              <a:spcAft>
                <a:spcPts val="0"/>
              </a:spcAft>
              <a:buClr>
                <a:schemeClr val="dk1"/>
              </a:buClr>
              <a:buSzPts val="1100"/>
              <a:buFont typeface="Arial"/>
              <a:buNone/>
            </a:pPr>
            <a:r>
              <a:rPr lang="en" sz="1900">
                <a:solidFill>
                  <a:srgbClr val="373737"/>
                </a:solidFill>
                <a:highlight>
                  <a:srgbClr val="FFFFFF"/>
                </a:highlight>
              </a:rPr>
              <a:t>1. Start by knowing your audience.</a:t>
            </a:r>
            <a:endParaRPr sz="1900">
              <a:solidFill>
                <a:srgbClr val="373737"/>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900">
                <a:solidFill>
                  <a:srgbClr val="373737"/>
                </a:solidFill>
                <a:highlight>
                  <a:srgbClr val="FFFFFF"/>
                </a:highlight>
              </a:rPr>
              <a:t>2. Pinpoint the data that matters.</a:t>
            </a:r>
            <a:endParaRPr sz="1900">
              <a:solidFill>
                <a:srgbClr val="373737"/>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900">
                <a:solidFill>
                  <a:srgbClr val="373737"/>
                </a:solidFill>
                <a:highlight>
                  <a:srgbClr val="FFFFFF"/>
                </a:highlight>
              </a:rPr>
              <a:t>3. Outline the story arc.</a:t>
            </a:r>
            <a:endParaRPr sz="1900">
              <a:solidFill>
                <a:srgbClr val="373737"/>
              </a:solidFill>
              <a:highlight>
                <a:srgbClr val="FFFFFF"/>
              </a:highlight>
            </a:endParaRPr>
          </a:p>
          <a:p>
            <a:pPr indent="-349250" lvl="0" marL="914400" rtl="0" algn="l">
              <a:lnSpc>
                <a:spcPct val="150000"/>
              </a:lnSpc>
              <a:spcBef>
                <a:spcPts val="600"/>
              </a:spcBef>
              <a:spcAft>
                <a:spcPts val="0"/>
              </a:spcAft>
              <a:buClr>
                <a:srgbClr val="373737"/>
              </a:buClr>
              <a:buSzPts val="1900"/>
              <a:buChar char="●"/>
            </a:pPr>
            <a:r>
              <a:rPr lang="en" sz="1900">
                <a:solidFill>
                  <a:srgbClr val="373737"/>
                </a:solidFill>
                <a:highlight>
                  <a:srgbClr val="FFFFFF"/>
                </a:highlight>
              </a:rPr>
              <a:t>Introduction</a:t>
            </a:r>
            <a:endParaRPr sz="1900">
              <a:solidFill>
                <a:srgbClr val="373737"/>
              </a:solidFill>
              <a:highlight>
                <a:srgbClr val="FFFFFF"/>
              </a:highlight>
            </a:endParaRPr>
          </a:p>
          <a:p>
            <a:pPr indent="-349250" lvl="0" marL="914400" rtl="0" algn="l">
              <a:lnSpc>
                <a:spcPct val="150000"/>
              </a:lnSpc>
              <a:spcBef>
                <a:spcPts val="0"/>
              </a:spcBef>
              <a:spcAft>
                <a:spcPts val="0"/>
              </a:spcAft>
              <a:buClr>
                <a:srgbClr val="373737"/>
              </a:buClr>
              <a:buSzPts val="1900"/>
              <a:buChar char="●"/>
            </a:pPr>
            <a:r>
              <a:rPr lang="en" sz="1900">
                <a:solidFill>
                  <a:srgbClr val="373737"/>
                </a:solidFill>
                <a:highlight>
                  <a:srgbClr val="FFFFFF"/>
                </a:highlight>
              </a:rPr>
              <a:t>Explanation and i</a:t>
            </a:r>
            <a:r>
              <a:rPr lang="en" sz="1900">
                <a:solidFill>
                  <a:srgbClr val="373737"/>
                </a:solidFill>
                <a:highlight>
                  <a:srgbClr val="FFFFFF"/>
                </a:highlight>
              </a:rPr>
              <a:t>nterpretation</a:t>
            </a:r>
            <a:endParaRPr sz="1900">
              <a:solidFill>
                <a:srgbClr val="373737"/>
              </a:solidFill>
              <a:highlight>
                <a:srgbClr val="FFFFFF"/>
              </a:highlight>
            </a:endParaRPr>
          </a:p>
          <a:p>
            <a:pPr indent="-349250" lvl="0" marL="914400" rtl="0" algn="l">
              <a:lnSpc>
                <a:spcPct val="150000"/>
              </a:lnSpc>
              <a:spcBef>
                <a:spcPts val="0"/>
              </a:spcBef>
              <a:spcAft>
                <a:spcPts val="0"/>
              </a:spcAft>
              <a:buClr>
                <a:srgbClr val="373737"/>
              </a:buClr>
              <a:buSzPts val="1900"/>
              <a:buChar char="●"/>
            </a:pPr>
            <a:r>
              <a:rPr lang="en" sz="1900">
                <a:solidFill>
                  <a:srgbClr val="373737"/>
                </a:solidFill>
                <a:highlight>
                  <a:srgbClr val="FFFFFF"/>
                </a:highlight>
              </a:rPr>
              <a:t>Conclusion</a:t>
            </a:r>
            <a:endParaRPr sz="1900">
              <a:solidFill>
                <a:srgbClr val="373737"/>
              </a:solidFill>
              <a:highlight>
                <a:srgbClr val="FFFFFF"/>
              </a:highlight>
            </a:endParaRPr>
          </a:p>
        </p:txBody>
      </p:sp>
      <p:sp>
        <p:nvSpPr>
          <p:cNvPr id="153" name="Google Shape;153;p28"/>
          <p:cNvSpPr txBox="1"/>
          <p:nvPr/>
        </p:nvSpPr>
        <p:spPr>
          <a:xfrm>
            <a:off x="2379450" y="4649850"/>
            <a:ext cx="43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Proxima Nova"/>
                <a:ea typeface="Proxima Nova"/>
                <a:cs typeface="Proxima Nova"/>
                <a:sym typeface="Proxima Nova"/>
              </a:rPr>
              <a:t>Source: https://venngage.com/blog/data-storytelling/</a:t>
            </a:r>
            <a:endParaRPr i="1">
              <a:latin typeface="Proxima Nova"/>
              <a:ea typeface="Proxima Nova"/>
              <a:cs typeface="Proxima Nova"/>
              <a:sym typeface="Proxima Nova"/>
            </a:endParaRPr>
          </a:p>
        </p:txBody>
      </p:sp>
      <p:pic>
        <p:nvPicPr>
          <p:cNvPr id="154" name="Google Shape;154;p28"/>
          <p:cNvPicPr preferRelativeResize="0"/>
          <p:nvPr/>
        </p:nvPicPr>
        <p:blipFill>
          <a:blip r:embed="rId3">
            <a:alphaModFix/>
          </a:blip>
          <a:stretch>
            <a:fillRect/>
          </a:stretch>
        </p:blipFill>
        <p:spPr>
          <a:xfrm>
            <a:off x="4627650" y="1905711"/>
            <a:ext cx="4136900" cy="220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0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0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10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1000"/>
                                        <p:tgtEl>
                                          <p:spTgt spid="15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Creating a Data Story</a:t>
            </a:r>
            <a:endParaRPr/>
          </a:p>
        </p:txBody>
      </p:sp>
      <p:sp>
        <p:nvSpPr>
          <p:cNvPr id="160" name="Google Shape;160;p29"/>
          <p:cNvSpPr txBox="1"/>
          <p:nvPr>
            <p:ph idx="1" type="body"/>
          </p:nvPr>
        </p:nvSpPr>
        <p:spPr>
          <a:xfrm>
            <a:off x="248850" y="1452625"/>
            <a:ext cx="5052900" cy="3423000"/>
          </a:xfrm>
          <a:prstGeom prst="rect">
            <a:avLst/>
          </a:prstGeom>
        </p:spPr>
        <p:txBody>
          <a:bodyPr anchorCtr="0" anchor="ctr" bIns="91425" lIns="91425" spcFirstLastPara="1" rIns="91425" wrap="square" tIns="91425">
            <a:noAutofit/>
          </a:bodyPr>
          <a:lstStyle/>
          <a:p>
            <a:pPr indent="0" lvl="0" marL="0" rtl="0" algn="l">
              <a:lnSpc>
                <a:spcPct val="150000"/>
              </a:lnSpc>
              <a:spcBef>
                <a:spcPts val="600"/>
              </a:spcBef>
              <a:spcAft>
                <a:spcPts val="0"/>
              </a:spcAft>
              <a:buClr>
                <a:schemeClr val="dk1"/>
              </a:buClr>
              <a:buSzPts val="1100"/>
              <a:buFont typeface="Arial"/>
              <a:buNone/>
            </a:pPr>
            <a:r>
              <a:rPr lang="en" sz="1900">
                <a:solidFill>
                  <a:srgbClr val="373737"/>
                </a:solidFill>
                <a:highlight>
                  <a:srgbClr val="FFFFFF"/>
                </a:highlight>
              </a:rPr>
              <a:t>4. Create a draft design.</a:t>
            </a:r>
            <a:endParaRPr sz="1900">
              <a:solidFill>
                <a:srgbClr val="373737"/>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900">
                <a:solidFill>
                  <a:srgbClr val="373737"/>
                </a:solidFill>
                <a:highlight>
                  <a:srgbClr val="FFFFFF"/>
                </a:highlight>
              </a:rPr>
              <a:t>5. Assess your blind spots.</a:t>
            </a:r>
            <a:endParaRPr sz="1900">
              <a:solidFill>
                <a:srgbClr val="373737"/>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900">
                <a:solidFill>
                  <a:srgbClr val="373737"/>
                </a:solidFill>
                <a:highlight>
                  <a:srgbClr val="FFFFFF"/>
                </a:highlight>
              </a:rPr>
              <a:t>6. Polish up the visuals and share.</a:t>
            </a:r>
            <a:endParaRPr sz="1900">
              <a:solidFill>
                <a:srgbClr val="373737"/>
              </a:solidFill>
              <a:highlight>
                <a:srgbClr val="FFFFFF"/>
              </a:highlight>
            </a:endParaRPr>
          </a:p>
        </p:txBody>
      </p:sp>
      <p:sp>
        <p:nvSpPr>
          <p:cNvPr id="161" name="Google Shape;161;p29"/>
          <p:cNvSpPr txBox="1"/>
          <p:nvPr/>
        </p:nvSpPr>
        <p:spPr>
          <a:xfrm>
            <a:off x="2379450" y="4649850"/>
            <a:ext cx="43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Proxima Nova"/>
                <a:ea typeface="Proxima Nova"/>
                <a:cs typeface="Proxima Nova"/>
                <a:sym typeface="Proxima Nova"/>
              </a:rPr>
              <a:t>Source: https://venngage.com/blog/data-storytelling/</a:t>
            </a:r>
            <a:endParaRPr i="1">
              <a:latin typeface="Proxima Nova"/>
              <a:ea typeface="Proxima Nova"/>
              <a:cs typeface="Proxima Nova"/>
              <a:sym typeface="Proxima Nova"/>
            </a:endParaRPr>
          </a:p>
        </p:txBody>
      </p:sp>
      <p:pic>
        <p:nvPicPr>
          <p:cNvPr id="162" name="Google Shape;162;p29"/>
          <p:cNvPicPr preferRelativeResize="0"/>
          <p:nvPr/>
        </p:nvPicPr>
        <p:blipFill>
          <a:blip r:embed="rId3">
            <a:alphaModFix/>
          </a:blip>
          <a:stretch>
            <a:fillRect/>
          </a:stretch>
        </p:blipFill>
        <p:spPr>
          <a:xfrm>
            <a:off x="5601475" y="1515261"/>
            <a:ext cx="2682700" cy="268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Lesson Vocabulary</a:t>
            </a:r>
            <a:endParaRPr b="1"/>
          </a:p>
        </p:txBody>
      </p:sp>
      <p:graphicFrame>
        <p:nvGraphicFramePr>
          <p:cNvPr id="168" name="Google Shape;168;p30"/>
          <p:cNvGraphicFramePr/>
          <p:nvPr/>
        </p:nvGraphicFramePr>
        <p:xfrm>
          <a:off x="952500" y="1181525"/>
          <a:ext cx="3000000" cy="3000000"/>
        </p:xfrm>
        <a:graphic>
          <a:graphicData uri="http://schemas.openxmlformats.org/drawingml/2006/table">
            <a:tbl>
              <a:tblPr>
                <a:noFill/>
                <a:tableStyleId>{24550A83-81C6-48A7-977C-3BE1973CD04A}</a:tableStyleId>
              </a:tblPr>
              <a:tblGrid>
                <a:gridCol w="3619500"/>
                <a:gridCol w="3619500"/>
              </a:tblGrid>
              <a:tr h="381000">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Term</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Definition</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data story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A story that is created with the intent to explain the data and why it matters.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