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Proxima Nova"/>
      <p:regular r:id="rId43"/>
      <p:bold r:id="rId44"/>
      <p:italic r:id="rId45"/>
      <p:boldItalic r:id="rId46"/>
    </p:embeddedFont>
    <p:embeddedFont>
      <p:font typeface="Nunito"/>
      <p:regular r:id="rId47"/>
      <p:bold r:id="rId48"/>
      <p:italic r:id="rId49"/>
      <p:boldItalic r:id="rId50"/>
    </p:embeddedFont>
    <p:embeddedFont>
      <p:font typeface="Maven Pro"/>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C8241F-BEFF-4146-972A-E1E28D07F4C5}">
  <a:tblStyle styleId="{BAC8241F-BEFF-4146-972A-E1E28D07F4C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ProximaNova-bold.fntdata"/><Relationship Id="rId43" Type="http://schemas.openxmlformats.org/officeDocument/2006/relationships/font" Target="fonts/ProximaNova-regular.fntdata"/><Relationship Id="rId46" Type="http://schemas.openxmlformats.org/officeDocument/2006/relationships/font" Target="fonts/ProximaNova-boldItalic.fntdata"/><Relationship Id="rId45"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bold.fntdata"/><Relationship Id="rId47" Type="http://schemas.openxmlformats.org/officeDocument/2006/relationships/font" Target="fonts/Nunito-regular.fntdata"/><Relationship Id="rId49"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avenPro-regular.fntdata"/><Relationship Id="rId50" Type="http://schemas.openxmlformats.org/officeDocument/2006/relationships/font" Target="fonts/Nunito-boldItalic.fntdata"/><Relationship Id="rId52"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this video, </a:t>
            </a:r>
            <a:r>
              <a:rPr lang="en" sz="1400"/>
              <a:t>we’ll learn what linear regression is and how we can use it to make predictions!</a:t>
            </a: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e3443cc9d1_1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e3443cc9d1_1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If we attempted another approximation, we could see that this is a better fitting line, as the distance between the predicted results and the actual results are much smaller.</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e3443cc9d1_1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e3443cc9d1_1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While we can make approximations visually to determine the line of best fit, linear regression is able to determine the line of best fit by using a function referred to as the least squares method.</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e3443cc9d1_1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e3443cc9d1_1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least squares method is a statistical formula that is able to determine the total distance between all data points and their respective place on the predicted line. Linear regression starts by approximating a line of best fit, and uses the least squares method to determine which line has the minimum distance between all points. And again - our python libraries can help us with this!</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e3443cc9d1_1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e3443cc9d1_1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Using the least square method to determine the line that fits the data in the best way, linear regression returns a linear model that represents this line. This linear model often resembles a linear equation that you may have seen in math classes: y = mx + b. </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e3443cc9d1_1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e3443cc9d1_1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y value represents the dependent variable.</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e3443cc9d1_1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e3443cc9d1_1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 represents the slope of the linear model. Slope determines how steep the line is, or how much a dependent variable changes compared to the independent variable. The slope can also be referred to as the </a:t>
            </a:r>
            <a:r>
              <a:rPr b="1" lang="en" sz="1400"/>
              <a:t>coefficient</a:t>
            </a:r>
            <a:r>
              <a:rPr lang="en" sz="1400"/>
              <a:t> or the </a:t>
            </a:r>
            <a:r>
              <a:rPr b="1" lang="en" sz="1400"/>
              <a:t>gradient</a:t>
            </a:r>
            <a:r>
              <a:rPr lang="en" sz="1400"/>
              <a:t>. </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e3443cc9d1_1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e3443cc9d1_1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X represents the independent variable,</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e3443cc9d1_1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e3443cc9d1_1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and b represents the y intercept, or the value of y when x is zero.</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e3443cc9d1_1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e3443cc9d1_1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When a linear regression algorithm is called on a dataset, it creates a line of best fit with real values for the slope, and the y-intercept. This equation can then be used to make predictions about new data that is input into the model.</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e3443cc9d1_1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e3443cc9d1_1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For example, if we were interested in knowing what popcorn sales would look like if 200 movie tickets were sold, this data point could be input into the linear equation to predict a result.</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3443cc9d1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e3443cc9d1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Linear regression is an attempt to create a linear relationship between two variables that have a correlation. Let’s take a look at how this works.</a:t>
            </a:r>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e3443cc9d1_1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e3443cc9d1_1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Since x represents the independent variable, we can plug 200 into the model, and calculate the value of y.</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e3443cc9d1_1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e3443cc9d1_1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end result here is 415. This indicates that the linear model predicts 415 bags of popcorn will be sold if 200 movie tickets are sold. </a:t>
            </a:r>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e3443cc9d1_1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e3443cc9d1_1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It's important to know that the number that is predicted won't always represent the exact number of popcorn sold if 200 tickets are sold. The line of best fit is able to provide realistic predictions because it attempts to fit the data as best as possible, but even in the graph above, it's clear that some of the data points exist above and below the predicted line. While the results of a linear regression model provide accurate results, they don't always predict the future!</a:t>
            </a:r>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e3443cc9d1_1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e3443cc9d1_1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Linear regression is a popular predictive model. One place where they are frequently used is in car sales. Companies that sell cars often ask for information about your car, like it's make and model, and calculate its worth based on previous sales and purchases. Some use linear regression models to help make those estimates about your car's total worth!</a:t>
            </a:r>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e3443cc9d1_1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e3443cc9d1_1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While linear models are a powerful predictive tool, they have some limitations.</a:t>
            </a:r>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e3443cc9d1_1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e3443cc9d1_1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For one, linear regression can only be used on data that has a linear relationship. That is, the independent and dependent variables increase or decrease at similar rates.</a:t>
            </a:r>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e3443cc9d1_1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e3443cc9d1_1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It also works best on data that has a strong correlation. A linear model will not work well or </a:t>
            </a:r>
            <a:r>
              <a:rPr lang="en" sz="1400"/>
              <a:t>effectively</a:t>
            </a:r>
            <a:r>
              <a:rPr lang="en" sz="1400"/>
              <a:t> predict values if there is a low or no </a:t>
            </a:r>
            <a:r>
              <a:rPr lang="en" sz="1400"/>
              <a:t>correlation</a:t>
            </a:r>
            <a:r>
              <a:rPr lang="en" sz="1400"/>
              <a:t> between the two variables. </a:t>
            </a:r>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e3443cc9d1_1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e3443cc9d1_1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And lastly, outliers in data, or data points that stray away from the given pattern can impact the line of best fit, causing the accuracy of the model to decrease. </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e3443cc9d1_1_1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e3443cc9d1_1_1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Once you have determined that a dataset has a linear correlation, you can develop a linear regression model. For this video, we’ll be working with a dataset that relates the temperature to the number of cricket chirps per minute.</a:t>
            </a:r>
            <a:endParaRPr sz="1500">
              <a:solidFill>
                <a:srgbClr val="555555"/>
              </a:solidFill>
              <a:latin typeface="Proxima Nova"/>
              <a:ea typeface="Proxima Nova"/>
              <a:cs typeface="Proxima Nova"/>
              <a:sym typeface="Proxima Nova"/>
            </a:endParaRPr>
          </a:p>
          <a:p>
            <a:pPr indent="0" lvl="0" marL="0" rtl="0" algn="l">
              <a:spcBef>
                <a:spcPts val="0"/>
              </a:spcBef>
              <a:spcAft>
                <a:spcPts val="0"/>
              </a:spcAft>
              <a:buNone/>
            </a:pPr>
            <a:r>
              <a:t/>
            </a:r>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e3443cc9d1_1_1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e3443cc9d1_1_1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We’ll need to use a few python libraries to plot the line of best fit. We’ll use pandas and matplotlib of course - but numpy will be the one to actually help us determine the linear regression.</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3443cc9d1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e3443cc9d1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Using data, </a:t>
            </a:r>
            <a:r>
              <a:rPr lang="en" sz="1500"/>
              <a:t>Linear Regression creates a line of best fit, which is used to make predictions. Data used in linear regression can often be represented using a scatterplot.</a:t>
            </a:r>
            <a:endParaRPr sz="15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e7907b7e0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e7907b7e0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First, we’ll set the values for x and y. The independent variable is the temperature and the dependent variable is the number of chirps. Then, we’ll check to see if there is a correlation between the two. There is! A very strong positive correlation. Let’s plot this on a scatterplot.</a:t>
            </a:r>
            <a:endParaRPr sz="14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e7907b7e0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e7907b7e0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Here we add labels and a title and plot a scatterplot of x and y. We can definitely see that there is in fact a strong positive correlation. As the temperature increases, the number of chirps increases as well.  </a:t>
            </a:r>
            <a:endParaRPr sz="1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e7907b7e0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e7907b7e0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33333"/>
                </a:solidFill>
                <a:highlight>
                  <a:srgbClr val="FFFFFF"/>
                </a:highlight>
              </a:rPr>
              <a:t>Great! Now we can use numpy and a new polyfit function to find the line of best fit and create a model equation. This function requires the xvalues, the y</a:t>
            </a:r>
            <a:r>
              <a:rPr lang="en" sz="1400">
                <a:solidFill>
                  <a:srgbClr val="333333"/>
                </a:solidFill>
                <a:highlight>
                  <a:srgbClr val="FFFFFF"/>
                </a:highlight>
              </a:rPr>
              <a:t>values</a:t>
            </a:r>
            <a:r>
              <a:rPr lang="en" sz="1400">
                <a:solidFill>
                  <a:srgbClr val="333333"/>
                </a:solidFill>
                <a:highlight>
                  <a:srgbClr val="FFFFFF"/>
                </a:highlight>
              </a:rPr>
              <a:t> and the 1 you see here is denoting the type of equation we would like to use. A linear equation has a degree (or leading exponent) of 1. If we put 2 here - we would get a quadratic equation. A 3 would give us a cubic equation, but we want a linear equation so this will always be 1 for now. </a:t>
            </a:r>
            <a:endParaRPr sz="1400">
              <a:solidFill>
                <a:srgbClr val="333333"/>
              </a:solidFill>
              <a:highlight>
                <a:srgbClr val="FFFFFF"/>
              </a:highlight>
            </a:endParaRPr>
          </a:p>
          <a:p>
            <a:pPr indent="0" lvl="0" marL="0" rtl="0" algn="l">
              <a:spcBef>
                <a:spcPts val="0"/>
              </a:spcBef>
              <a:spcAft>
                <a:spcPts val="0"/>
              </a:spcAft>
              <a:buNone/>
            </a:pPr>
            <a:r>
              <a:t/>
            </a:r>
            <a:endParaRPr sz="1400">
              <a:solidFill>
                <a:srgbClr val="333333"/>
              </a:solidFill>
              <a:highlight>
                <a:srgbClr val="FFFFFF"/>
              </a:highlight>
            </a:endParaRPr>
          </a:p>
          <a:p>
            <a:pPr indent="0" lvl="0" marL="0" rtl="0" algn="l">
              <a:spcBef>
                <a:spcPts val="0"/>
              </a:spcBef>
              <a:spcAft>
                <a:spcPts val="0"/>
              </a:spcAft>
              <a:buNone/>
            </a:pPr>
            <a:r>
              <a:rPr lang="en" sz="1400">
                <a:solidFill>
                  <a:srgbClr val="333333"/>
                </a:solidFill>
                <a:highlight>
                  <a:srgbClr val="FFFFFF"/>
                </a:highlight>
              </a:rPr>
              <a:t>If we print the model, it will list the values of m and b to create our line of best fit! The m is 1.185 or 1.19 and the b value rounds to -49.25. This gives us y = 1.19x - 49.25. </a:t>
            </a:r>
            <a:endParaRPr sz="1400">
              <a:solidFill>
                <a:srgbClr val="333333"/>
              </a:solidFill>
              <a:highlight>
                <a:srgbClr val="FFFFFF"/>
              </a:high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e7907b7e0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e7907b7e0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94949"/>
                </a:solidFill>
                <a:highlight>
                  <a:srgbClr val="FFFFFF"/>
                </a:highlight>
              </a:rPr>
              <a:t>Let’s use this model to plot the line of best fit. We’ll want to set the x-values to match the data. You might be able to look at the dataset and see the minimum and maximum values of temperature, but we can also always use the min and max functions. We can now see that the minimum temperature is 55 and the max is 80.5. We’ll use these values to set up the x-values of the best fit line.</a:t>
            </a:r>
            <a:endParaRPr sz="14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e7907b7e0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e7907b7e0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94949"/>
                </a:solidFill>
                <a:highlight>
                  <a:srgbClr val="FFFFFF"/>
                </a:highlight>
              </a:rPr>
              <a:t>We can use the range function to create a range of numbers from 55 to 81. We’ll choose 81 because the range function can only accept integers. </a:t>
            </a:r>
            <a:endParaRPr sz="14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e7907b7e0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e7907b7e0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94949"/>
                </a:solidFill>
                <a:highlight>
                  <a:srgbClr val="FFFFFF"/>
                </a:highlight>
              </a:rPr>
              <a:t>Almost done! Now, let’s determine the y-values. This new numpy poly1d () function helps to define a polynomial function - what this means is that it takes the values of our model and creates a linear equation, just as we did earlier. We can then use it to predict the corresponding y-values for the line of best fit. Then, we plot the line using these values. There it is! We just completed linear regression using data.</a:t>
            </a:r>
            <a:endParaRPr sz="14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e7907b7e0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e7907b7e0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You can also use predict to predict specific values. If we plug in 60 into the line of best fit - it will predict that when the temperature is 60 degrees, the number of cricket chirps should be about 22 chirps per minute. The model is using the x-value of 60 (click) and finding the corresponding y-value of 22 (click). </a:t>
            </a:r>
            <a:endParaRPr sz="14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b76e3ba5d1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b76e3ba5d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3443cc9d1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3443cc9d1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a:t>
            </a:r>
            <a:r>
              <a:rPr lang="en" sz="1400"/>
              <a:t>he x-axis is </a:t>
            </a:r>
            <a:r>
              <a:rPr lang="en" sz="1400"/>
              <a:t>typically</a:t>
            </a:r>
            <a:r>
              <a:rPr lang="en" sz="1400"/>
              <a:t> reserved for independent variables. These are the variables or data points that shape and impact the outcome of a model. In this example, we'll use movie ticket sales.</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e3443cc9d1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e3443cc9d1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y-axis represents the dependent variable. This variable directly depends on the independent variable. In our example here, popcorn sales are directly affected by movie ticket sales. This means that there is a relationships between both variables, and that as the value of movie ticket sales changes, the value of popcorn sales is likely to change as well. </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3443cc9d1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e3443cc9d1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If we were to populate this graph with data points, we might begin to see a relationship between the variables. As the number of movie ticket sales increases, the number of popcorn sales also increases. This data can be used along with linear regression to determine a line of best fit.</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e3443cc9d1_1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e3443cc9d1_1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line of best fit is the line, or linear equation that best expresses the relationships between all data points.</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e3443cc9d1_1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e3443cc9d1_1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 line is considered to be the best fit if it has the smallest total distance from each data point.</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e3443cc9d1_1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e3443cc9d1_1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For example, if we were to try to approximate a line of best fit, this would probably not be the line of best fit because the distance of each data point to the line is pretty significant. Think about it this way. If the line is supposed to represent a predicted result, then the distance between the actual data and the predicted result needs to be pretty close in order for the line to be best fit. Since the actual results are far away from the predicted results, the line must not be the best fit.</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1">
    <p:bg>
      <p:bgPr>
        <a:blipFill>
          <a:blip r:embed="rId2">
            <a:alphaModFix/>
          </a:blip>
          <a:stretch>
            <a:fillRect/>
          </a:stretch>
        </a:blipFill>
      </p:bgPr>
    </p:bg>
    <p:spTree>
      <p:nvGrpSpPr>
        <p:cNvPr id="273" name="Shape 273"/>
        <p:cNvGrpSpPr/>
        <p:nvPr/>
      </p:nvGrpSpPr>
      <p:grpSpPr>
        <a:xfrm>
          <a:off x="0" y="0"/>
          <a:ext cx="0" cy="0"/>
          <a:chOff x="0" y="0"/>
          <a:chExt cx="0" cy="0"/>
        </a:xfrm>
      </p:grpSpPr>
      <p:sp>
        <p:nvSpPr>
          <p:cNvPr id="274" name="Google Shape;274;p1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5" name="Google Shape;275;p1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276" name="Google Shape;276;p13"/>
          <p:cNvSpPr txBox="1"/>
          <p:nvPr>
            <p:ph type="title"/>
          </p:nvPr>
        </p:nvSpPr>
        <p:spPr>
          <a:xfrm>
            <a:off x="1340200" y="681575"/>
            <a:ext cx="7860000" cy="1693500"/>
          </a:xfrm>
          <a:prstGeom prst="rect">
            <a:avLst/>
          </a:prstGeom>
        </p:spPr>
        <p:txBody>
          <a:bodyPr anchorCtr="0" anchor="t" bIns="91425" lIns="91425" spcFirstLastPara="1" rIns="91425" wrap="square" tIns="91425">
            <a:norm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277" name="Shape 277"/>
        <p:cNvGrpSpPr/>
        <p:nvPr/>
      </p:nvGrpSpPr>
      <p:grpSpPr>
        <a:xfrm>
          <a:off x="0" y="0"/>
          <a:ext cx="0" cy="0"/>
          <a:chOff x="0" y="0"/>
          <a:chExt cx="0" cy="0"/>
        </a:xfrm>
      </p:grpSpPr>
      <p:sp>
        <p:nvSpPr>
          <p:cNvPr id="278" name="Google Shape;278;p14"/>
          <p:cNvSpPr txBox="1"/>
          <p:nvPr>
            <p:ph type="title"/>
          </p:nvPr>
        </p:nvSpPr>
        <p:spPr>
          <a:xfrm>
            <a:off x="457200" y="205978"/>
            <a:ext cx="8229600" cy="857400"/>
          </a:xfrm>
          <a:prstGeom prst="rect">
            <a:avLst/>
          </a:prstGeom>
        </p:spPr>
        <p:txBody>
          <a:bodyPr anchorCtr="0" anchor="t" bIns="91425" lIns="91425" spcFirstLastPara="1" rIns="91425" wrap="square" tIns="91425">
            <a:norm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9" name="Google Shape;279;p14"/>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 copy">
  <p:cSld name="CUSTOM_5_1_1">
    <p:spTree>
      <p:nvGrpSpPr>
        <p:cNvPr id="280" name="Shape 280"/>
        <p:cNvGrpSpPr/>
        <p:nvPr/>
      </p:nvGrpSpPr>
      <p:grpSpPr>
        <a:xfrm>
          <a:off x="0" y="0"/>
          <a:ext cx="0" cy="0"/>
          <a:chOff x="0" y="0"/>
          <a:chExt cx="0" cy="0"/>
        </a:xfrm>
      </p:grpSpPr>
      <p:sp>
        <p:nvSpPr>
          <p:cNvPr id="281" name="Google Shape;281;p15"/>
          <p:cNvSpPr txBox="1"/>
          <p:nvPr>
            <p:ph type="title"/>
          </p:nvPr>
        </p:nvSpPr>
        <p:spPr>
          <a:xfrm>
            <a:off x="457200" y="205978"/>
            <a:ext cx="8229600" cy="857400"/>
          </a:xfrm>
          <a:prstGeom prst="rect">
            <a:avLst/>
          </a:prstGeom>
        </p:spPr>
        <p:txBody>
          <a:bodyPr anchorCtr="0" anchor="t" bIns="91425" lIns="91425" spcFirstLastPara="1" rIns="91425" wrap="square" tIns="91425">
            <a:norm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282" name="Google Shape;282;p15"/>
          <p:cNvPicPr preferRelativeResize="0"/>
          <p:nvPr/>
        </p:nvPicPr>
        <p:blipFill>
          <a:blip r:embed="rId2">
            <a:alphaModFix/>
          </a:blip>
          <a:stretch>
            <a:fillRect/>
          </a:stretch>
        </p:blipFill>
        <p:spPr>
          <a:xfrm>
            <a:off x="0" y="0"/>
            <a:ext cx="9144000" cy="1105625"/>
          </a:xfrm>
          <a:prstGeom prst="rect">
            <a:avLst/>
          </a:prstGeom>
          <a:noFill/>
          <a:ln>
            <a:noFill/>
          </a:ln>
        </p:spPr>
      </p:pic>
      <p:sp>
        <p:nvSpPr>
          <p:cNvPr id="283" name="Google Shape;283;p15"/>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284" name="Google Shape;284;p15"/>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285" name="Google Shape;285;p15"/>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9" name="Shape 289"/>
        <p:cNvGrpSpPr/>
        <p:nvPr/>
      </p:nvGrpSpPr>
      <p:grpSpPr>
        <a:xfrm>
          <a:off x="0" y="0"/>
          <a:ext cx="0" cy="0"/>
          <a:chOff x="0" y="0"/>
          <a:chExt cx="0" cy="0"/>
        </a:xfrm>
      </p:grpSpPr>
      <p:sp>
        <p:nvSpPr>
          <p:cNvPr id="290" name="Google Shape;290;p16"/>
          <p:cNvSpPr txBox="1"/>
          <p:nvPr>
            <p:ph type="title"/>
          </p:nvPr>
        </p:nvSpPr>
        <p:spPr>
          <a:xfrm>
            <a:off x="41775" y="684900"/>
            <a:ext cx="6488100" cy="1693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Linear Regression</a:t>
            </a:r>
            <a:endParaRPr/>
          </a:p>
        </p:txBody>
      </p:sp>
      <p:sp>
        <p:nvSpPr>
          <p:cNvPr id="291" name="Google Shape;291;p16"/>
          <p:cNvSpPr txBox="1"/>
          <p:nvPr/>
        </p:nvSpPr>
        <p:spPr>
          <a:xfrm>
            <a:off x="3396275" y="3592600"/>
            <a:ext cx="5408400" cy="92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b="1" sz="4500">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cxnSp>
        <p:nvCxnSpPr>
          <p:cNvPr id="404" name="Google Shape;404;p25"/>
          <p:cNvCxnSpPr/>
          <p:nvPr/>
        </p:nvCxnSpPr>
        <p:spPr>
          <a:xfrm flipH="1">
            <a:off x="5477675" y="2910350"/>
            <a:ext cx="6900" cy="119700"/>
          </a:xfrm>
          <a:prstGeom prst="straightConnector1">
            <a:avLst/>
          </a:prstGeom>
          <a:noFill/>
          <a:ln cap="flat" cmpd="sng" w="9525">
            <a:solidFill>
              <a:schemeClr val="dk2"/>
            </a:solidFill>
            <a:prstDash val="solid"/>
            <a:round/>
            <a:headEnd len="med" w="med" type="none"/>
            <a:tailEnd len="med" w="med" type="none"/>
          </a:ln>
        </p:spPr>
      </p:cxnSp>
      <p:sp>
        <p:nvSpPr>
          <p:cNvPr id="405" name="Google Shape;405;p25"/>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Line of Best Fit</a:t>
            </a:r>
            <a:endParaRPr/>
          </a:p>
        </p:txBody>
      </p:sp>
      <p:cxnSp>
        <p:nvCxnSpPr>
          <p:cNvPr id="406" name="Google Shape;406;p25"/>
          <p:cNvCxnSpPr/>
          <p:nvPr/>
        </p:nvCxnSpPr>
        <p:spPr>
          <a:xfrm flipH="1">
            <a:off x="4185475" y="3297703"/>
            <a:ext cx="6900" cy="119700"/>
          </a:xfrm>
          <a:prstGeom prst="straightConnector1">
            <a:avLst/>
          </a:prstGeom>
          <a:noFill/>
          <a:ln cap="flat" cmpd="sng" w="9525">
            <a:solidFill>
              <a:schemeClr val="dk2"/>
            </a:solidFill>
            <a:prstDash val="solid"/>
            <a:round/>
            <a:headEnd len="med" w="med" type="none"/>
            <a:tailEnd len="med" w="med" type="none"/>
          </a:ln>
        </p:spPr>
      </p:cxnSp>
      <p:cxnSp>
        <p:nvCxnSpPr>
          <p:cNvPr id="407" name="Google Shape;407;p25"/>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408" name="Google Shape;408;p25"/>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409" name="Google Shape;409;p25"/>
          <p:cNvSpPr txBox="1"/>
          <p:nvPr/>
        </p:nvSpPr>
        <p:spPr>
          <a:xfrm>
            <a:off x="1100135" y="2600892"/>
            <a:ext cx="91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200">
              <a:solidFill>
                <a:srgbClr val="434343"/>
              </a:solidFill>
              <a:latin typeface="Proxima Nova"/>
              <a:ea typeface="Proxima Nova"/>
              <a:cs typeface="Proxima Nova"/>
              <a:sym typeface="Proxima Nova"/>
            </a:endParaRPr>
          </a:p>
        </p:txBody>
      </p:sp>
      <p:sp>
        <p:nvSpPr>
          <p:cNvPr id="410" name="Google Shape;410;p25"/>
          <p:cNvSpPr txBox="1"/>
          <p:nvPr/>
        </p:nvSpPr>
        <p:spPr>
          <a:xfrm>
            <a:off x="3823600" y="4427650"/>
            <a:ext cx="176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Independent Variable   (Movie Ticket Sales)</a:t>
            </a:r>
            <a:endParaRPr b="1" sz="1200">
              <a:solidFill>
                <a:srgbClr val="434343"/>
              </a:solidFill>
              <a:latin typeface="Proxima Nova"/>
              <a:ea typeface="Proxima Nova"/>
              <a:cs typeface="Proxima Nova"/>
              <a:sym typeface="Proxima Nova"/>
            </a:endParaRPr>
          </a:p>
        </p:txBody>
      </p:sp>
      <p:sp>
        <p:nvSpPr>
          <p:cNvPr id="411" name="Google Shape;411;p25"/>
          <p:cNvSpPr txBox="1"/>
          <p:nvPr/>
        </p:nvSpPr>
        <p:spPr>
          <a:xfrm>
            <a:off x="290601" y="2629800"/>
            <a:ext cx="1851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Dependent Variable (Popcorn Sales)</a:t>
            </a:r>
            <a:endParaRPr b="1" sz="1200">
              <a:solidFill>
                <a:srgbClr val="434343"/>
              </a:solidFill>
              <a:latin typeface="Proxima Nova"/>
              <a:ea typeface="Proxima Nova"/>
              <a:cs typeface="Proxima Nova"/>
              <a:sym typeface="Proxima Nova"/>
            </a:endParaRPr>
          </a:p>
        </p:txBody>
      </p:sp>
      <p:sp>
        <p:nvSpPr>
          <p:cNvPr id="412" name="Google Shape;412;p25"/>
          <p:cNvSpPr/>
          <p:nvPr/>
        </p:nvSpPr>
        <p:spPr>
          <a:xfrm>
            <a:off x="2630600" y="39148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5"/>
          <p:cNvSpPr/>
          <p:nvPr/>
        </p:nvSpPr>
        <p:spPr>
          <a:xfrm>
            <a:off x="3520625" y="36485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5"/>
          <p:cNvSpPr/>
          <p:nvPr/>
        </p:nvSpPr>
        <p:spPr>
          <a:xfrm>
            <a:off x="4141525" y="32427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5"/>
          <p:cNvSpPr/>
          <p:nvPr/>
        </p:nvSpPr>
        <p:spPr>
          <a:xfrm>
            <a:off x="5430275" y="29701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5"/>
          <p:cNvSpPr/>
          <p:nvPr/>
        </p:nvSpPr>
        <p:spPr>
          <a:xfrm>
            <a:off x="4815150" y="30890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5"/>
          <p:cNvSpPr/>
          <p:nvPr/>
        </p:nvSpPr>
        <p:spPr>
          <a:xfrm>
            <a:off x="5914500" y="27381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5"/>
          <p:cNvSpPr/>
          <p:nvPr/>
        </p:nvSpPr>
        <p:spPr>
          <a:xfrm>
            <a:off x="6336025" y="24769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25"/>
          <p:cNvCxnSpPr/>
          <p:nvPr/>
        </p:nvCxnSpPr>
        <p:spPr>
          <a:xfrm flipH="1" rot="10800000">
            <a:off x="2452075" y="2528763"/>
            <a:ext cx="3998700" cy="1522800"/>
          </a:xfrm>
          <a:prstGeom prst="straightConnector1">
            <a:avLst/>
          </a:prstGeom>
          <a:noFill/>
          <a:ln cap="flat" cmpd="sng" w="28575">
            <a:solidFill>
              <a:srgbClr val="1155CC"/>
            </a:solidFill>
            <a:prstDash val="solid"/>
            <a:round/>
            <a:headEnd len="med" w="med" type="none"/>
            <a:tailEnd len="med" w="med" type="none"/>
          </a:ln>
        </p:spPr>
      </p:cxnSp>
      <p:sp>
        <p:nvSpPr>
          <p:cNvPr id="420" name="Google Shape;420;p25"/>
          <p:cNvSpPr txBox="1"/>
          <p:nvPr/>
        </p:nvSpPr>
        <p:spPr>
          <a:xfrm>
            <a:off x="6891925" y="2386550"/>
            <a:ext cx="2074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Proxima Nova"/>
                <a:ea typeface="Proxima Nova"/>
                <a:cs typeface="Proxima Nova"/>
                <a:sym typeface="Proxima Nova"/>
              </a:rPr>
              <a:t>This is a better fit line because the total distance from each data point is smaller.</a:t>
            </a:r>
            <a:endParaRPr>
              <a:latin typeface="Proxima Nova"/>
              <a:ea typeface="Proxima Nova"/>
              <a:cs typeface="Proxima Nova"/>
              <a:sym typeface="Proxima Nova"/>
            </a:endParaRPr>
          </a:p>
        </p:txBody>
      </p:sp>
      <p:cxnSp>
        <p:nvCxnSpPr>
          <p:cNvPr id="421" name="Google Shape;421;p25"/>
          <p:cNvCxnSpPr/>
          <p:nvPr/>
        </p:nvCxnSpPr>
        <p:spPr>
          <a:xfrm>
            <a:off x="5630075" y="3122588"/>
            <a:ext cx="0" cy="0"/>
          </a:xfrm>
          <a:prstGeom prst="straightConnector1">
            <a:avLst/>
          </a:prstGeom>
          <a:noFill/>
          <a:ln cap="flat" cmpd="sng" w="9525">
            <a:solidFill>
              <a:schemeClr val="dk2"/>
            </a:solidFill>
            <a:prstDash val="solid"/>
            <a:round/>
            <a:headEnd len="med" w="med" type="none"/>
            <a:tailEnd len="med" w="med" type="none"/>
          </a:ln>
        </p:spPr>
      </p:cxnSp>
      <p:cxnSp>
        <p:nvCxnSpPr>
          <p:cNvPr id="422" name="Google Shape;422;p25"/>
          <p:cNvCxnSpPr/>
          <p:nvPr/>
        </p:nvCxnSpPr>
        <p:spPr>
          <a:xfrm>
            <a:off x="5630075" y="3122588"/>
            <a:ext cx="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6"/>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Line of Best Fit</a:t>
            </a:r>
            <a:endParaRPr/>
          </a:p>
        </p:txBody>
      </p:sp>
      <p:cxnSp>
        <p:nvCxnSpPr>
          <p:cNvPr id="428" name="Google Shape;428;p26"/>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429" name="Google Shape;429;p26"/>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430" name="Google Shape;430;p26"/>
          <p:cNvSpPr txBox="1"/>
          <p:nvPr/>
        </p:nvSpPr>
        <p:spPr>
          <a:xfrm>
            <a:off x="1100135" y="2600892"/>
            <a:ext cx="91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200">
              <a:solidFill>
                <a:srgbClr val="434343"/>
              </a:solidFill>
              <a:latin typeface="Proxima Nova"/>
              <a:ea typeface="Proxima Nova"/>
              <a:cs typeface="Proxima Nova"/>
              <a:sym typeface="Proxima Nova"/>
            </a:endParaRPr>
          </a:p>
        </p:txBody>
      </p:sp>
      <p:sp>
        <p:nvSpPr>
          <p:cNvPr id="431" name="Google Shape;431;p26"/>
          <p:cNvSpPr txBox="1"/>
          <p:nvPr/>
        </p:nvSpPr>
        <p:spPr>
          <a:xfrm>
            <a:off x="3823600" y="4427650"/>
            <a:ext cx="176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Independent Variable   (Movie Ticket Sales)</a:t>
            </a:r>
            <a:endParaRPr b="1" sz="1200">
              <a:solidFill>
                <a:srgbClr val="434343"/>
              </a:solidFill>
              <a:latin typeface="Proxima Nova"/>
              <a:ea typeface="Proxima Nova"/>
              <a:cs typeface="Proxima Nova"/>
              <a:sym typeface="Proxima Nova"/>
            </a:endParaRPr>
          </a:p>
        </p:txBody>
      </p:sp>
      <p:sp>
        <p:nvSpPr>
          <p:cNvPr id="432" name="Google Shape;432;p26"/>
          <p:cNvSpPr txBox="1"/>
          <p:nvPr/>
        </p:nvSpPr>
        <p:spPr>
          <a:xfrm>
            <a:off x="290601" y="2629800"/>
            <a:ext cx="1851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Dependent Variable (Popcorn Sales)</a:t>
            </a:r>
            <a:endParaRPr b="1" sz="1200">
              <a:solidFill>
                <a:srgbClr val="434343"/>
              </a:solidFill>
              <a:latin typeface="Proxima Nova"/>
              <a:ea typeface="Proxima Nova"/>
              <a:cs typeface="Proxima Nova"/>
              <a:sym typeface="Proxima Nova"/>
            </a:endParaRPr>
          </a:p>
        </p:txBody>
      </p:sp>
      <p:sp>
        <p:nvSpPr>
          <p:cNvPr id="433" name="Google Shape;433;p26"/>
          <p:cNvSpPr/>
          <p:nvPr/>
        </p:nvSpPr>
        <p:spPr>
          <a:xfrm>
            <a:off x="2630600" y="39148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6"/>
          <p:cNvSpPr/>
          <p:nvPr/>
        </p:nvSpPr>
        <p:spPr>
          <a:xfrm>
            <a:off x="3520625" y="36485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6"/>
          <p:cNvSpPr/>
          <p:nvPr/>
        </p:nvSpPr>
        <p:spPr>
          <a:xfrm>
            <a:off x="4141525" y="32427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6"/>
          <p:cNvSpPr/>
          <p:nvPr/>
        </p:nvSpPr>
        <p:spPr>
          <a:xfrm>
            <a:off x="5430275" y="29701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
          <p:cNvSpPr/>
          <p:nvPr/>
        </p:nvSpPr>
        <p:spPr>
          <a:xfrm>
            <a:off x="4815150" y="30890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p:nvPr/>
        </p:nvSpPr>
        <p:spPr>
          <a:xfrm>
            <a:off x="5914500" y="27381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6"/>
          <p:cNvSpPr/>
          <p:nvPr/>
        </p:nvSpPr>
        <p:spPr>
          <a:xfrm>
            <a:off x="6336025" y="24769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0" name="Google Shape;440;p26"/>
          <p:cNvCxnSpPr/>
          <p:nvPr/>
        </p:nvCxnSpPr>
        <p:spPr>
          <a:xfrm flipH="1" rot="10800000">
            <a:off x="2452075" y="2528763"/>
            <a:ext cx="3998700" cy="1522800"/>
          </a:xfrm>
          <a:prstGeom prst="straightConnector1">
            <a:avLst/>
          </a:prstGeom>
          <a:noFill/>
          <a:ln cap="flat" cmpd="sng" w="28575">
            <a:solidFill>
              <a:srgbClr val="1155CC"/>
            </a:solidFill>
            <a:prstDash val="solid"/>
            <a:round/>
            <a:headEnd len="med" w="med" type="none"/>
            <a:tailEnd len="med" w="med" type="none"/>
          </a:ln>
        </p:spPr>
      </p:cxnSp>
      <p:sp>
        <p:nvSpPr>
          <p:cNvPr id="441" name="Google Shape;441;p26"/>
          <p:cNvSpPr txBox="1"/>
          <p:nvPr/>
        </p:nvSpPr>
        <p:spPr>
          <a:xfrm>
            <a:off x="6891925" y="2601950"/>
            <a:ext cx="2074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Proxima Nova"/>
                <a:ea typeface="Proxima Nova"/>
                <a:cs typeface="Proxima Nova"/>
                <a:sym typeface="Proxima Nova"/>
              </a:rPr>
              <a:t>The line of best fit can be calculated using the </a:t>
            </a:r>
            <a:r>
              <a:rPr b="1" lang="en">
                <a:solidFill>
                  <a:schemeClr val="dk1"/>
                </a:solidFill>
                <a:latin typeface="Proxima Nova"/>
                <a:ea typeface="Proxima Nova"/>
                <a:cs typeface="Proxima Nova"/>
                <a:sym typeface="Proxima Nova"/>
              </a:rPr>
              <a:t>least squares method. </a:t>
            </a:r>
            <a:endParaRPr>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cxnSp>
        <p:nvCxnSpPr>
          <p:cNvPr id="446" name="Google Shape;446;p27"/>
          <p:cNvCxnSpPr/>
          <p:nvPr/>
        </p:nvCxnSpPr>
        <p:spPr>
          <a:xfrm>
            <a:off x="7929325" y="3433250"/>
            <a:ext cx="5100" cy="494100"/>
          </a:xfrm>
          <a:prstGeom prst="straightConnector1">
            <a:avLst/>
          </a:prstGeom>
          <a:noFill/>
          <a:ln cap="flat" cmpd="sng" w="9525">
            <a:solidFill>
              <a:schemeClr val="dk2"/>
            </a:solidFill>
            <a:prstDash val="solid"/>
            <a:round/>
            <a:headEnd len="med" w="med" type="none"/>
            <a:tailEnd len="med" w="med" type="none"/>
          </a:ln>
        </p:spPr>
      </p:cxnSp>
      <p:sp>
        <p:nvSpPr>
          <p:cNvPr id="447" name="Google Shape;447;p27"/>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Line of Best Fit</a:t>
            </a:r>
            <a:endParaRPr/>
          </a:p>
        </p:txBody>
      </p:sp>
      <p:cxnSp>
        <p:nvCxnSpPr>
          <p:cNvPr id="448" name="Google Shape;448;p27"/>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449" name="Google Shape;449;p27"/>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450" name="Google Shape;450;p27"/>
          <p:cNvSpPr txBox="1"/>
          <p:nvPr/>
        </p:nvSpPr>
        <p:spPr>
          <a:xfrm>
            <a:off x="1100135" y="2600892"/>
            <a:ext cx="91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200">
              <a:solidFill>
                <a:srgbClr val="434343"/>
              </a:solidFill>
              <a:latin typeface="Proxima Nova"/>
              <a:ea typeface="Proxima Nova"/>
              <a:cs typeface="Proxima Nova"/>
              <a:sym typeface="Proxima Nova"/>
            </a:endParaRPr>
          </a:p>
        </p:txBody>
      </p:sp>
      <p:sp>
        <p:nvSpPr>
          <p:cNvPr id="451" name="Google Shape;451;p27"/>
          <p:cNvSpPr txBox="1"/>
          <p:nvPr/>
        </p:nvSpPr>
        <p:spPr>
          <a:xfrm>
            <a:off x="3823600" y="4427650"/>
            <a:ext cx="176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Independent Variable   (Movie Ticket Sales)</a:t>
            </a:r>
            <a:endParaRPr b="1" sz="1200">
              <a:solidFill>
                <a:srgbClr val="434343"/>
              </a:solidFill>
              <a:latin typeface="Proxima Nova"/>
              <a:ea typeface="Proxima Nova"/>
              <a:cs typeface="Proxima Nova"/>
              <a:sym typeface="Proxima Nova"/>
            </a:endParaRPr>
          </a:p>
        </p:txBody>
      </p:sp>
      <p:sp>
        <p:nvSpPr>
          <p:cNvPr id="452" name="Google Shape;452;p27"/>
          <p:cNvSpPr txBox="1"/>
          <p:nvPr/>
        </p:nvSpPr>
        <p:spPr>
          <a:xfrm>
            <a:off x="290601" y="2629800"/>
            <a:ext cx="1851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Dependent Variable (Popcorn Sales)</a:t>
            </a:r>
            <a:endParaRPr b="1" sz="1200">
              <a:solidFill>
                <a:srgbClr val="434343"/>
              </a:solidFill>
              <a:latin typeface="Proxima Nova"/>
              <a:ea typeface="Proxima Nova"/>
              <a:cs typeface="Proxima Nova"/>
              <a:sym typeface="Proxima Nova"/>
            </a:endParaRPr>
          </a:p>
        </p:txBody>
      </p:sp>
      <p:sp>
        <p:nvSpPr>
          <p:cNvPr id="453" name="Google Shape;453;p27"/>
          <p:cNvSpPr/>
          <p:nvPr/>
        </p:nvSpPr>
        <p:spPr>
          <a:xfrm>
            <a:off x="2630600" y="39148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7"/>
          <p:cNvSpPr/>
          <p:nvPr/>
        </p:nvSpPr>
        <p:spPr>
          <a:xfrm>
            <a:off x="3520625" y="36485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7"/>
          <p:cNvSpPr/>
          <p:nvPr/>
        </p:nvSpPr>
        <p:spPr>
          <a:xfrm>
            <a:off x="4141525" y="32427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7"/>
          <p:cNvSpPr/>
          <p:nvPr/>
        </p:nvSpPr>
        <p:spPr>
          <a:xfrm>
            <a:off x="5430275" y="29701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7"/>
          <p:cNvSpPr/>
          <p:nvPr/>
        </p:nvSpPr>
        <p:spPr>
          <a:xfrm>
            <a:off x="4815150" y="30890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7"/>
          <p:cNvSpPr/>
          <p:nvPr/>
        </p:nvSpPr>
        <p:spPr>
          <a:xfrm>
            <a:off x="5914500" y="27381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7"/>
          <p:cNvSpPr/>
          <p:nvPr/>
        </p:nvSpPr>
        <p:spPr>
          <a:xfrm>
            <a:off x="6336025" y="24769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0" name="Google Shape;460;p27"/>
          <p:cNvCxnSpPr/>
          <p:nvPr/>
        </p:nvCxnSpPr>
        <p:spPr>
          <a:xfrm flipH="1" rot="10800000">
            <a:off x="2452075" y="2528763"/>
            <a:ext cx="3998700" cy="1522800"/>
          </a:xfrm>
          <a:prstGeom prst="straightConnector1">
            <a:avLst/>
          </a:prstGeom>
          <a:noFill/>
          <a:ln cap="flat" cmpd="sng" w="28575">
            <a:solidFill>
              <a:srgbClr val="1155CC"/>
            </a:solidFill>
            <a:prstDash val="solid"/>
            <a:round/>
            <a:headEnd len="med" w="med" type="none"/>
            <a:tailEnd len="med" w="med" type="none"/>
          </a:ln>
        </p:spPr>
      </p:cxnSp>
      <p:sp>
        <p:nvSpPr>
          <p:cNvPr id="461" name="Google Shape;461;p27"/>
          <p:cNvSpPr txBox="1"/>
          <p:nvPr/>
        </p:nvSpPr>
        <p:spPr>
          <a:xfrm>
            <a:off x="6891925" y="2601950"/>
            <a:ext cx="2074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Proxima Nova"/>
                <a:ea typeface="Proxima Nova"/>
                <a:cs typeface="Proxima Nova"/>
                <a:sym typeface="Proxima Nova"/>
              </a:rPr>
              <a:t>The line of best fit can be calculated using the </a:t>
            </a:r>
            <a:r>
              <a:rPr b="1" lang="en">
                <a:solidFill>
                  <a:schemeClr val="dk1"/>
                </a:solidFill>
                <a:latin typeface="Proxima Nova"/>
                <a:ea typeface="Proxima Nova"/>
                <a:cs typeface="Proxima Nova"/>
                <a:sym typeface="Proxima Nova"/>
              </a:rPr>
              <a:t>least squares method. </a:t>
            </a:r>
            <a:endParaRPr>
              <a:latin typeface="Proxima Nova"/>
              <a:ea typeface="Proxima Nova"/>
              <a:cs typeface="Proxima Nova"/>
              <a:sym typeface="Proxima Nova"/>
            </a:endParaRPr>
          </a:p>
        </p:txBody>
      </p:sp>
      <p:pic>
        <p:nvPicPr>
          <p:cNvPr id="462" name="Google Shape;462;p27"/>
          <p:cNvPicPr preferRelativeResize="0"/>
          <p:nvPr/>
        </p:nvPicPr>
        <p:blipFill>
          <a:blip r:embed="rId3">
            <a:alphaModFix/>
          </a:blip>
          <a:stretch>
            <a:fillRect/>
          </a:stretch>
        </p:blipFill>
        <p:spPr>
          <a:xfrm>
            <a:off x="7003680" y="3605749"/>
            <a:ext cx="1851300" cy="601803"/>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28"/>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Line of Best Fit</a:t>
            </a:r>
            <a:endParaRPr/>
          </a:p>
        </p:txBody>
      </p:sp>
      <p:cxnSp>
        <p:nvCxnSpPr>
          <p:cNvPr id="468" name="Google Shape;468;p28"/>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469" name="Google Shape;469;p28"/>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470" name="Google Shape;470;p28"/>
          <p:cNvSpPr txBox="1"/>
          <p:nvPr/>
        </p:nvSpPr>
        <p:spPr>
          <a:xfrm>
            <a:off x="1100135" y="2600892"/>
            <a:ext cx="91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200">
              <a:solidFill>
                <a:srgbClr val="434343"/>
              </a:solidFill>
              <a:latin typeface="Proxima Nova"/>
              <a:ea typeface="Proxima Nova"/>
              <a:cs typeface="Proxima Nova"/>
              <a:sym typeface="Proxima Nova"/>
            </a:endParaRPr>
          </a:p>
        </p:txBody>
      </p:sp>
      <p:sp>
        <p:nvSpPr>
          <p:cNvPr id="471" name="Google Shape;471;p28"/>
          <p:cNvSpPr txBox="1"/>
          <p:nvPr/>
        </p:nvSpPr>
        <p:spPr>
          <a:xfrm>
            <a:off x="3823600" y="4427650"/>
            <a:ext cx="176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Independent Variable   (Movie Ticket Sales)</a:t>
            </a:r>
            <a:endParaRPr b="1" sz="1200">
              <a:solidFill>
                <a:srgbClr val="434343"/>
              </a:solidFill>
              <a:latin typeface="Proxima Nova"/>
              <a:ea typeface="Proxima Nova"/>
              <a:cs typeface="Proxima Nova"/>
              <a:sym typeface="Proxima Nova"/>
            </a:endParaRPr>
          </a:p>
        </p:txBody>
      </p:sp>
      <p:sp>
        <p:nvSpPr>
          <p:cNvPr id="472" name="Google Shape;472;p28"/>
          <p:cNvSpPr txBox="1"/>
          <p:nvPr/>
        </p:nvSpPr>
        <p:spPr>
          <a:xfrm>
            <a:off x="290601" y="2629800"/>
            <a:ext cx="1851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Dependent Variable (Popcorn Sales)</a:t>
            </a:r>
            <a:endParaRPr b="1" sz="1200">
              <a:solidFill>
                <a:srgbClr val="434343"/>
              </a:solidFill>
              <a:latin typeface="Proxima Nova"/>
              <a:ea typeface="Proxima Nova"/>
              <a:cs typeface="Proxima Nova"/>
              <a:sym typeface="Proxima Nova"/>
            </a:endParaRPr>
          </a:p>
        </p:txBody>
      </p:sp>
      <p:sp>
        <p:nvSpPr>
          <p:cNvPr id="473" name="Google Shape;473;p28"/>
          <p:cNvSpPr/>
          <p:nvPr/>
        </p:nvSpPr>
        <p:spPr>
          <a:xfrm>
            <a:off x="2630600" y="39148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8"/>
          <p:cNvSpPr/>
          <p:nvPr/>
        </p:nvSpPr>
        <p:spPr>
          <a:xfrm>
            <a:off x="3520625" y="36485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8"/>
          <p:cNvSpPr/>
          <p:nvPr/>
        </p:nvSpPr>
        <p:spPr>
          <a:xfrm>
            <a:off x="4141525" y="32427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a:off x="5430275" y="29701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8"/>
          <p:cNvSpPr/>
          <p:nvPr/>
        </p:nvSpPr>
        <p:spPr>
          <a:xfrm>
            <a:off x="4815150" y="30890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8"/>
          <p:cNvSpPr/>
          <p:nvPr/>
        </p:nvSpPr>
        <p:spPr>
          <a:xfrm>
            <a:off x="5914500" y="27381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8"/>
          <p:cNvSpPr/>
          <p:nvPr/>
        </p:nvSpPr>
        <p:spPr>
          <a:xfrm>
            <a:off x="6336025" y="24769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0" name="Google Shape;480;p28"/>
          <p:cNvCxnSpPr/>
          <p:nvPr/>
        </p:nvCxnSpPr>
        <p:spPr>
          <a:xfrm flipH="1" rot="10800000">
            <a:off x="2452075" y="2528763"/>
            <a:ext cx="3998700" cy="1522800"/>
          </a:xfrm>
          <a:prstGeom prst="straightConnector1">
            <a:avLst/>
          </a:prstGeom>
          <a:noFill/>
          <a:ln cap="flat" cmpd="sng" w="28575">
            <a:solidFill>
              <a:srgbClr val="1155CC"/>
            </a:solidFill>
            <a:prstDash val="solid"/>
            <a:round/>
            <a:headEnd len="med" w="med" type="none"/>
            <a:tailEnd len="med" w="med" type="none"/>
          </a:ln>
        </p:spPr>
      </p:cxnSp>
      <p:sp>
        <p:nvSpPr>
          <p:cNvPr id="481" name="Google Shape;481;p28"/>
          <p:cNvSpPr txBox="1"/>
          <p:nvPr/>
        </p:nvSpPr>
        <p:spPr>
          <a:xfrm>
            <a:off x="6941775" y="2171000"/>
            <a:ext cx="2074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Proxima Nova"/>
                <a:ea typeface="Proxima Nova"/>
                <a:cs typeface="Proxima Nova"/>
                <a:sym typeface="Proxima Nova"/>
              </a:rPr>
              <a:t>Linear regression returns a linear equation that models the relationship between independent and dependent variables.</a:t>
            </a:r>
            <a:endParaRPr>
              <a:latin typeface="Proxima Nova"/>
              <a:ea typeface="Proxima Nova"/>
              <a:cs typeface="Proxima Nova"/>
              <a:sym typeface="Proxima Nova"/>
            </a:endParaRPr>
          </a:p>
        </p:txBody>
      </p:sp>
      <p:sp>
        <p:nvSpPr>
          <p:cNvPr id="482" name="Google Shape;482;p28"/>
          <p:cNvSpPr txBox="1"/>
          <p:nvPr/>
        </p:nvSpPr>
        <p:spPr>
          <a:xfrm>
            <a:off x="3415650" y="1791538"/>
            <a:ext cx="2312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0B5394"/>
                </a:solidFill>
                <a:latin typeface="Proxima Nova"/>
                <a:ea typeface="Proxima Nova"/>
                <a:cs typeface="Proxima Nova"/>
                <a:sym typeface="Proxima Nova"/>
              </a:rPr>
              <a:t>y = mx + b</a:t>
            </a:r>
            <a:endParaRPr b="1" sz="2500">
              <a:solidFill>
                <a:srgbClr val="0B5394"/>
              </a:solidFill>
              <a:latin typeface="Proxima Nova"/>
              <a:ea typeface="Proxima Nova"/>
              <a:cs typeface="Proxima Nova"/>
              <a:sym typeface="Proxima Nova"/>
            </a:endParaRPr>
          </a:p>
        </p:txBody>
      </p:sp>
      <p:cxnSp>
        <p:nvCxnSpPr>
          <p:cNvPr id="483" name="Google Shape;483;p28"/>
          <p:cNvCxnSpPr>
            <a:stCxn id="482" idx="2"/>
          </p:cNvCxnSpPr>
          <p:nvPr/>
        </p:nvCxnSpPr>
        <p:spPr>
          <a:xfrm>
            <a:off x="4572000" y="2360938"/>
            <a:ext cx="3300" cy="858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29"/>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Line of Best Fit</a:t>
            </a:r>
            <a:endParaRPr/>
          </a:p>
        </p:txBody>
      </p:sp>
      <p:cxnSp>
        <p:nvCxnSpPr>
          <p:cNvPr id="489" name="Google Shape;489;p29"/>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490" name="Google Shape;490;p29"/>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491" name="Google Shape;491;p29"/>
          <p:cNvSpPr txBox="1"/>
          <p:nvPr/>
        </p:nvSpPr>
        <p:spPr>
          <a:xfrm>
            <a:off x="1100135" y="2600892"/>
            <a:ext cx="91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200">
              <a:solidFill>
                <a:srgbClr val="434343"/>
              </a:solidFill>
              <a:latin typeface="Proxima Nova"/>
              <a:ea typeface="Proxima Nova"/>
              <a:cs typeface="Proxima Nova"/>
              <a:sym typeface="Proxima Nova"/>
            </a:endParaRPr>
          </a:p>
        </p:txBody>
      </p:sp>
      <p:sp>
        <p:nvSpPr>
          <p:cNvPr id="492" name="Google Shape;492;p29"/>
          <p:cNvSpPr txBox="1"/>
          <p:nvPr/>
        </p:nvSpPr>
        <p:spPr>
          <a:xfrm>
            <a:off x="3823600" y="4427650"/>
            <a:ext cx="176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Independent Variable   (Movie Ticket Sales)</a:t>
            </a:r>
            <a:endParaRPr b="1" sz="1200">
              <a:solidFill>
                <a:srgbClr val="434343"/>
              </a:solidFill>
              <a:latin typeface="Proxima Nova"/>
              <a:ea typeface="Proxima Nova"/>
              <a:cs typeface="Proxima Nova"/>
              <a:sym typeface="Proxima Nova"/>
            </a:endParaRPr>
          </a:p>
        </p:txBody>
      </p:sp>
      <p:sp>
        <p:nvSpPr>
          <p:cNvPr id="493" name="Google Shape;493;p29"/>
          <p:cNvSpPr txBox="1"/>
          <p:nvPr/>
        </p:nvSpPr>
        <p:spPr>
          <a:xfrm>
            <a:off x="290601" y="2629800"/>
            <a:ext cx="1851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Dependent Variable (Popcorn Sales)</a:t>
            </a:r>
            <a:endParaRPr b="1" sz="1200">
              <a:solidFill>
                <a:srgbClr val="434343"/>
              </a:solidFill>
              <a:latin typeface="Proxima Nova"/>
              <a:ea typeface="Proxima Nova"/>
              <a:cs typeface="Proxima Nova"/>
              <a:sym typeface="Proxima Nova"/>
            </a:endParaRPr>
          </a:p>
        </p:txBody>
      </p:sp>
      <p:sp>
        <p:nvSpPr>
          <p:cNvPr id="494" name="Google Shape;494;p29"/>
          <p:cNvSpPr/>
          <p:nvPr/>
        </p:nvSpPr>
        <p:spPr>
          <a:xfrm>
            <a:off x="2630600" y="39148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9"/>
          <p:cNvSpPr/>
          <p:nvPr/>
        </p:nvSpPr>
        <p:spPr>
          <a:xfrm>
            <a:off x="3520625" y="36485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9"/>
          <p:cNvSpPr/>
          <p:nvPr/>
        </p:nvSpPr>
        <p:spPr>
          <a:xfrm>
            <a:off x="4141525" y="32427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9"/>
          <p:cNvSpPr/>
          <p:nvPr/>
        </p:nvSpPr>
        <p:spPr>
          <a:xfrm>
            <a:off x="5430275" y="29701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9"/>
          <p:cNvSpPr/>
          <p:nvPr/>
        </p:nvSpPr>
        <p:spPr>
          <a:xfrm>
            <a:off x="4815150" y="30890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9"/>
          <p:cNvSpPr/>
          <p:nvPr/>
        </p:nvSpPr>
        <p:spPr>
          <a:xfrm>
            <a:off x="5914500" y="27381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9"/>
          <p:cNvSpPr/>
          <p:nvPr/>
        </p:nvSpPr>
        <p:spPr>
          <a:xfrm>
            <a:off x="6336025" y="24769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1" name="Google Shape;501;p29"/>
          <p:cNvCxnSpPr/>
          <p:nvPr/>
        </p:nvCxnSpPr>
        <p:spPr>
          <a:xfrm flipH="1" rot="10800000">
            <a:off x="2452075" y="2528763"/>
            <a:ext cx="3998700" cy="1522800"/>
          </a:xfrm>
          <a:prstGeom prst="straightConnector1">
            <a:avLst/>
          </a:prstGeom>
          <a:noFill/>
          <a:ln cap="flat" cmpd="sng" w="28575">
            <a:solidFill>
              <a:srgbClr val="1155CC"/>
            </a:solidFill>
            <a:prstDash val="solid"/>
            <a:round/>
            <a:headEnd len="med" w="med" type="none"/>
            <a:tailEnd len="med" w="med" type="none"/>
          </a:ln>
        </p:spPr>
      </p:cxnSp>
      <p:sp>
        <p:nvSpPr>
          <p:cNvPr id="502" name="Google Shape;502;p29"/>
          <p:cNvSpPr txBox="1"/>
          <p:nvPr/>
        </p:nvSpPr>
        <p:spPr>
          <a:xfrm>
            <a:off x="3415650" y="1791538"/>
            <a:ext cx="2312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0B5394"/>
                </a:solidFill>
                <a:latin typeface="Proxima Nova"/>
                <a:ea typeface="Proxima Nova"/>
                <a:cs typeface="Proxima Nova"/>
                <a:sym typeface="Proxima Nova"/>
              </a:rPr>
              <a:t>y = mx + b</a:t>
            </a:r>
            <a:endParaRPr b="1" sz="2500">
              <a:solidFill>
                <a:srgbClr val="0B5394"/>
              </a:solidFill>
              <a:latin typeface="Proxima Nova"/>
              <a:ea typeface="Proxima Nova"/>
              <a:cs typeface="Proxima Nova"/>
              <a:sym typeface="Proxima Nova"/>
            </a:endParaRPr>
          </a:p>
        </p:txBody>
      </p:sp>
      <p:cxnSp>
        <p:nvCxnSpPr>
          <p:cNvPr id="503" name="Google Shape;503;p29"/>
          <p:cNvCxnSpPr>
            <a:stCxn id="502" idx="2"/>
          </p:cNvCxnSpPr>
          <p:nvPr/>
        </p:nvCxnSpPr>
        <p:spPr>
          <a:xfrm>
            <a:off x="4572000" y="2360938"/>
            <a:ext cx="3300" cy="858600"/>
          </a:xfrm>
          <a:prstGeom prst="straightConnector1">
            <a:avLst/>
          </a:prstGeom>
          <a:noFill/>
          <a:ln cap="flat" cmpd="sng" w="9525">
            <a:solidFill>
              <a:schemeClr val="dk2"/>
            </a:solidFill>
            <a:prstDash val="solid"/>
            <a:round/>
            <a:headEnd len="med" w="med" type="none"/>
            <a:tailEnd len="med" w="med" type="none"/>
          </a:ln>
        </p:spPr>
      </p:cxnSp>
      <p:sp>
        <p:nvSpPr>
          <p:cNvPr id="504" name="Google Shape;504;p29"/>
          <p:cNvSpPr txBox="1"/>
          <p:nvPr/>
        </p:nvSpPr>
        <p:spPr>
          <a:xfrm>
            <a:off x="2877800" y="1565975"/>
            <a:ext cx="140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Proxima Nova"/>
                <a:ea typeface="Proxima Nova"/>
                <a:cs typeface="Proxima Nova"/>
                <a:sym typeface="Proxima Nova"/>
              </a:rPr>
              <a:t>dependent variable</a:t>
            </a:r>
            <a:endParaRPr sz="1100">
              <a:latin typeface="Proxima Nova"/>
              <a:ea typeface="Proxima Nova"/>
              <a:cs typeface="Proxima Nova"/>
              <a:sym typeface="Proxima Nova"/>
            </a:endParaRPr>
          </a:p>
        </p:txBody>
      </p:sp>
      <p:cxnSp>
        <p:nvCxnSpPr>
          <p:cNvPr id="505" name="Google Shape;505;p29"/>
          <p:cNvCxnSpPr/>
          <p:nvPr/>
        </p:nvCxnSpPr>
        <p:spPr>
          <a:xfrm>
            <a:off x="3580732" y="1864678"/>
            <a:ext cx="0" cy="149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0"/>
          <p:cNvSpPr txBox="1"/>
          <p:nvPr/>
        </p:nvSpPr>
        <p:spPr>
          <a:xfrm>
            <a:off x="3415650" y="1791538"/>
            <a:ext cx="2312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0B5394"/>
                </a:solidFill>
                <a:latin typeface="Proxima Nova"/>
                <a:ea typeface="Proxima Nova"/>
                <a:cs typeface="Proxima Nova"/>
                <a:sym typeface="Proxima Nova"/>
              </a:rPr>
              <a:t>y = mx + b</a:t>
            </a:r>
            <a:endParaRPr b="1" sz="2500">
              <a:solidFill>
                <a:srgbClr val="0B5394"/>
              </a:solidFill>
              <a:latin typeface="Proxima Nova"/>
              <a:ea typeface="Proxima Nova"/>
              <a:cs typeface="Proxima Nova"/>
              <a:sym typeface="Proxima Nova"/>
            </a:endParaRPr>
          </a:p>
        </p:txBody>
      </p:sp>
      <p:sp>
        <p:nvSpPr>
          <p:cNvPr id="511" name="Google Shape;511;p30"/>
          <p:cNvSpPr txBox="1"/>
          <p:nvPr/>
        </p:nvSpPr>
        <p:spPr>
          <a:xfrm>
            <a:off x="3809575" y="1558325"/>
            <a:ext cx="606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roxima Nova"/>
                <a:ea typeface="Proxima Nova"/>
                <a:cs typeface="Proxima Nova"/>
                <a:sym typeface="Proxima Nova"/>
              </a:rPr>
              <a:t>slope</a:t>
            </a:r>
            <a:endParaRPr sz="1200">
              <a:latin typeface="Proxima Nova"/>
              <a:ea typeface="Proxima Nova"/>
              <a:cs typeface="Proxima Nova"/>
              <a:sym typeface="Proxima Nova"/>
            </a:endParaRPr>
          </a:p>
        </p:txBody>
      </p:sp>
      <p:sp>
        <p:nvSpPr>
          <p:cNvPr id="512" name="Google Shape;512;p30"/>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Line of Best Fit</a:t>
            </a:r>
            <a:endParaRPr/>
          </a:p>
        </p:txBody>
      </p:sp>
      <p:cxnSp>
        <p:nvCxnSpPr>
          <p:cNvPr id="513" name="Google Shape;513;p30"/>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514" name="Google Shape;514;p30"/>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515" name="Google Shape;515;p30"/>
          <p:cNvSpPr txBox="1"/>
          <p:nvPr/>
        </p:nvSpPr>
        <p:spPr>
          <a:xfrm>
            <a:off x="1100135" y="2600892"/>
            <a:ext cx="91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200">
              <a:solidFill>
                <a:srgbClr val="434343"/>
              </a:solidFill>
              <a:latin typeface="Proxima Nova"/>
              <a:ea typeface="Proxima Nova"/>
              <a:cs typeface="Proxima Nova"/>
              <a:sym typeface="Proxima Nova"/>
            </a:endParaRPr>
          </a:p>
        </p:txBody>
      </p:sp>
      <p:sp>
        <p:nvSpPr>
          <p:cNvPr id="516" name="Google Shape;516;p30"/>
          <p:cNvSpPr txBox="1"/>
          <p:nvPr/>
        </p:nvSpPr>
        <p:spPr>
          <a:xfrm>
            <a:off x="3823600" y="4427650"/>
            <a:ext cx="176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Independent Variable   (Movie Ticket Sales)</a:t>
            </a:r>
            <a:endParaRPr b="1" sz="1200">
              <a:solidFill>
                <a:srgbClr val="434343"/>
              </a:solidFill>
              <a:latin typeface="Proxima Nova"/>
              <a:ea typeface="Proxima Nova"/>
              <a:cs typeface="Proxima Nova"/>
              <a:sym typeface="Proxima Nova"/>
            </a:endParaRPr>
          </a:p>
        </p:txBody>
      </p:sp>
      <p:sp>
        <p:nvSpPr>
          <p:cNvPr id="517" name="Google Shape;517;p30"/>
          <p:cNvSpPr txBox="1"/>
          <p:nvPr/>
        </p:nvSpPr>
        <p:spPr>
          <a:xfrm>
            <a:off x="290601" y="2629800"/>
            <a:ext cx="1851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Dependent Variable (Popcorn Sales)</a:t>
            </a:r>
            <a:endParaRPr b="1" sz="1200">
              <a:solidFill>
                <a:srgbClr val="434343"/>
              </a:solidFill>
              <a:latin typeface="Proxima Nova"/>
              <a:ea typeface="Proxima Nova"/>
              <a:cs typeface="Proxima Nova"/>
              <a:sym typeface="Proxima Nova"/>
            </a:endParaRPr>
          </a:p>
        </p:txBody>
      </p:sp>
      <p:sp>
        <p:nvSpPr>
          <p:cNvPr id="518" name="Google Shape;518;p30"/>
          <p:cNvSpPr/>
          <p:nvPr/>
        </p:nvSpPr>
        <p:spPr>
          <a:xfrm>
            <a:off x="2630600" y="39148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a:off x="3520625" y="36485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0"/>
          <p:cNvSpPr/>
          <p:nvPr/>
        </p:nvSpPr>
        <p:spPr>
          <a:xfrm>
            <a:off x="4141525" y="32427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p:nvPr/>
        </p:nvSpPr>
        <p:spPr>
          <a:xfrm>
            <a:off x="5430275" y="29701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0"/>
          <p:cNvSpPr/>
          <p:nvPr/>
        </p:nvSpPr>
        <p:spPr>
          <a:xfrm>
            <a:off x="4815150" y="30890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0"/>
          <p:cNvSpPr/>
          <p:nvPr/>
        </p:nvSpPr>
        <p:spPr>
          <a:xfrm>
            <a:off x="5914500" y="27381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0"/>
          <p:cNvSpPr/>
          <p:nvPr/>
        </p:nvSpPr>
        <p:spPr>
          <a:xfrm>
            <a:off x="6336025" y="24769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5" name="Google Shape;525;p30"/>
          <p:cNvCxnSpPr/>
          <p:nvPr/>
        </p:nvCxnSpPr>
        <p:spPr>
          <a:xfrm flipH="1" rot="10800000">
            <a:off x="2452075" y="2528763"/>
            <a:ext cx="3998700" cy="1522800"/>
          </a:xfrm>
          <a:prstGeom prst="straightConnector1">
            <a:avLst/>
          </a:prstGeom>
          <a:noFill/>
          <a:ln cap="flat" cmpd="sng" w="28575">
            <a:solidFill>
              <a:srgbClr val="1155CC"/>
            </a:solidFill>
            <a:prstDash val="solid"/>
            <a:round/>
            <a:headEnd len="med" w="med" type="none"/>
            <a:tailEnd len="med" w="med" type="none"/>
          </a:ln>
        </p:spPr>
      </p:cxnSp>
      <p:cxnSp>
        <p:nvCxnSpPr>
          <p:cNvPr id="526" name="Google Shape;526;p30"/>
          <p:cNvCxnSpPr>
            <a:stCxn id="510" idx="2"/>
          </p:cNvCxnSpPr>
          <p:nvPr/>
        </p:nvCxnSpPr>
        <p:spPr>
          <a:xfrm>
            <a:off x="4572000" y="2360938"/>
            <a:ext cx="3300" cy="858600"/>
          </a:xfrm>
          <a:prstGeom prst="straightConnector1">
            <a:avLst/>
          </a:prstGeom>
          <a:noFill/>
          <a:ln cap="flat" cmpd="sng" w="9525">
            <a:solidFill>
              <a:schemeClr val="dk2"/>
            </a:solidFill>
            <a:prstDash val="solid"/>
            <a:round/>
            <a:headEnd len="med" w="med" type="none"/>
            <a:tailEnd len="med" w="med" type="none"/>
          </a:ln>
        </p:spPr>
      </p:cxnSp>
      <p:cxnSp>
        <p:nvCxnSpPr>
          <p:cNvPr id="527" name="Google Shape;527;p30"/>
          <p:cNvCxnSpPr/>
          <p:nvPr/>
        </p:nvCxnSpPr>
        <p:spPr>
          <a:xfrm rot="10800000">
            <a:off x="4114760" y="1860852"/>
            <a:ext cx="0" cy="148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1"/>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Line of Best Fit</a:t>
            </a:r>
            <a:endParaRPr/>
          </a:p>
        </p:txBody>
      </p:sp>
      <p:cxnSp>
        <p:nvCxnSpPr>
          <p:cNvPr id="533" name="Google Shape;533;p31"/>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534" name="Google Shape;534;p31"/>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535" name="Google Shape;535;p31"/>
          <p:cNvSpPr txBox="1"/>
          <p:nvPr/>
        </p:nvSpPr>
        <p:spPr>
          <a:xfrm>
            <a:off x="1100135" y="2600892"/>
            <a:ext cx="91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200">
              <a:solidFill>
                <a:srgbClr val="434343"/>
              </a:solidFill>
              <a:latin typeface="Proxima Nova"/>
              <a:ea typeface="Proxima Nova"/>
              <a:cs typeface="Proxima Nova"/>
              <a:sym typeface="Proxima Nova"/>
            </a:endParaRPr>
          </a:p>
        </p:txBody>
      </p:sp>
      <p:sp>
        <p:nvSpPr>
          <p:cNvPr id="536" name="Google Shape;536;p31"/>
          <p:cNvSpPr txBox="1"/>
          <p:nvPr/>
        </p:nvSpPr>
        <p:spPr>
          <a:xfrm>
            <a:off x="3823600" y="4427650"/>
            <a:ext cx="176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Independent Variable   (Movie Ticket Sales)</a:t>
            </a:r>
            <a:endParaRPr b="1" sz="1200">
              <a:solidFill>
                <a:srgbClr val="434343"/>
              </a:solidFill>
              <a:latin typeface="Proxima Nova"/>
              <a:ea typeface="Proxima Nova"/>
              <a:cs typeface="Proxima Nova"/>
              <a:sym typeface="Proxima Nova"/>
            </a:endParaRPr>
          </a:p>
        </p:txBody>
      </p:sp>
      <p:sp>
        <p:nvSpPr>
          <p:cNvPr id="537" name="Google Shape;537;p31"/>
          <p:cNvSpPr txBox="1"/>
          <p:nvPr/>
        </p:nvSpPr>
        <p:spPr>
          <a:xfrm>
            <a:off x="290601" y="2629800"/>
            <a:ext cx="1851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Dependent Variable (Popcorn Sales)</a:t>
            </a:r>
            <a:endParaRPr b="1" sz="1200">
              <a:solidFill>
                <a:srgbClr val="434343"/>
              </a:solidFill>
              <a:latin typeface="Proxima Nova"/>
              <a:ea typeface="Proxima Nova"/>
              <a:cs typeface="Proxima Nova"/>
              <a:sym typeface="Proxima Nova"/>
            </a:endParaRPr>
          </a:p>
        </p:txBody>
      </p:sp>
      <p:sp>
        <p:nvSpPr>
          <p:cNvPr id="538" name="Google Shape;538;p31"/>
          <p:cNvSpPr/>
          <p:nvPr/>
        </p:nvSpPr>
        <p:spPr>
          <a:xfrm>
            <a:off x="2630600" y="39148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1"/>
          <p:cNvSpPr/>
          <p:nvPr/>
        </p:nvSpPr>
        <p:spPr>
          <a:xfrm>
            <a:off x="3520625" y="36485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1"/>
          <p:cNvSpPr/>
          <p:nvPr/>
        </p:nvSpPr>
        <p:spPr>
          <a:xfrm>
            <a:off x="4141525" y="32427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1"/>
          <p:cNvSpPr/>
          <p:nvPr/>
        </p:nvSpPr>
        <p:spPr>
          <a:xfrm>
            <a:off x="5430275" y="29701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1"/>
          <p:cNvSpPr/>
          <p:nvPr/>
        </p:nvSpPr>
        <p:spPr>
          <a:xfrm>
            <a:off x="4815150" y="30890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1"/>
          <p:cNvSpPr/>
          <p:nvPr/>
        </p:nvSpPr>
        <p:spPr>
          <a:xfrm>
            <a:off x="5914500" y="27381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1"/>
          <p:cNvSpPr/>
          <p:nvPr/>
        </p:nvSpPr>
        <p:spPr>
          <a:xfrm>
            <a:off x="6336025" y="24769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5" name="Google Shape;545;p31"/>
          <p:cNvCxnSpPr/>
          <p:nvPr/>
        </p:nvCxnSpPr>
        <p:spPr>
          <a:xfrm flipH="1" rot="10800000">
            <a:off x="2452075" y="2528763"/>
            <a:ext cx="3998700" cy="1522800"/>
          </a:xfrm>
          <a:prstGeom prst="straightConnector1">
            <a:avLst/>
          </a:prstGeom>
          <a:noFill/>
          <a:ln cap="flat" cmpd="sng" w="28575">
            <a:solidFill>
              <a:srgbClr val="1155CC"/>
            </a:solidFill>
            <a:prstDash val="solid"/>
            <a:round/>
            <a:headEnd len="med" w="med" type="none"/>
            <a:tailEnd len="med" w="med" type="none"/>
          </a:ln>
        </p:spPr>
      </p:cxnSp>
      <p:sp>
        <p:nvSpPr>
          <p:cNvPr id="546" name="Google Shape;546;p31"/>
          <p:cNvSpPr txBox="1"/>
          <p:nvPr/>
        </p:nvSpPr>
        <p:spPr>
          <a:xfrm>
            <a:off x="3415650" y="1791538"/>
            <a:ext cx="2312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0B5394"/>
                </a:solidFill>
                <a:latin typeface="Proxima Nova"/>
                <a:ea typeface="Proxima Nova"/>
                <a:cs typeface="Proxima Nova"/>
                <a:sym typeface="Proxima Nova"/>
              </a:rPr>
              <a:t>y = mx + b</a:t>
            </a:r>
            <a:endParaRPr b="1" sz="2500">
              <a:solidFill>
                <a:srgbClr val="0B5394"/>
              </a:solidFill>
              <a:latin typeface="Proxima Nova"/>
              <a:ea typeface="Proxima Nova"/>
              <a:cs typeface="Proxima Nova"/>
              <a:sym typeface="Proxima Nova"/>
            </a:endParaRPr>
          </a:p>
        </p:txBody>
      </p:sp>
      <p:cxnSp>
        <p:nvCxnSpPr>
          <p:cNvPr id="547" name="Google Shape;547;p31"/>
          <p:cNvCxnSpPr>
            <a:stCxn id="546" idx="2"/>
          </p:cNvCxnSpPr>
          <p:nvPr/>
        </p:nvCxnSpPr>
        <p:spPr>
          <a:xfrm>
            <a:off x="4572000" y="2360938"/>
            <a:ext cx="3300" cy="858600"/>
          </a:xfrm>
          <a:prstGeom prst="straightConnector1">
            <a:avLst/>
          </a:prstGeom>
          <a:noFill/>
          <a:ln cap="flat" cmpd="sng" w="9525">
            <a:solidFill>
              <a:schemeClr val="dk2"/>
            </a:solidFill>
            <a:prstDash val="solid"/>
            <a:round/>
            <a:headEnd len="med" w="med" type="none"/>
            <a:tailEnd len="med" w="med" type="none"/>
          </a:ln>
        </p:spPr>
      </p:cxnSp>
      <p:sp>
        <p:nvSpPr>
          <p:cNvPr id="548" name="Google Shape;548;p31"/>
          <p:cNvSpPr txBox="1"/>
          <p:nvPr/>
        </p:nvSpPr>
        <p:spPr>
          <a:xfrm>
            <a:off x="3580500" y="1474425"/>
            <a:ext cx="163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roxima Nova"/>
                <a:ea typeface="Proxima Nova"/>
                <a:cs typeface="Proxima Nova"/>
                <a:sym typeface="Proxima Nova"/>
              </a:rPr>
              <a:t>independent variable</a:t>
            </a:r>
            <a:endParaRPr sz="1200">
              <a:latin typeface="Proxima Nova"/>
              <a:ea typeface="Proxima Nova"/>
              <a:cs typeface="Proxima Nova"/>
              <a:sym typeface="Proxima Nova"/>
            </a:endParaRPr>
          </a:p>
        </p:txBody>
      </p:sp>
      <p:cxnSp>
        <p:nvCxnSpPr>
          <p:cNvPr id="549" name="Google Shape;549;p31"/>
          <p:cNvCxnSpPr/>
          <p:nvPr/>
        </p:nvCxnSpPr>
        <p:spPr>
          <a:xfrm rot="10800000">
            <a:off x="4343360" y="1805065"/>
            <a:ext cx="0" cy="148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32"/>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Line of Best Fit</a:t>
            </a:r>
            <a:endParaRPr/>
          </a:p>
        </p:txBody>
      </p:sp>
      <p:cxnSp>
        <p:nvCxnSpPr>
          <p:cNvPr id="555" name="Google Shape;555;p32"/>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556" name="Google Shape;556;p32"/>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557" name="Google Shape;557;p32"/>
          <p:cNvSpPr txBox="1"/>
          <p:nvPr/>
        </p:nvSpPr>
        <p:spPr>
          <a:xfrm>
            <a:off x="1100135" y="2600892"/>
            <a:ext cx="91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200">
              <a:solidFill>
                <a:srgbClr val="434343"/>
              </a:solidFill>
              <a:latin typeface="Proxima Nova"/>
              <a:ea typeface="Proxima Nova"/>
              <a:cs typeface="Proxima Nova"/>
              <a:sym typeface="Proxima Nova"/>
            </a:endParaRPr>
          </a:p>
        </p:txBody>
      </p:sp>
      <p:sp>
        <p:nvSpPr>
          <p:cNvPr id="558" name="Google Shape;558;p32"/>
          <p:cNvSpPr txBox="1"/>
          <p:nvPr/>
        </p:nvSpPr>
        <p:spPr>
          <a:xfrm>
            <a:off x="3823600" y="4427650"/>
            <a:ext cx="176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Independent Variable   (Movie Ticket Sales)</a:t>
            </a:r>
            <a:endParaRPr b="1" sz="1200">
              <a:solidFill>
                <a:srgbClr val="434343"/>
              </a:solidFill>
              <a:latin typeface="Proxima Nova"/>
              <a:ea typeface="Proxima Nova"/>
              <a:cs typeface="Proxima Nova"/>
              <a:sym typeface="Proxima Nova"/>
            </a:endParaRPr>
          </a:p>
        </p:txBody>
      </p:sp>
      <p:sp>
        <p:nvSpPr>
          <p:cNvPr id="559" name="Google Shape;559;p32"/>
          <p:cNvSpPr txBox="1"/>
          <p:nvPr/>
        </p:nvSpPr>
        <p:spPr>
          <a:xfrm>
            <a:off x="290601" y="2629800"/>
            <a:ext cx="1851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Dependent Variable (Popcorn Sales)</a:t>
            </a:r>
            <a:endParaRPr b="1" sz="1200">
              <a:solidFill>
                <a:srgbClr val="434343"/>
              </a:solidFill>
              <a:latin typeface="Proxima Nova"/>
              <a:ea typeface="Proxima Nova"/>
              <a:cs typeface="Proxima Nova"/>
              <a:sym typeface="Proxima Nova"/>
            </a:endParaRPr>
          </a:p>
        </p:txBody>
      </p:sp>
      <p:sp>
        <p:nvSpPr>
          <p:cNvPr id="560" name="Google Shape;560;p32"/>
          <p:cNvSpPr/>
          <p:nvPr/>
        </p:nvSpPr>
        <p:spPr>
          <a:xfrm>
            <a:off x="2630600" y="39148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2"/>
          <p:cNvSpPr/>
          <p:nvPr/>
        </p:nvSpPr>
        <p:spPr>
          <a:xfrm>
            <a:off x="3520625" y="36485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2"/>
          <p:cNvSpPr/>
          <p:nvPr/>
        </p:nvSpPr>
        <p:spPr>
          <a:xfrm>
            <a:off x="4141525" y="32427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2"/>
          <p:cNvSpPr/>
          <p:nvPr/>
        </p:nvSpPr>
        <p:spPr>
          <a:xfrm>
            <a:off x="5430275" y="29701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2"/>
          <p:cNvSpPr/>
          <p:nvPr/>
        </p:nvSpPr>
        <p:spPr>
          <a:xfrm>
            <a:off x="4815150" y="30890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2"/>
          <p:cNvSpPr/>
          <p:nvPr/>
        </p:nvSpPr>
        <p:spPr>
          <a:xfrm>
            <a:off x="5914500" y="27381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2"/>
          <p:cNvSpPr/>
          <p:nvPr/>
        </p:nvSpPr>
        <p:spPr>
          <a:xfrm>
            <a:off x="6336025" y="24769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7" name="Google Shape;567;p32"/>
          <p:cNvCxnSpPr/>
          <p:nvPr/>
        </p:nvCxnSpPr>
        <p:spPr>
          <a:xfrm flipH="1" rot="10800000">
            <a:off x="2452075" y="2528763"/>
            <a:ext cx="3998700" cy="1522800"/>
          </a:xfrm>
          <a:prstGeom prst="straightConnector1">
            <a:avLst/>
          </a:prstGeom>
          <a:noFill/>
          <a:ln cap="flat" cmpd="sng" w="28575">
            <a:solidFill>
              <a:srgbClr val="1155CC"/>
            </a:solidFill>
            <a:prstDash val="solid"/>
            <a:round/>
            <a:headEnd len="med" w="med" type="none"/>
            <a:tailEnd len="med" w="med" type="none"/>
          </a:ln>
        </p:spPr>
      </p:cxnSp>
      <p:sp>
        <p:nvSpPr>
          <p:cNvPr id="568" name="Google Shape;568;p32"/>
          <p:cNvSpPr txBox="1"/>
          <p:nvPr/>
        </p:nvSpPr>
        <p:spPr>
          <a:xfrm>
            <a:off x="3415650" y="1791538"/>
            <a:ext cx="2312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0B5394"/>
                </a:solidFill>
                <a:latin typeface="Proxima Nova"/>
                <a:ea typeface="Proxima Nova"/>
                <a:cs typeface="Proxima Nova"/>
                <a:sym typeface="Proxima Nova"/>
              </a:rPr>
              <a:t>y = mx + b</a:t>
            </a:r>
            <a:endParaRPr b="1" sz="2500">
              <a:solidFill>
                <a:srgbClr val="0B5394"/>
              </a:solidFill>
              <a:latin typeface="Proxima Nova"/>
              <a:ea typeface="Proxima Nova"/>
              <a:cs typeface="Proxima Nova"/>
              <a:sym typeface="Proxima Nova"/>
            </a:endParaRPr>
          </a:p>
        </p:txBody>
      </p:sp>
      <p:cxnSp>
        <p:nvCxnSpPr>
          <p:cNvPr id="569" name="Google Shape;569;p32"/>
          <p:cNvCxnSpPr>
            <a:stCxn id="568" idx="2"/>
          </p:cNvCxnSpPr>
          <p:nvPr/>
        </p:nvCxnSpPr>
        <p:spPr>
          <a:xfrm>
            <a:off x="4572000" y="2360938"/>
            <a:ext cx="3300" cy="858600"/>
          </a:xfrm>
          <a:prstGeom prst="straightConnector1">
            <a:avLst/>
          </a:prstGeom>
          <a:noFill/>
          <a:ln cap="flat" cmpd="sng" w="9525">
            <a:solidFill>
              <a:schemeClr val="dk2"/>
            </a:solidFill>
            <a:prstDash val="solid"/>
            <a:round/>
            <a:headEnd len="med" w="med" type="none"/>
            <a:tailEnd len="med" w="med" type="none"/>
          </a:ln>
        </p:spPr>
      </p:cxnSp>
      <p:sp>
        <p:nvSpPr>
          <p:cNvPr id="570" name="Google Shape;570;p32"/>
          <p:cNvSpPr txBox="1"/>
          <p:nvPr/>
        </p:nvSpPr>
        <p:spPr>
          <a:xfrm>
            <a:off x="4488471" y="1474400"/>
            <a:ext cx="137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roxima Nova"/>
                <a:ea typeface="Proxima Nova"/>
                <a:cs typeface="Proxima Nova"/>
                <a:sym typeface="Proxima Nova"/>
              </a:rPr>
              <a:t>y intercept</a:t>
            </a:r>
            <a:endParaRPr sz="1200">
              <a:latin typeface="Proxima Nova"/>
              <a:ea typeface="Proxima Nova"/>
              <a:cs typeface="Proxima Nova"/>
              <a:sym typeface="Proxima Nova"/>
            </a:endParaRPr>
          </a:p>
        </p:txBody>
      </p:sp>
      <p:cxnSp>
        <p:nvCxnSpPr>
          <p:cNvPr id="571" name="Google Shape;571;p32"/>
          <p:cNvCxnSpPr/>
          <p:nvPr/>
        </p:nvCxnSpPr>
        <p:spPr>
          <a:xfrm rot="10800000">
            <a:off x="4850040" y="1805065"/>
            <a:ext cx="0" cy="148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33"/>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Line of Best Fit</a:t>
            </a:r>
            <a:endParaRPr/>
          </a:p>
        </p:txBody>
      </p:sp>
      <p:cxnSp>
        <p:nvCxnSpPr>
          <p:cNvPr id="577" name="Google Shape;577;p33"/>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578" name="Google Shape;578;p33"/>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579" name="Google Shape;579;p33"/>
          <p:cNvSpPr txBox="1"/>
          <p:nvPr/>
        </p:nvSpPr>
        <p:spPr>
          <a:xfrm>
            <a:off x="1100135" y="2600892"/>
            <a:ext cx="91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200">
              <a:solidFill>
                <a:srgbClr val="434343"/>
              </a:solidFill>
              <a:latin typeface="Proxima Nova"/>
              <a:ea typeface="Proxima Nova"/>
              <a:cs typeface="Proxima Nova"/>
              <a:sym typeface="Proxima Nova"/>
            </a:endParaRPr>
          </a:p>
        </p:txBody>
      </p:sp>
      <p:sp>
        <p:nvSpPr>
          <p:cNvPr id="580" name="Google Shape;580;p33"/>
          <p:cNvSpPr txBox="1"/>
          <p:nvPr/>
        </p:nvSpPr>
        <p:spPr>
          <a:xfrm>
            <a:off x="3823600" y="4427650"/>
            <a:ext cx="176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Independent Variable   (Movie Ticket Sales)</a:t>
            </a:r>
            <a:endParaRPr b="1" sz="1200">
              <a:solidFill>
                <a:srgbClr val="434343"/>
              </a:solidFill>
              <a:latin typeface="Proxima Nova"/>
              <a:ea typeface="Proxima Nova"/>
              <a:cs typeface="Proxima Nova"/>
              <a:sym typeface="Proxima Nova"/>
            </a:endParaRPr>
          </a:p>
        </p:txBody>
      </p:sp>
      <p:sp>
        <p:nvSpPr>
          <p:cNvPr id="581" name="Google Shape;581;p33"/>
          <p:cNvSpPr txBox="1"/>
          <p:nvPr/>
        </p:nvSpPr>
        <p:spPr>
          <a:xfrm>
            <a:off x="290601" y="2629800"/>
            <a:ext cx="1851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Dependent Variable (Popcorn Sales)</a:t>
            </a:r>
            <a:endParaRPr b="1" sz="1200">
              <a:solidFill>
                <a:srgbClr val="434343"/>
              </a:solidFill>
              <a:latin typeface="Proxima Nova"/>
              <a:ea typeface="Proxima Nova"/>
              <a:cs typeface="Proxima Nova"/>
              <a:sym typeface="Proxima Nova"/>
            </a:endParaRPr>
          </a:p>
        </p:txBody>
      </p:sp>
      <p:sp>
        <p:nvSpPr>
          <p:cNvPr id="582" name="Google Shape;582;p33"/>
          <p:cNvSpPr/>
          <p:nvPr/>
        </p:nvSpPr>
        <p:spPr>
          <a:xfrm>
            <a:off x="2630600" y="39148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3"/>
          <p:cNvSpPr/>
          <p:nvPr/>
        </p:nvSpPr>
        <p:spPr>
          <a:xfrm>
            <a:off x="3520625" y="36485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3"/>
          <p:cNvSpPr/>
          <p:nvPr/>
        </p:nvSpPr>
        <p:spPr>
          <a:xfrm>
            <a:off x="4141525" y="32427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3"/>
          <p:cNvSpPr/>
          <p:nvPr/>
        </p:nvSpPr>
        <p:spPr>
          <a:xfrm>
            <a:off x="5430275" y="29701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3"/>
          <p:cNvSpPr/>
          <p:nvPr/>
        </p:nvSpPr>
        <p:spPr>
          <a:xfrm>
            <a:off x="4815150" y="30890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3"/>
          <p:cNvSpPr/>
          <p:nvPr/>
        </p:nvSpPr>
        <p:spPr>
          <a:xfrm>
            <a:off x="5914500" y="27381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3"/>
          <p:cNvSpPr/>
          <p:nvPr/>
        </p:nvSpPr>
        <p:spPr>
          <a:xfrm>
            <a:off x="6336025" y="24769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9" name="Google Shape;589;p33"/>
          <p:cNvCxnSpPr/>
          <p:nvPr/>
        </p:nvCxnSpPr>
        <p:spPr>
          <a:xfrm flipH="1" rot="10800000">
            <a:off x="2452075" y="2528763"/>
            <a:ext cx="3998700" cy="1522800"/>
          </a:xfrm>
          <a:prstGeom prst="straightConnector1">
            <a:avLst/>
          </a:prstGeom>
          <a:noFill/>
          <a:ln cap="flat" cmpd="sng" w="28575">
            <a:solidFill>
              <a:srgbClr val="1155CC"/>
            </a:solidFill>
            <a:prstDash val="solid"/>
            <a:round/>
            <a:headEnd len="med" w="med" type="none"/>
            <a:tailEnd len="med" w="med" type="none"/>
          </a:ln>
        </p:spPr>
      </p:cxnSp>
      <p:sp>
        <p:nvSpPr>
          <p:cNvPr id="590" name="Google Shape;590;p33"/>
          <p:cNvSpPr txBox="1"/>
          <p:nvPr/>
        </p:nvSpPr>
        <p:spPr>
          <a:xfrm>
            <a:off x="3415650" y="1791538"/>
            <a:ext cx="2312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0B5394"/>
                </a:solidFill>
                <a:latin typeface="Proxima Nova"/>
                <a:ea typeface="Proxima Nova"/>
                <a:cs typeface="Proxima Nova"/>
                <a:sym typeface="Proxima Nova"/>
              </a:rPr>
              <a:t>y = 2x + 15</a:t>
            </a:r>
            <a:endParaRPr b="1" sz="2500">
              <a:solidFill>
                <a:srgbClr val="0B5394"/>
              </a:solidFill>
              <a:latin typeface="Proxima Nova"/>
              <a:ea typeface="Proxima Nova"/>
              <a:cs typeface="Proxima Nova"/>
              <a:sym typeface="Proxima Nova"/>
            </a:endParaRPr>
          </a:p>
        </p:txBody>
      </p:sp>
      <p:cxnSp>
        <p:nvCxnSpPr>
          <p:cNvPr id="591" name="Google Shape;591;p33"/>
          <p:cNvCxnSpPr>
            <a:stCxn id="590" idx="2"/>
          </p:cNvCxnSpPr>
          <p:nvPr/>
        </p:nvCxnSpPr>
        <p:spPr>
          <a:xfrm>
            <a:off x="4572000" y="2360938"/>
            <a:ext cx="3300" cy="858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4"/>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Line of Best Fit</a:t>
            </a:r>
            <a:endParaRPr/>
          </a:p>
        </p:txBody>
      </p:sp>
      <p:cxnSp>
        <p:nvCxnSpPr>
          <p:cNvPr id="597" name="Google Shape;597;p34"/>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598" name="Google Shape;598;p34"/>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599" name="Google Shape;599;p34"/>
          <p:cNvSpPr txBox="1"/>
          <p:nvPr/>
        </p:nvSpPr>
        <p:spPr>
          <a:xfrm>
            <a:off x="1100135" y="2600892"/>
            <a:ext cx="91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200">
              <a:solidFill>
                <a:srgbClr val="434343"/>
              </a:solidFill>
              <a:latin typeface="Proxima Nova"/>
              <a:ea typeface="Proxima Nova"/>
              <a:cs typeface="Proxima Nova"/>
              <a:sym typeface="Proxima Nova"/>
            </a:endParaRPr>
          </a:p>
        </p:txBody>
      </p:sp>
      <p:sp>
        <p:nvSpPr>
          <p:cNvPr id="600" name="Google Shape;600;p34"/>
          <p:cNvSpPr txBox="1"/>
          <p:nvPr/>
        </p:nvSpPr>
        <p:spPr>
          <a:xfrm>
            <a:off x="3823600" y="4427650"/>
            <a:ext cx="176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Independent Variable   (Movie Ticket Sales)</a:t>
            </a:r>
            <a:endParaRPr b="1" sz="1200">
              <a:solidFill>
                <a:srgbClr val="434343"/>
              </a:solidFill>
              <a:latin typeface="Proxima Nova"/>
              <a:ea typeface="Proxima Nova"/>
              <a:cs typeface="Proxima Nova"/>
              <a:sym typeface="Proxima Nova"/>
            </a:endParaRPr>
          </a:p>
        </p:txBody>
      </p:sp>
      <p:sp>
        <p:nvSpPr>
          <p:cNvPr id="601" name="Google Shape;601;p34"/>
          <p:cNvSpPr txBox="1"/>
          <p:nvPr/>
        </p:nvSpPr>
        <p:spPr>
          <a:xfrm>
            <a:off x="290601" y="2629800"/>
            <a:ext cx="1851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Dependent Variable (Popcorn Sales)</a:t>
            </a:r>
            <a:endParaRPr b="1" sz="1200">
              <a:solidFill>
                <a:srgbClr val="434343"/>
              </a:solidFill>
              <a:latin typeface="Proxima Nova"/>
              <a:ea typeface="Proxima Nova"/>
              <a:cs typeface="Proxima Nova"/>
              <a:sym typeface="Proxima Nova"/>
            </a:endParaRPr>
          </a:p>
        </p:txBody>
      </p:sp>
      <p:sp>
        <p:nvSpPr>
          <p:cNvPr id="602" name="Google Shape;602;p34"/>
          <p:cNvSpPr/>
          <p:nvPr/>
        </p:nvSpPr>
        <p:spPr>
          <a:xfrm>
            <a:off x="2630600" y="39148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4"/>
          <p:cNvSpPr/>
          <p:nvPr/>
        </p:nvSpPr>
        <p:spPr>
          <a:xfrm>
            <a:off x="3520625" y="36485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4"/>
          <p:cNvSpPr/>
          <p:nvPr/>
        </p:nvSpPr>
        <p:spPr>
          <a:xfrm>
            <a:off x="4141525" y="32427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4"/>
          <p:cNvSpPr/>
          <p:nvPr/>
        </p:nvSpPr>
        <p:spPr>
          <a:xfrm>
            <a:off x="5430275" y="29701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4"/>
          <p:cNvSpPr/>
          <p:nvPr/>
        </p:nvSpPr>
        <p:spPr>
          <a:xfrm>
            <a:off x="4815150" y="30890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4"/>
          <p:cNvSpPr/>
          <p:nvPr/>
        </p:nvSpPr>
        <p:spPr>
          <a:xfrm>
            <a:off x="5914500" y="27381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4"/>
          <p:cNvSpPr/>
          <p:nvPr/>
        </p:nvSpPr>
        <p:spPr>
          <a:xfrm>
            <a:off x="6336025" y="24769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9" name="Google Shape;609;p34"/>
          <p:cNvCxnSpPr/>
          <p:nvPr/>
        </p:nvCxnSpPr>
        <p:spPr>
          <a:xfrm flipH="1" rot="10800000">
            <a:off x="2452075" y="2528763"/>
            <a:ext cx="3998700" cy="1522800"/>
          </a:xfrm>
          <a:prstGeom prst="straightConnector1">
            <a:avLst/>
          </a:prstGeom>
          <a:noFill/>
          <a:ln cap="flat" cmpd="sng" w="28575">
            <a:solidFill>
              <a:srgbClr val="1155CC"/>
            </a:solidFill>
            <a:prstDash val="solid"/>
            <a:round/>
            <a:headEnd len="med" w="med" type="none"/>
            <a:tailEnd len="med" w="med" type="none"/>
          </a:ln>
        </p:spPr>
      </p:cxnSp>
      <p:sp>
        <p:nvSpPr>
          <p:cNvPr id="610" name="Google Shape;610;p34"/>
          <p:cNvSpPr txBox="1"/>
          <p:nvPr/>
        </p:nvSpPr>
        <p:spPr>
          <a:xfrm>
            <a:off x="3415650" y="1791538"/>
            <a:ext cx="2312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0B5394"/>
                </a:solidFill>
                <a:latin typeface="Proxima Nova"/>
                <a:ea typeface="Proxima Nova"/>
                <a:cs typeface="Proxima Nova"/>
                <a:sym typeface="Proxima Nova"/>
              </a:rPr>
              <a:t>y = 2x + 15</a:t>
            </a:r>
            <a:endParaRPr b="1" sz="2500">
              <a:solidFill>
                <a:srgbClr val="0B5394"/>
              </a:solidFill>
              <a:latin typeface="Proxima Nova"/>
              <a:ea typeface="Proxima Nova"/>
              <a:cs typeface="Proxima Nova"/>
              <a:sym typeface="Proxima Nova"/>
            </a:endParaRPr>
          </a:p>
        </p:txBody>
      </p:sp>
      <p:cxnSp>
        <p:nvCxnSpPr>
          <p:cNvPr id="611" name="Google Shape;611;p34"/>
          <p:cNvCxnSpPr>
            <a:stCxn id="610" idx="2"/>
          </p:cNvCxnSpPr>
          <p:nvPr/>
        </p:nvCxnSpPr>
        <p:spPr>
          <a:xfrm>
            <a:off x="4572000" y="2360938"/>
            <a:ext cx="3300" cy="858600"/>
          </a:xfrm>
          <a:prstGeom prst="straightConnector1">
            <a:avLst/>
          </a:prstGeom>
          <a:noFill/>
          <a:ln cap="flat" cmpd="sng" w="9525">
            <a:solidFill>
              <a:schemeClr val="dk2"/>
            </a:solidFill>
            <a:prstDash val="solid"/>
            <a:round/>
            <a:headEnd len="med" w="med" type="none"/>
            <a:tailEnd len="med" w="med" type="none"/>
          </a:ln>
        </p:spPr>
      </p:cxnSp>
      <p:sp>
        <p:nvSpPr>
          <p:cNvPr id="612" name="Google Shape;612;p34"/>
          <p:cNvSpPr/>
          <p:nvPr/>
        </p:nvSpPr>
        <p:spPr>
          <a:xfrm>
            <a:off x="5277875" y="4254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4"/>
          <p:cNvSpPr/>
          <p:nvPr/>
        </p:nvSpPr>
        <p:spPr>
          <a:xfrm>
            <a:off x="5200625" y="4181450"/>
            <a:ext cx="249300" cy="241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4"/>
          <p:cNvSpPr txBox="1"/>
          <p:nvPr/>
        </p:nvSpPr>
        <p:spPr>
          <a:xfrm>
            <a:off x="5372675" y="3974300"/>
            <a:ext cx="91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200</a:t>
            </a:r>
            <a:endParaRPr sz="1000">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7"/>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a:t>
            </a:r>
            <a:endParaRPr/>
          </a:p>
        </p:txBody>
      </p:sp>
      <p:sp>
        <p:nvSpPr>
          <p:cNvPr id="297" name="Google Shape;297;p17"/>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400">
                <a:solidFill>
                  <a:srgbClr val="000000"/>
                </a:solidFill>
              </a:rPr>
              <a:t>Linear regression</a:t>
            </a:r>
            <a:r>
              <a:rPr lang="en" sz="2400">
                <a:solidFill>
                  <a:srgbClr val="000000"/>
                </a:solidFill>
              </a:rPr>
              <a:t> is an attempt to create a linear relationship between two correlating variables. </a:t>
            </a:r>
            <a:endParaRPr sz="2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35"/>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Line of Best Fit</a:t>
            </a:r>
            <a:endParaRPr/>
          </a:p>
        </p:txBody>
      </p:sp>
      <p:cxnSp>
        <p:nvCxnSpPr>
          <p:cNvPr id="620" name="Google Shape;620;p35"/>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621" name="Google Shape;621;p35"/>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622" name="Google Shape;622;p35"/>
          <p:cNvSpPr txBox="1"/>
          <p:nvPr/>
        </p:nvSpPr>
        <p:spPr>
          <a:xfrm>
            <a:off x="1100135" y="2600892"/>
            <a:ext cx="91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200">
              <a:solidFill>
                <a:srgbClr val="434343"/>
              </a:solidFill>
              <a:latin typeface="Proxima Nova"/>
              <a:ea typeface="Proxima Nova"/>
              <a:cs typeface="Proxima Nova"/>
              <a:sym typeface="Proxima Nova"/>
            </a:endParaRPr>
          </a:p>
        </p:txBody>
      </p:sp>
      <p:sp>
        <p:nvSpPr>
          <p:cNvPr id="623" name="Google Shape;623;p35"/>
          <p:cNvSpPr txBox="1"/>
          <p:nvPr/>
        </p:nvSpPr>
        <p:spPr>
          <a:xfrm>
            <a:off x="3823600" y="4427650"/>
            <a:ext cx="176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Independent Variable   (Movie Ticket Sales)</a:t>
            </a:r>
            <a:endParaRPr b="1" sz="1200">
              <a:solidFill>
                <a:srgbClr val="434343"/>
              </a:solidFill>
              <a:latin typeface="Proxima Nova"/>
              <a:ea typeface="Proxima Nova"/>
              <a:cs typeface="Proxima Nova"/>
              <a:sym typeface="Proxima Nova"/>
            </a:endParaRPr>
          </a:p>
        </p:txBody>
      </p:sp>
      <p:sp>
        <p:nvSpPr>
          <p:cNvPr id="624" name="Google Shape;624;p35"/>
          <p:cNvSpPr txBox="1"/>
          <p:nvPr/>
        </p:nvSpPr>
        <p:spPr>
          <a:xfrm>
            <a:off x="290601" y="2629800"/>
            <a:ext cx="1851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Dependent Variable (Popcorn Sales)</a:t>
            </a:r>
            <a:endParaRPr b="1" sz="1200">
              <a:solidFill>
                <a:srgbClr val="434343"/>
              </a:solidFill>
              <a:latin typeface="Proxima Nova"/>
              <a:ea typeface="Proxima Nova"/>
              <a:cs typeface="Proxima Nova"/>
              <a:sym typeface="Proxima Nova"/>
            </a:endParaRPr>
          </a:p>
        </p:txBody>
      </p:sp>
      <p:sp>
        <p:nvSpPr>
          <p:cNvPr id="625" name="Google Shape;625;p35"/>
          <p:cNvSpPr/>
          <p:nvPr/>
        </p:nvSpPr>
        <p:spPr>
          <a:xfrm>
            <a:off x="2630600" y="39148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5"/>
          <p:cNvSpPr/>
          <p:nvPr/>
        </p:nvSpPr>
        <p:spPr>
          <a:xfrm>
            <a:off x="3520625" y="36485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5"/>
          <p:cNvSpPr/>
          <p:nvPr/>
        </p:nvSpPr>
        <p:spPr>
          <a:xfrm>
            <a:off x="4141525" y="32427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5"/>
          <p:cNvSpPr/>
          <p:nvPr/>
        </p:nvSpPr>
        <p:spPr>
          <a:xfrm>
            <a:off x="5430275" y="29701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5"/>
          <p:cNvSpPr/>
          <p:nvPr/>
        </p:nvSpPr>
        <p:spPr>
          <a:xfrm>
            <a:off x="4815150" y="30890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5"/>
          <p:cNvSpPr/>
          <p:nvPr/>
        </p:nvSpPr>
        <p:spPr>
          <a:xfrm>
            <a:off x="5914500" y="27381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5"/>
          <p:cNvSpPr/>
          <p:nvPr/>
        </p:nvSpPr>
        <p:spPr>
          <a:xfrm>
            <a:off x="6336025" y="24769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2" name="Google Shape;632;p35"/>
          <p:cNvCxnSpPr/>
          <p:nvPr/>
        </p:nvCxnSpPr>
        <p:spPr>
          <a:xfrm flipH="1" rot="10800000">
            <a:off x="2452075" y="2528763"/>
            <a:ext cx="3998700" cy="1522800"/>
          </a:xfrm>
          <a:prstGeom prst="straightConnector1">
            <a:avLst/>
          </a:prstGeom>
          <a:noFill/>
          <a:ln cap="flat" cmpd="sng" w="28575">
            <a:solidFill>
              <a:srgbClr val="1155CC"/>
            </a:solidFill>
            <a:prstDash val="solid"/>
            <a:round/>
            <a:headEnd len="med" w="med" type="none"/>
            <a:tailEnd len="med" w="med" type="none"/>
          </a:ln>
        </p:spPr>
      </p:cxnSp>
      <p:sp>
        <p:nvSpPr>
          <p:cNvPr id="633" name="Google Shape;633;p35"/>
          <p:cNvSpPr txBox="1"/>
          <p:nvPr/>
        </p:nvSpPr>
        <p:spPr>
          <a:xfrm>
            <a:off x="3415650" y="1791550"/>
            <a:ext cx="286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0B5394"/>
                </a:solidFill>
                <a:latin typeface="Proxima Nova"/>
                <a:ea typeface="Proxima Nova"/>
                <a:cs typeface="Proxima Nova"/>
                <a:sym typeface="Proxima Nova"/>
              </a:rPr>
              <a:t>y = 2(</a:t>
            </a:r>
            <a:r>
              <a:rPr b="1" lang="en" sz="2500">
                <a:solidFill>
                  <a:srgbClr val="E69138"/>
                </a:solidFill>
                <a:latin typeface="Proxima Nova"/>
                <a:ea typeface="Proxima Nova"/>
                <a:cs typeface="Proxima Nova"/>
                <a:sym typeface="Proxima Nova"/>
              </a:rPr>
              <a:t>200</a:t>
            </a:r>
            <a:r>
              <a:rPr b="1" lang="en" sz="2500">
                <a:solidFill>
                  <a:srgbClr val="0B5394"/>
                </a:solidFill>
                <a:latin typeface="Proxima Nova"/>
                <a:ea typeface="Proxima Nova"/>
                <a:cs typeface="Proxima Nova"/>
                <a:sym typeface="Proxima Nova"/>
              </a:rPr>
              <a:t>) + 15</a:t>
            </a:r>
            <a:endParaRPr b="1" sz="2500">
              <a:solidFill>
                <a:srgbClr val="0B5394"/>
              </a:solidFill>
              <a:latin typeface="Proxima Nova"/>
              <a:ea typeface="Proxima Nova"/>
              <a:cs typeface="Proxima Nova"/>
              <a:sym typeface="Proxima Nova"/>
            </a:endParaRPr>
          </a:p>
        </p:txBody>
      </p:sp>
      <p:cxnSp>
        <p:nvCxnSpPr>
          <p:cNvPr id="634" name="Google Shape;634;p35"/>
          <p:cNvCxnSpPr/>
          <p:nvPr/>
        </p:nvCxnSpPr>
        <p:spPr>
          <a:xfrm>
            <a:off x="4574604" y="2360950"/>
            <a:ext cx="3300" cy="858600"/>
          </a:xfrm>
          <a:prstGeom prst="straightConnector1">
            <a:avLst/>
          </a:prstGeom>
          <a:noFill/>
          <a:ln cap="flat" cmpd="sng" w="9525">
            <a:solidFill>
              <a:schemeClr val="dk2"/>
            </a:solidFill>
            <a:prstDash val="solid"/>
            <a:round/>
            <a:headEnd len="med" w="med" type="none"/>
            <a:tailEnd len="med" w="med" type="none"/>
          </a:ln>
        </p:spPr>
      </p:cxnSp>
      <p:sp>
        <p:nvSpPr>
          <p:cNvPr id="635" name="Google Shape;635;p35"/>
          <p:cNvSpPr/>
          <p:nvPr/>
        </p:nvSpPr>
        <p:spPr>
          <a:xfrm>
            <a:off x="5277875" y="4254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5"/>
          <p:cNvSpPr/>
          <p:nvPr/>
        </p:nvSpPr>
        <p:spPr>
          <a:xfrm>
            <a:off x="5200625" y="4181450"/>
            <a:ext cx="249300" cy="241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5"/>
          <p:cNvSpPr txBox="1"/>
          <p:nvPr/>
        </p:nvSpPr>
        <p:spPr>
          <a:xfrm>
            <a:off x="5372675" y="3974300"/>
            <a:ext cx="91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200</a:t>
            </a:r>
            <a:endParaRPr sz="1000">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36"/>
          <p:cNvSpPr/>
          <p:nvPr/>
        </p:nvSpPr>
        <p:spPr>
          <a:xfrm>
            <a:off x="5190657" y="2839754"/>
            <a:ext cx="249300" cy="241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6"/>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Line of Best Fit</a:t>
            </a:r>
            <a:endParaRPr/>
          </a:p>
        </p:txBody>
      </p:sp>
      <p:cxnSp>
        <p:nvCxnSpPr>
          <p:cNvPr id="644" name="Google Shape;644;p36"/>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645" name="Google Shape;645;p36"/>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646" name="Google Shape;646;p36"/>
          <p:cNvSpPr txBox="1"/>
          <p:nvPr/>
        </p:nvSpPr>
        <p:spPr>
          <a:xfrm>
            <a:off x="1100135" y="2600892"/>
            <a:ext cx="91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200">
              <a:solidFill>
                <a:srgbClr val="434343"/>
              </a:solidFill>
              <a:latin typeface="Proxima Nova"/>
              <a:ea typeface="Proxima Nova"/>
              <a:cs typeface="Proxima Nova"/>
              <a:sym typeface="Proxima Nova"/>
            </a:endParaRPr>
          </a:p>
        </p:txBody>
      </p:sp>
      <p:sp>
        <p:nvSpPr>
          <p:cNvPr id="647" name="Google Shape;647;p36"/>
          <p:cNvSpPr txBox="1"/>
          <p:nvPr/>
        </p:nvSpPr>
        <p:spPr>
          <a:xfrm>
            <a:off x="3823600" y="4427650"/>
            <a:ext cx="176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Independent Variable   (Movie Ticket Sales)</a:t>
            </a:r>
            <a:endParaRPr b="1" sz="1200">
              <a:solidFill>
                <a:srgbClr val="434343"/>
              </a:solidFill>
              <a:latin typeface="Proxima Nova"/>
              <a:ea typeface="Proxima Nova"/>
              <a:cs typeface="Proxima Nova"/>
              <a:sym typeface="Proxima Nova"/>
            </a:endParaRPr>
          </a:p>
        </p:txBody>
      </p:sp>
      <p:sp>
        <p:nvSpPr>
          <p:cNvPr id="648" name="Google Shape;648;p36"/>
          <p:cNvSpPr txBox="1"/>
          <p:nvPr/>
        </p:nvSpPr>
        <p:spPr>
          <a:xfrm>
            <a:off x="290601" y="2629800"/>
            <a:ext cx="1851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Dependent Variable (Popcorn Sales)</a:t>
            </a:r>
            <a:endParaRPr b="1" sz="1200">
              <a:solidFill>
                <a:srgbClr val="434343"/>
              </a:solidFill>
              <a:latin typeface="Proxima Nova"/>
              <a:ea typeface="Proxima Nova"/>
              <a:cs typeface="Proxima Nova"/>
              <a:sym typeface="Proxima Nova"/>
            </a:endParaRPr>
          </a:p>
        </p:txBody>
      </p:sp>
      <p:sp>
        <p:nvSpPr>
          <p:cNvPr id="649" name="Google Shape;649;p36"/>
          <p:cNvSpPr/>
          <p:nvPr/>
        </p:nvSpPr>
        <p:spPr>
          <a:xfrm>
            <a:off x="2630600" y="39148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6"/>
          <p:cNvSpPr/>
          <p:nvPr/>
        </p:nvSpPr>
        <p:spPr>
          <a:xfrm>
            <a:off x="3520625" y="36485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6"/>
          <p:cNvSpPr/>
          <p:nvPr/>
        </p:nvSpPr>
        <p:spPr>
          <a:xfrm>
            <a:off x="4141525" y="32427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6"/>
          <p:cNvSpPr/>
          <p:nvPr/>
        </p:nvSpPr>
        <p:spPr>
          <a:xfrm>
            <a:off x="5430275" y="29701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6"/>
          <p:cNvSpPr/>
          <p:nvPr/>
        </p:nvSpPr>
        <p:spPr>
          <a:xfrm>
            <a:off x="4815150" y="30890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6"/>
          <p:cNvSpPr/>
          <p:nvPr/>
        </p:nvSpPr>
        <p:spPr>
          <a:xfrm>
            <a:off x="5914500" y="27381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6"/>
          <p:cNvSpPr/>
          <p:nvPr/>
        </p:nvSpPr>
        <p:spPr>
          <a:xfrm>
            <a:off x="6336025" y="24769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6" name="Google Shape;656;p36"/>
          <p:cNvCxnSpPr/>
          <p:nvPr/>
        </p:nvCxnSpPr>
        <p:spPr>
          <a:xfrm flipH="1" rot="10800000">
            <a:off x="2452075" y="2528763"/>
            <a:ext cx="3998700" cy="1522800"/>
          </a:xfrm>
          <a:prstGeom prst="straightConnector1">
            <a:avLst/>
          </a:prstGeom>
          <a:noFill/>
          <a:ln cap="flat" cmpd="sng" w="28575">
            <a:solidFill>
              <a:srgbClr val="1155CC"/>
            </a:solidFill>
            <a:prstDash val="solid"/>
            <a:round/>
            <a:headEnd len="med" w="med" type="none"/>
            <a:tailEnd len="med" w="med" type="none"/>
          </a:ln>
        </p:spPr>
      </p:cxnSp>
      <p:sp>
        <p:nvSpPr>
          <p:cNvPr id="657" name="Google Shape;657;p36"/>
          <p:cNvSpPr txBox="1"/>
          <p:nvPr/>
        </p:nvSpPr>
        <p:spPr>
          <a:xfrm>
            <a:off x="3020300" y="1791550"/>
            <a:ext cx="326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E69138"/>
                </a:solidFill>
                <a:latin typeface="Proxima Nova"/>
                <a:ea typeface="Proxima Nova"/>
                <a:cs typeface="Proxima Nova"/>
                <a:sym typeface="Proxima Nova"/>
              </a:rPr>
              <a:t>415</a:t>
            </a:r>
            <a:r>
              <a:rPr b="1" lang="en" sz="2500">
                <a:solidFill>
                  <a:srgbClr val="0B5394"/>
                </a:solidFill>
                <a:latin typeface="Proxima Nova"/>
                <a:ea typeface="Proxima Nova"/>
                <a:cs typeface="Proxima Nova"/>
                <a:sym typeface="Proxima Nova"/>
              </a:rPr>
              <a:t> = 2(</a:t>
            </a:r>
            <a:r>
              <a:rPr b="1" lang="en" sz="2500">
                <a:solidFill>
                  <a:srgbClr val="E69138"/>
                </a:solidFill>
                <a:latin typeface="Proxima Nova"/>
                <a:ea typeface="Proxima Nova"/>
                <a:cs typeface="Proxima Nova"/>
                <a:sym typeface="Proxima Nova"/>
              </a:rPr>
              <a:t>200</a:t>
            </a:r>
            <a:r>
              <a:rPr b="1" lang="en" sz="2500">
                <a:solidFill>
                  <a:srgbClr val="0B5394"/>
                </a:solidFill>
                <a:latin typeface="Proxima Nova"/>
                <a:ea typeface="Proxima Nova"/>
                <a:cs typeface="Proxima Nova"/>
                <a:sym typeface="Proxima Nova"/>
              </a:rPr>
              <a:t>) + 15</a:t>
            </a:r>
            <a:endParaRPr b="1" sz="2500">
              <a:solidFill>
                <a:srgbClr val="0B5394"/>
              </a:solidFill>
              <a:latin typeface="Proxima Nova"/>
              <a:ea typeface="Proxima Nova"/>
              <a:cs typeface="Proxima Nova"/>
              <a:sym typeface="Proxima Nova"/>
            </a:endParaRPr>
          </a:p>
        </p:txBody>
      </p:sp>
      <p:cxnSp>
        <p:nvCxnSpPr>
          <p:cNvPr id="658" name="Google Shape;658;p36"/>
          <p:cNvCxnSpPr/>
          <p:nvPr/>
        </p:nvCxnSpPr>
        <p:spPr>
          <a:xfrm>
            <a:off x="4574604" y="2360950"/>
            <a:ext cx="3300" cy="858600"/>
          </a:xfrm>
          <a:prstGeom prst="straightConnector1">
            <a:avLst/>
          </a:prstGeom>
          <a:noFill/>
          <a:ln cap="flat" cmpd="sng" w="9525">
            <a:solidFill>
              <a:schemeClr val="dk2"/>
            </a:solidFill>
            <a:prstDash val="solid"/>
            <a:round/>
            <a:headEnd len="med" w="med" type="none"/>
            <a:tailEnd len="med" w="med" type="none"/>
          </a:ln>
        </p:spPr>
      </p:cxnSp>
      <p:sp>
        <p:nvSpPr>
          <p:cNvPr id="659" name="Google Shape;659;p36"/>
          <p:cNvSpPr/>
          <p:nvPr/>
        </p:nvSpPr>
        <p:spPr>
          <a:xfrm>
            <a:off x="5277875" y="4254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6"/>
          <p:cNvSpPr/>
          <p:nvPr/>
        </p:nvSpPr>
        <p:spPr>
          <a:xfrm>
            <a:off x="5200625" y="4181450"/>
            <a:ext cx="249300" cy="241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6"/>
          <p:cNvSpPr txBox="1"/>
          <p:nvPr/>
        </p:nvSpPr>
        <p:spPr>
          <a:xfrm>
            <a:off x="5372675" y="3974300"/>
            <a:ext cx="91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200</a:t>
            </a:r>
            <a:endParaRPr sz="1000">
              <a:latin typeface="Proxima Nova"/>
              <a:ea typeface="Proxima Nova"/>
              <a:cs typeface="Proxima Nova"/>
              <a:sym typeface="Proxima Nova"/>
            </a:endParaRPr>
          </a:p>
        </p:txBody>
      </p:sp>
      <p:sp>
        <p:nvSpPr>
          <p:cNvPr id="662" name="Google Shape;662;p36"/>
          <p:cNvSpPr/>
          <p:nvPr/>
        </p:nvSpPr>
        <p:spPr>
          <a:xfrm>
            <a:off x="5266857" y="2920347"/>
            <a:ext cx="94800" cy="94800"/>
          </a:xfrm>
          <a:prstGeom prst="ellipse">
            <a:avLst/>
          </a:pr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37"/>
          <p:cNvSpPr/>
          <p:nvPr/>
        </p:nvSpPr>
        <p:spPr>
          <a:xfrm>
            <a:off x="5190657" y="2839754"/>
            <a:ext cx="249300" cy="241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7"/>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Line of Best Fit</a:t>
            </a:r>
            <a:endParaRPr/>
          </a:p>
        </p:txBody>
      </p:sp>
      <p:cxnSp>
        <p:nvCxnSpPr>
          <p:cNvPr id="669" name="Google Shape;669;p37"/>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670" name="Google Shape;670;p37"/>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671" name="Google Shape;671;p37"/>
          <p:cNvSpPr txBox="1"/>
          <p:nvPr/>
        </p:nvSpPr>
        <p:spPr>
          <a:xfrm>
            <a:off x="1100135" y="2600892"/>
            <a:ext cx="91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200">
              <a:solidFill>
                <a:srgbClr val="434343"/>
              </a:solidFill>
              <a:latin typeface="Proxima Nova"/>
              <a:ea typeface="Proxima Nova"/>
              <a:cs typeface="Proxima Nova"/>
              <a:sym typeface="Proxima Nova"/>
            </a:endParaRPr>
          </a:p>
        </p:txBody>
      </p:sp>
      <p:sp>
        <p:nvSpPr>
          <p:cNvPr id="672" name="Google Shape;672;p37"/>
          <p:cNvSpPr txBox="1"/>
          <p:nvPr/>
        </p:nvSpPr>
        <p:spPr>
          <a:xfrm>
            <a:off x="3823600" y="4427650"/>
            <a:ext cx="176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Independent Variable   (Movie Ticket Sales)</a:t>
            </a:r>
            <a:endParaRPr b="1" sz="1200">
              <a:solidFill>
                <a:srgbClr val="434343"/>
              </a:solidFill>
              <a:latin typeface="Proxima Nova"/>
              <a:ea typeface="Proxima Nova"/>
              <a:cs typeface="Proxima Nova"/>
              <a:sym typeface="Proxima Nova"/>
            </a:endParaRPr>
          </a:p>
        </p:txBody>
      </p:sp>
      <p:sp>
        <p:nvSpPr>
          <p:cNvPr id="673" name="Google Shape;673;p37"/>
          <p:cNvSpPr txBox="1"/>
          <p:nvPr/>
        </p:nvSpPr>
        <p:spPr>
          <a:xfrm>
            <a:off x="290601" y="2629800"/>
            <a:ext cx="1851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Dependent Variable (Popcorn Sales)</a:t>
            </a:r>
            <a:endParaRPr b="1" sz="1200">
              <a:solidFill>
                <a:srgbClr val="434343"/>
              </a:solidFill>
              <a:latin typeface="Proxima Nova"/>
              <a:ea typeface="Proxima Nova"/>
              <a:cs typeface="Proxima Nova"/>
              <a:sym typeface="Proxima Nova"/>
            </a:endParaRPr>
          </a:p>
        </p:txBody>
      </p:sp>
      <p:sp>
        <p:nvSpPr>
          <p:cNvPr id="674" name="Google Shape;674;p37"/>
          <p:cNvSpPr/>
          <p:nvPr/>
        </p:nvSpPr>
        <p:spPr>
          <a:xfrm>
            <a:off x="2630600" y="39148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7"/>
          <p:cNvSpPr/>
          <p:nvPr/>
        </p:nvSpPr>
        <p:spPr>
          <a:xfrm>
            <a:off x="3520625" y="36485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7"/>
          <p:cNvSpPr/>
          <p:nvPr/>
        </p:nvSpPr>
        <p:spPr>
          <a:xfrm>
            <a:off x="4141525" y="32427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7"/>
          <p:cNvSpPr/>
          <p:nvPr/>
        </p:nvSpPr>
        <p:spPr>
          <a:xfrm>
            <a:off x="5430275" y="29701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7"/>
          <p:cNvSpPr/>
          <p:nvPr/>
        </p:nvSpPr>
        <p:spPr>
          <a:xfrm>
            <a:off x="4815150" y="30890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7"/>
          <p:cNvSpPr/>
          <p:nvPr/>
        </p:nvSpPr>
        <p:spPr>
          <a:xfrm>
            <a:off x="5914500" y="27381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7"/>
          <p:cNvSpPr/>
          <p:nvPr/>
        </p:nvSpPr>
        <p:spPr>
          <a:xfrm>
            <a:off x="6336025" y="24769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1" name="Google Shape;681;p37"/>
          <p:cNvCxnSpPr/>
          <p:nvPr/>
        </p:nvCxnSpPr>
        <p:spPr>
          <a:xfrm flipH="1" rot="10800000">
            <a:off x="2452075" y="2528763"/>
            <a:ext cx="3998700" cy="1522800"/>
          </a:xfrm>
          <a:prstGeom prst="straightConnector1">
            <a:avLst/>
          </a:prstGeom>
          <a:noFill/>
          <a:ln cap="flat" cmpd="sng" w="28575">
            <a:solidFill>
              <a:srgbClr val="1155CC"/>
            </a:solidFill>
            <a:prstDash val="solid"/>
            <a:round/>
            <a:headEnd len="med" w="med" type="none"/>
            <a:tailEnd len="med" w="med" type="none"/>
          </a:ln>
        </p:spPr>
      </p:cxnSp>
      <p:sp>
        <p:nvSpPr>
          <p:cNvPr id="682" name="Google Shape;682;p37"/>
          <p:cNvSpPr txBox="1"/>
          <p:nvPr/>
        </p:nvSpPr>
        <p:spPr>
          <a:xfrm>
            <a:off x="6842075" y="2336700"/>
            <a:ext cx="2074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Proxima Nova"/>
                <a:ea typeface="Proxima Nova"/>
                <a:cs typeface="Proxima Nova"/>
                <a:sym typeface="Proxima Nova"/>
              </a:rPr>
              <a:t>This number is not always exactly accurate, but it provides a realistic prediction based on past data!</a:t>
            </a:r>
            <a:endParaRPr>
              <a:latin typeface="Proxima Nova"/>
              <a:ea typeface="Proxima Nova"/>
              <a:cs typeface="Proxima Nova"/>
              <a:sym typeface="Proxima Nova"/>
            </a:endParaRPr>
          </a:p>
        </p:txBody>
      </p:sp>
      <p:cxnSp>
        <p:nvCxnSpPr>
          <p:cNvPr id="683" name="Google Shape;683;p37"/>
          <p:cNvCxnSpPr/>
          <p:nvPr/>
        </p:nvCxnSpPr>
        <p:spPr>
          <a:xfrm>
            <a:off x="4574604" y="2360950"/>
            <a:ext cx="3300" cy="858600"/>
          </a:xfrm>
          <a:prstGeom prst="straightConnector1">
            <a:avLst/>
          </a:prstGeom>
          <a:noFill/>
          <a:ln cap="flat" cmpd="sng" w="9525">
            <a:solidFill>
              <a:schemeClr val="dk2"/>
            </a:solidFill>
            <a:prstDash val="solid"/>
            <a:round/>
            <a:headEnd len="med" w="med" type="none"/>
            <a:tailEnd len="med" w="med" type="none"/>
          </a:ln>
        </p:spPr>
      </p:cxnSp>
      <p:sp>
        <p:nvSpPr>
          <p:cNvPr id="684" name="Google Shape;684;p37"/>
          <p:cNvSpPr/>
          <p:nvPr/>
        </p:nvSpPr>
        <p:spPr>
          <a:xfrm>
            <a:off x="5277875" y="42546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7"/>
          <p:cNvSpPr/>
          <p:nvPr/>
        </p:nvSpPr>
        <p:spPr>
          <a:xfrm>
            <a:off x="5200625" y="4181450"/>
            <a:ext cx="249300" cy="241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7"/>
          <p:cNvSpPr txBox="1"/>
          <p:nvPr/>
        </p:nvSpPr>
        <p:spPr>
          <a:xfrm>
            <a:off x="5372675" y="3974300"/>
            <a:ext cx="91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200</a:t>
            </a:r>
            <a:endParaRPr sz="1000">
              <a:latin typeface="Proxima Nova"/>
              <a:ea typeface="Proxima Nova"/>
              <a:cs typeface="Proxima Nova"/>
              <a:sym typeface="Proxima Nova"/>
            </a:endParaRPr>
          </a:p>
        </p:txBody>
      </p:sp>
      <p:sp>
        <p:nvSpPr>
          <p:cNvPr id="687" name="Google Shape;687;p37"/>
          <p:cNvSpPr/>
          <p:nvPr/>
        </p:nvSpPr>
        <p:spPr>
          <a:xfrm>
            <a:off x="5266857" y="2920347"/>
            <a:ext cx="94800" cy="94800"/>
          </a:xfrm>
          <a:prstGeom prst="ellipse">
            <a:avLst/>
          </a:pr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7"/>
          <p:cNvSpPr txBox="1"/>
          <p:nvPr/>
        </p:nvSpPr>
        <p:spPr>
          <a:xfrm>
            <a:off x="3020300" y="1791550"/>
            <a:ext cx="326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E69138"/>
                </a:solidFill>
                <a:latin typeface="Proxima Nova"/>
                <a:ea typeface="Proxima Nova"/>
                <a:cs typeface="Proxima Nova"/>
                <a:sym typeface="Proxima Nova"/>
              </a:rPr>
              <a:t>415</a:t>
            </a:r>
            <a:r>
              <a:rPr b="1" lang="en" sz="2500">
                <a:solidFill>
                  <a:srgbClr val="0B5394"/>
                </a:solidFill>
                <a:latin typeface="Proxima Nova"/>
                <a:ea typeface="Proxima Nova"/>
                <a:cs typeface="Proxima Nova"/>
                <a:sym typeface="Proxima Nova"/>
              </a:rPr>
              <a:t> = 2(</a:t>
            </a:r>
            <a:r>
              <a:rPr b="1" lang="en" sz="2500">
                <a:solidFill>
                  <a:srgbClr val="E69138"/>
                </a:solidFill>
                <a:latin typeface="Proxima Nova"/>
                <a:ea typeface="Proxima Nova"/>
                <a:cs typeface="Proxima Nova"/>
                <a:sym typeface="Proxima Nova"/>
              </a:rPr>
              <a:t>200</a:t>
            </a:r>
            <a:r>
              <a:rPr b="1" lang="en" sz="2500">
                <a:solidFill>
                  <a:srgbClr val="0B5394"/>
                </a:solidFill>
                <a:latin typeface="Proxima Nova"/>
                <a:ea typeface="Proxima Nova"/>
                <a:cs typeface="Proxima Nova"/>
                <a:sym typeface="Proxima Nova"/>
              </a:rPr>
              <a:t>) + 15</a:t>
            </a:r>
            <a:endParaRPr b="1" sz="2500">
              <a:solidFill>
                <a:srgbClr val="0B5394"/>
              </a:solidFill>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38"/>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in Action</a:t>
            </a:r>
            <a:endParaRPr/>
          </a:p>
        </p:txBody>
      </p:sp>
      <p:pic>
        <p:nvPicPr>
          <p:cNvPr id="694" name="Google Shape;694;p38"/>
          <p:cNvPicPr preferRelativeResize="0"/>
          <p:nvPr/>
        </p:nvPicPr>
        <p:blipFill>
          <a:blip r:embed="rId3">
            <a:alphaModFix/>
          </a:blip>
          <a:stretch>
            <a:fillRect/>
          </a:stretch>
        </p:blipFill>
        <p:spPr>
          <a:xfrm>
            <a:off x="6698500" y="3204425"/>
            <a:ext cx="2267375" cy="1508825"/>
          </a:xfrm>
          <a:prstGeom prst="rect">
            <a:avLst/>
          </a:prstGeom>
          <a:noFill/>
          <a:ln>
            <a:noFill/>
          </a:ln>
        </p:spPr>
      </p:pic>
      <p:pic>
        <p:nvPicPr>
          <p:cNvPr id="695" name="Google Shape;695;p38"/>
          <p:cNvPicPr preferRelativeResize="0"/>
          <p:nvPr/>
        </p:nvPicPr>
        <p:blipFill>
          <a:blip r:embed="rId4">
            <a:alphaModFix/>
          </a:blip>
          <a:stretch>
            <a:fillRect/>
          </a:stretch>
        </p:blipFill>
        <p:spPr>
          <a:xfrm>
            <a:off x="7100250" y="1491664"/>
            <a:ext cx="1463875" cy="1463875"/>
          </a:xfrm>
          <a:prstGeom prst="rect">
            <a:avLst/>
          </a:prstGeom>
          <a:noFill/>
          <a:ln>
            <a:noFill/>
          </a:ln>
        </p:spPr>
      </p:pic>
      <p:sp>
        <p:nvSpPr>
          <p:cNvPr id="696" name="Google Shape;696;p38"/>
          <p:cNvSpPr txBox="1"/>
          <p:nvPr/>
        </p:nvSpPr>
        <p:spPr>
          <a:xfrm>
            <a:off x="608050" y="1711650"/>
            <a:ext cx="58212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Proxima Nova"/>
                <a:ea typeface="Proxima Nova"/>
                <a:cs typeface="Proxima Nova"/>
                <a:sym typeface="Proxima Nova"/>
              </a:rPr>
              <a:t>Regression models are often used to help calculate the value of a car!</a:t>
            </a:r>
            <a:endParaRPr sz="2200">
              <a:latin typeface="Proxima Nova"/>
              <a:ea typeface="Proxima Nova"/>
              <a:cs typeface="Proxima Nova"/>
              <a:sym typeface="Proxima Nova"/>
            </a:endParaRPr>
          </a:p>
          <a:p>
            <a:pPr indent="0" lvl="0" marL="0" rtl="0" algn="l">
              <a:spcBef>
                <a:spcPts val="0"/>
              </a:spcBef>
              <a:spcAft>
                <a:spcPts val="0"/>
              </a:spcAft>
              <a:buNone/>
            </a:pPr>
            <a:r>
              <a:t/>
            </a:r>
            <a:endParaRPr sz="2200">
              <a:latin typeface="Proxima Nova"/>
              <a:ea typeface="Proxima Nova"/>
              <a:cs typeface="Proxima Nova"/>
              <a:sym typeface="Proxima Nova"/>
            </a:endParaRPr>
          </a:p>
          <a:p>
            <a:pPr indent="0" lvl="0" marL="0" rtl="0" algn="l">
              <a:spcBef>
                <a:spcPts val="0"/>
              </a:spcBef>
              <a:spcAft>
                <a:spcPts val="0"/>
              </a:spcAft>
              <a:buNone/>
            </a:pPr>
            <a:r>
              <a:rPr lang="en" sz="2200">
                <a:latin typeface="Proxima Nova"/>
                <a:ea typeface="Proxima Nova"/>
                <a:cs typeface="Proxima Nova"/>
                <a:sym typeface="Proxima Nova"/>
              </a:rPr>
              <a:t>Companies ask for data about the car, such as its year and mileage, and compute its worth based on previous sales and purchases.</a:t>
            </a:r>
            <a:endParaRPr sz="2200">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39"/>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Limits of Linear Regression</a:t>
            </a:r>
            <a:endParaRPr/>
          </a:p>
        </p:txBody>
      </p:sp>
      <p:sp>
        <p:nvSpPr>
          <p:cNvPr id="702" name="Google Shape;702;p39"/>
          <p:cNvSpPr txBox="1"/>
          <p:nvPr/>
        </p:nvSpPr>
        <p:spPr>
          <a:xfrm>
            <a:off x="598075" y="1412625"/>
            <a:ext cx="78648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Proxima Nova"/>
                <a:ea typeface="Proxima Nova"/>
                <a:cs typeface="Proxima Nova"/>
                <a:sym typeface="Proxima Nova"/>
              </a:rPr>
              <a:t>While linear models are a powerful predictive tool, they have their limitations:</a:t>
            </a:r>
            <a:endParaRPr sz="2200">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40"/>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Limits of Linear Regression</a:t>
            </a:r>
            <a:endParaRPr/>
          </a:p>
        </p:txBody>
      </p:sp>
      <p:sp>
        <p:nvSpPr>
          <p:cNvPr id="708" name="Google Shape;708;p40"/>
          <p:cNvSpPr txBox="1"/>
          <p:nvPr/>
        </p:nvSpPr>
        <p:spPr>
          <a:xfrm>
            <a:off x="598075" y="1412625"/>
            <a:ext cx="78648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Proxima Nova"/>
                <a:ea typeface="Proxima Nova"/>
                <a:cs typeface="Proxima Nova"/>
                <a:sym typeface="Proxima Nova"/>
              </a:rPr>
              <a:t>While linear models are a powerful predictive tool, they have their limitations:</a:t>
            </a:r>
            <a:endParaRPr sz="2200">
              <a:latin typeface="Proxima Nova"/>
              <a:ea typeface="Proxima Nova"/>
              <a:cs typeface="Proxima Nova"/>
              <a:sym typeface="Proxima Nova"/>
            </a:endParaRPr>
          </a:p>
          <a:p>
            <a:pPr indent="0" lvl="0" marL="0" rtl="0" algn="l">
              <a:spcBef>
                <a:spcPts val="0"/>
              </a:spcBef>
              <a:spcAft>
                <a:spcPts val="0"/>
              </a:spcAft>
              <a:buNone/>
            </a:pPr>
            <a:r>
              <a:t/>
            </a:r>
            <a:endParaRPr sz="2200">
              <a:latin typeface="Proxima Nova"/>
              <a:ea typeface="Proxima Nova"/>
              <a:cs typeface="Proxima Nova"/>
              <a:sym typeface="Proxima Nova"/>
            </a:endParaRPr>
          </a:p>
          <a:p>
            <a:pPr indent="-368300" lvl="0" marL="457200" rtl="0" algn="l">
              <a:spcBef>
                <a:spcPts val="0"/>
              </a:spcBef>
              <a:spcAft>
                <a:spcPts val="0"/>
              </a:spcAft>
              <a:buSzPts val="2200"/>
              <a:buFont typeface="Proxima Nova"/>
              <a:buAutoNum type="arabicPeriod"/>
            </a:pPr>
            <a:r>
              <a:rPr lang="en" sz="2200">
                <a:latin typeface="Proxima Nova"/>
                <a:ea typeface="Proxima Nova"/>
                <a:cs typeface="Proxima Nova"/>
                <a:sym typeface="Proxima Nova"/>
              </a:rPr>
              <a:t>Can only be used on data that has a linear relationship.</a:t>
            </a:r>
            <a:endParaRPr sz="2200">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41"/>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Limits of Linear Regression</a:t>
            </a:r>
            <a:endParaRPr/>
          </a:p>
        </p:txBody>
      </p:sp>
      <p:sp>
        <p:nvSpPr>
          <p:cNvPr id="714" name="Google Shape;714;p41"/>
          <p:cNvSpPr txBox="1"/>
          <p:nvPr/>
        </p:nvSpPr>
        <p:spPr>
          <a:xfrm>
            <a:off x="598075" y="1412625"/>
            <a:ext cx="78648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Proxima Nova"/>
                <a:ea typeface="Proxima Nova"/>
                <a:cs typeface="Proxima Nova"/>
                <a:sym typeface="Proxima Nova"/>
              </a:rPr>
              <a:t>While linear models are a powerful predictive tool, they have their limitations:</a:t>
            </a:r>
            <a:endParaRPr sz="2200">
              <a:latin typeface="Proxima Nova"/>
              <a:ea typeface="Proxima Nova"/>
              <a:cs typeface="Proxima Nova"/>
              <a:sym typeface="Proxima Nova"/>
            </a:endParaRPr>
          </a:p>
          <a:p>
            <a:pPr indent="0" lvl="0" marL="0" rtl="0" algn="l">
              <a:spcBef>
                <a:spcPts val="0"/>
              </a:spcBef>
              <a:spcAft>
                <a:spcPts val="0"/>
              </a:spcAft>
              <a:buNone/>
            </a:pPr>
            <a:r>
              <a:t/>
            </a:r>
            <a:endParaRPr sz="2200">
              <a:latin typeface="Proxima Nova"/>
              <a:ea typeface="Proxima Nova"/>
              <a:cs typeface="Proxima Nova"/>
              <a:sym typeface="Proxima Nova"/>
            </a:endParaRPr>
          </a:p>
          <a:p>
            <a:pPr indent="-368300" lvl="0" marL="457200" rtl="0" algn="l">
              <a:spcBef>
                <a:spcPts val="0"/>
              </a:spcBef>
              <a:spcAft>
                <a:spcPts val="0"/>
              </a:spcAft>
              <a:buSzPts val="2200"/>
              <a:buFont typeface="Proxima Nova"/>
              <a:buAutoNum type="arabicPeriod"/>
            </a:pPr>
            <a:r>
              <a:rPr lang="en" sz="2200">
                <a:latin typeface="Proxima Nova"/>
                <a:ea typeface="Proxima Nova"/>
                <a:cs typeface="Proxima Nova"/>
                <a:sym typeface="Proxima Nova"/>
              </a:rPr>
              <a:t>Can only be used on data that has a linear relationship.</a:t>
            </a:r>
            <a:endParaRPr sz="2200">
              <a:latin typeface="Proxima Nova"/>
              <a:ea typeface="Proxima Nova"/>
              <a:cs typeface="Proxima Nova"/>
              <a:sym typeface="Proxima Nova"/>
            </a:endParaRPr>
          </a:p>
          <a:p>
            <a:pPr indent="0" lvl="0" marL="0" rtl="0" algn="l">
              <a:spcBef>
                <a:spcPts val="0"/>
              </a:spcBef>
              <a:spcAft>
                <a:spcPts val="0"/>
              </a:spcAft>
              <a:buNone/>
            </a:pPr>
            <a:r>
              <a:t/>
            </a:r>
            <a:endParaRPr sz="2200">
              <a:latin typeface="Proxima Nova"/>
              <a:ea typeface="Proxima Nova"/>
              <a:cs typeface="Proxima Nova"/>
              <a:sym typeface="Proxima Nova"/>
            </a:endParaRPr>
          </a:p>
          <a:p>
            <a:pPr indent="-368300" lvl="0" marL="457200" rtl="0" algn="l">
              <a:spcBef>
                <a:spcPts val="0"/>
              </a:spcBef>
              <a:spcAft>
                <a:spcPts val="0"/>
              </a:spcAft>
              <a:buSzPts val="2200"/>
              <a:buFont typeface="Proxima Nova"/>
              <a:buAutoNum type="arabicPeriod"/>
            </a:pPr>
            <a:r>
              <a:rPr lang="en" sz="2200">
                <a:latin typeface="Proxima Nova"/>
                <a:ea typeface="Proxima Nova"/>
                <a:cs typeface="Proxima Nova"/>
                <a:sym typeface="Proxima Nova"/>
              </a:rPr>
              <a:t>Can only be used on data that has a strong </a:t>
            </a:r>
            <a:r>
              <a:rPr b="1" lang="en" sz="2200">
                <a:latin typeface="Proxima Nova"/>
                <a:ea typeface="Proxima Nova"/>
                <a:cs typeface="Proxima Nova"/>
                <a:sym typeface="Proxima Nova"/>
              </a:rPr>
              <a:t>correlation.</a:t>
            </a:r>
            <a:endParaRPr b="1" sz="2200">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42"/>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Limits of Linear Regression</a:t>
            </a:r>
            <a:endParaRPr/>
          </a:p>
        </p:txBody>
      </p:sp>
      <p:sp>
        <p:nvSpPr>
          <p:cNvPr id="720" name="Google Shape;720;p42"/>
          <p:cNvSpPr txBox="1"/>
          <p:nvPr/>
        </p:nvSpPr>
        <p:spPr>
          <a:xfrm>
            <a:off x="598075" y="1412625"/>
            <a:ext cx="78648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Proxima Nova"/>
                <a:ea typeface="Proxima Nova"/>
                <a:cs typeface="Proxima Nova"/>
                <a:sym typeface="Proxima Nova"/>
              </a:rPr>
              <a:t>While linear models are a powerful predictive tool, they have their limitations:</a:t>
            </a:r>
            <a:endParaRPr sz="2200">
              <a:latin typeface="Proxima Nova"/>
              <a:ea typeface="Proxima Nova"/>
              <a:cs typeface="Proxima Nova"/>
              <a:sym typeface="Proxima Nova"/>
            </a:endParaRPr>
          </a:p>
          <a:p>
            <a:pPr indent="0" lvl="0" marL="0" rtl="0" algn="l">
              <a:spcBef>
                <a:spcPts val="0"/>
              </a:spcBef>
              <a:spcAft>
                <a:spcPts val="0"/>
              </a:spcAft>
              <a:buNone/>
            </a:pPr>
            <a:r>
              <a:t/>
            </a:r>
            <a:endParaRPr sz="2200">
              <a:latin typeface="Proxima Nova"/>
              <a:ea typeface="Proxima Nova"/>
              <a:cs typeface="Proxima Nova"/>
              <a:sym typeface="Proxima Nova"/>
            </a:endParaRPr>
          </a:p>
          <a:p>
            <a:pPr indent="-368300" lvl="0" marL="457200" rtl="0" algn="l">
              <a:spcBef>
                <a:spcPts val="0"/>
              </a:spcBef>
              <a:spcAft>
                <a:spcPts val="0"/>
              </a:spcAft>
              <a:buSzPts val="2200"/>
              <a:buFont typeface="Proxima Nova"/>
              <a:buAutoNum type="arabicPeriod"/>
            </a:pPr>
            <a:r>
              <a:rPr lang="en" sz="2200">
                <a:latin typeface="Proxima Nova"/>
                <a:ea typeface="Proxima Nova"/>
                <a:cs typeface="Proxima Nova"/>
                <a:sym typeface="Proxima Nova"/>
              </a:rPr>
              <a:t>Can only be used on data that has a linear relationship.</a:t>
            </a:r>
            <a:endParaRPr sz="2200">
              <a:latin typeface="Proxima Nova"/>
              <a:ea typeface="Proxima Nova"/>
              <a:cs typeface="Proxima Nova"/>
              <a:sym typeface="Proxima Nova"/>
            </a:endParaRPr>
          </a:p>
          <a:p>
            <a:pPr indent="0" lvl="0" marL="0" rtl="0" algn="l">
              <a:spcBef>
                <a:spcPts val="0"/>
              </a:spcBef>
              <a:spcAft>
                <a:spcPts val="0"/>
              </a:spcAft>
              <a:buNone/>
            </a:pPr>
            <a:r>
              <a:t/>
            </a:r>
            <a:endParaRPr sz="2200">
              <a:latin typeface="Proxima Nova"/>
              <a:ea typeface="Proxima Nova"/>
              <a:cs typeface="Proxima Nova"/>
              <a:sym typeface="Proxima Nova"/>
            </a:endParaRPr>
          </a:p>
          <a:p>
            <a:pPr indent="-368300" lvl="0" marL="457200" rtl="0" algn="l">
              <a:spcBef>
                <a:spcPts val="0"/>
              </a:spcBef>
              <a:spcAft>
                <a:spcPts val="0"/>
              </a:spcAft>
              <a:buSzPts val="2200"/>
              <a:buFont typeface="Proxima Nova"/>
              <a:buAutoNum type="arabicPeriod"/>
            </a:pPr>
            <a:r>
              <a:rPr lang="en" sz="2200">
                <a:latin typeface="Proxima Nova"/>
                <a:ea typeface="Proxima Nova"/>
                <a:cs typeface="Proxima Nova"/>
                <a:sym typeface="Proxima Nova"/>
              </a:rPr>
              <a:t>Can only be used on data that has a strong </a:t>
            </a:r>
            <a:r>
              <a:rPr b="1" lang="en" sz="2200">
                <a:latin typeface="Proxima Nova"/>
                <a:ea typeface="Proxima Nova"/>
                <a:cs typeface="Proxima Nova"/>
                <a:sym typeface="Proxima Nova"/>
              </a:rPr>
              <a:t>correlation.</a:t>
            </a:r>
            <a:endParaRPr b="1" sz="2200">
              <a:latin typeface="Proxima Nova"/>
              <a:ea typeface="Proxima Nova"/>
              <a:cs typeface="Proxima Nova"/>
              <a:sym typeface="Proxima Nova"/>
            </a:endParaRPr>
          </a:p>
          <a:p>
            <a:pPr indent="0" lvl="0" marL="0" rtl="0" algn="l">
              <a:spcBef>
                <a:spcPts val="0"/>
              </a:spcBef>
              <a:spcAft>
                <a:spcPts val="0"/>
              </a:spcAft>
              <a:buNone/>
            </a:pPr>
            <a:r>
              <a:t/>
            </a:r>
            <a:endParaRPr b="1" sz="2200">
              <a:latin typeface="Proxima Nova"/>
              <a:ea typeface="Proxima Nova"/>
              <a:cs typeface="Proxima Nova"/>
              <a:sym typeface="Proxima Nova"/>
            </a:endParaRPr>
          </a:p>
          <a:p>
            <a:pPr indent="-368300" lvl="0" marL="457200" rtl="0" algn="l">
              <a:spcBef>
                <a:spcPts val="0"/>
              </a:spcBef>
              <a:spcAft>
                <a:spcPts val="0"/>
              </a:spcAft>
              <a:buSzPts val="2200"/>
              <a:buFont typeface="Proxima Nova"/>
              <a:buAutoNum type="arabicPeriod"/>
            </a:pPr>
            <a:r>
              <a:rPr lang="en" sz="2200">
                <a:latin typeface="Proxima Nova"/>
                <a:ea typeface="Proxima Nova"/>
                <a:cs typeface="Proxima Nova"/>
                <a:sym typeface="Proxima Nova"/>
              </a:rPr>
              <a:t>Outliers in the data can affect the line of best fit.</a:t>
            </a:r>
            <a:endParaRPr sz="2200">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43"/>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a:t>
            </a:r>
            <a:endParaRPr/>
          </a:p>
        </p:txBody>
      </p:sp>
      <p:sp>
        <p:nvSpPr>
          <p:cNvPr id="726" name="Google Shape;726;p43"/>
          <p:cNvSpPr txBox="1"/>
          <p:nvPr>
            <p:ph idx="1" type="body"/>
          </p:nvPr>
        </p:nvSpPr>
        <p:spPr>
          <a:xfrm>
            <a:off x="458075" y="1452625"/>
            <a:ext cx="4838700" cy="259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Once you have determined that a dataset has a linear correlation, you can develop a linear regression model.</a:t>
            </a:r>
            <a:endParaRPr/>
          </a:p>
        </p:txBody>
      </p:sp>
      <p:graphicFrame>
        <p:nvGraphicFramePr>
          <p:cNvPr id="727" name="Google Shape;727;p43"/>
          <p:cNvGraphicFramePr/>
          <p:nvPr/>
        </p:nvGraphicFramePr>
        <p:xfrm>
          <a:off x="6255200" y="1253388"/>
          <a:ext cx="3000000" cy="3000000"/>
        </p:xfrm>
        <a:graphic>
          <a:graphicData uri="http://schemas.openxmlformats.org/drawingml/2006/table">
            <a:tbl>
              <a:tblPr>
                <a:noFill/>
                <a:tableStyleId>{BAC8241F-BEFF-4146-972A-E1E28D07F4C5}</a:tableStyleId>
              </a:tblPr>
              <a:tblGrid>
                <a:gridCol w="1307925"/>
                <a:gridCol w="1307925"/>
              </a:tblGrid>
              <a:tr h="320000">
                <a:tc>
                  <a:txBody>
                    <a:bodyPr/>
                    <a:lstStyle/>
                    <a:p>
                      <a:pPr indent="0" lvl="0" marL="0" rtl="0" algn="ctr">
                        <a:spcBef>
                          <a:spcPts val="0"/>
                        </a:spcBef>
                        <a:spcAft>
                          <a:spcPts val="0"/>
                        </a:spcAft>
                        <a:buNone/>
                      </a:pPr>
                      <a:r>
                        <a:rPr b="1" lang="en" sz="900">
                          <a:solidFill>
                            <a:schemeClr val="lt1"/>
                          </a:solidFill>
                          <a:latin typeface="Proxima Nova"/>
                          <a:ea typeface="Proxima Nova"/>
                          <a:cs typeface="Proxima Nova"/>
                          <a:sym typeface="Proxima Nova"/>
                        </a:rPr>
                        <a:t>Temperature</a:t>
                      </a:r>
                      <a:endParaRPr b="1" sz="900">
                        <a:solidFill>
                          <a:schemeClr val="lt1"/>
                        </a:solidFill>
                        <a:latin typeface="Proxima Nova"/>
                        <a:ea typeface="Proxima Nova"/>
                        <a:cs typeface="Proxima Nova"/>
                        <a:sym typeface="Proxima Nova"/>
                      </a:endParaRPr>
                    </a:p>
                  </a:txBody>
                  <a:tcPr marT="91425" marB="91425" marR="91425" marL="91425" anchor="ctr">
                    <a:solidFill>
                      <a:schemeClr val="accent1"/>
                    </a:solidFill>
                  </a:tcPr>
                </a:tc>
                <a:tc>
                  <a:txBody>
                    <a:bodyPr/>
                    <a:lstStyle/>
                    <a:p>
                      <a:pPr indent="0" lvl="0" marL="0" rtl="0" algn="ctr">
                        <a:spcBef>
                          <a:spcPts val="0"/>
                        </a:spcBef>
                        <a:spcAft>
                          <a:spcPts val="0"/>
                        </a:spcAft>
                        <a:buNone/>
                      </a:pPr>
                      <a:r>
                        <a:rPr b="1" lang="en" sz="900">
                          <a:solidFill>
                            <a:schemeClr val="lt1"/>
                          </a:solidFill>
                          <a:latin typeface="Proxima Nova"/>
                          <a:ea typeface="Proxima Nova"/>
                          <a:cs typeface="Proxima Nova"/>
                          <a:sym typeface="Proxima Nova"/>
                        </a:rPr>
                        <a:t>Chirps/Minute</a:t>
                      </a:r>
                      <a:endParaRPr b="1" sz="900">
                        <a:solidFill>
                          <a:schemeClr val="lt1"/>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chemeClr val="accent1"/>
                    </a:solidFill>
                  </a:tcPr>
                </a:tc>
              </a:tr>
              <a:tr h="320000">
                <a:tc>
                  <a:txBody>
                    <a:bodyPr/>
                    <a:lstStyle/>
                    <a:p>
                      <a:pPr indent="0" lvl="0" marL="0" rtl="0" algn="ctr">
                        <a:spcBef>
                          <a:spcPts val="0"/>
                        </a:spcBef>
                        <a:spcAft>
                          <a:spcPts val="0"/>
                        </a:spcAft>
                        <a:buNone/>
                      </a:pPr>
                      <a:r>
                        <a:rPr lang="en" sz="900">
                          <a:latin typeface="Proxima Nova"/>
                          <a:ea typeface="Proxima Nova"/>
                          <a:cs typeface="Proxima Nova"/>
                          <a:sym typeface="Proxima Nova"/>
                        </a:rPr>
                        <a:t>80.5</a:t>
                      </a:r>
                      <a:endParaRPr sz="900">
                        <a:latin typeface="Proxima Nova"/>
                        <a:ea typeface="Proxima Nova"/>
                        <a:cs typeface="Proxima Nova"/>
                        <a:sym typeface="Proxima Nova"/>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900">
                          <a:latin typeface="Proxima Nova"/>
                          <a:ea typeface="Proxima Nova"/>
                          <a:cs typeface="Proxima Nova"/>
                          <a:sym typeface="Proxima Nova"/>
                        </a:rPr>
                        <a:t>44</a:t>
                      </a:r>
                      <a:endParaRPr sz="900">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0000">
                <a:tc>
                  <a:txBody>
                    <a:bodyPr/>
                    <a:lstStyle/>
                    <a:p>
                      <a:pPr indent="0" lvl="0" marL="0" rtl="0" algn="ctr">
                        <a:spcBef>
                          <a:spcPts val="0"/>
                        </a:spcBef>
                        <a:spcAft>
                          <a:spcPts val="0"/>
                        </a:spcAft>
                        <a:buNone/>
                      </a:pPr>
                      <a:r>
                        <a:rPr lang="en" sz="900">
                          <a:latin typeface="Proxima Nova"/>
                          <a:ea typeface="Proxima Nova"/>
                          <a:cs typeface="Proxima Nova"/>
                          <a:sym typeface="Proxima Nova"/>
                        </a:rPr>
                        <a:t>78.5</a:t>
                      </a:r>
                      <a:endParaRPr sz="900">
                        <a:latin typeface="Proxima Nova"/>
                        <a:ea typeface="Proxima Nova"/>
                        <a:cs typeface="Proxima Nova"/>
                        <a:sym typeface="Proxima Nova"/>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900">
                          <a:latin typeface="Proxima Nova"/>
                          <a:ea typeface="Proxima Nova"/>
                          <a:cs typeface="Proxima Nova"/>
                          <a:sym typeface="Proxima Nova"/>
                        </a:rPr>
                        <a:t>46</a:t>
                      </a:r>
                      <a:endParaRPr sz="900">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0000">
                <a:tc>
                  <a:txBody>
                    <a:bodyPr/>
                    <a:lstStyle/>
                    <a:p>
                      <a:pPr indent="0" lvl="0" marL="0" rtl="0" algn="ctr">
                        <a:spcBef>
                          <a:spcPts val="0"/>
                        </a:spcBef>
                        <a:spcAft>
                          <a:spcPts val="0"/>
                        </a:spcAft>
                        <a:buNone/>
                      </a:pPr>
                      <a:r>
                        <a:rPr lang="en" sz="900">
                          <a:latin typeface="Proxima Nova"/>
                          <a:ea typeface="Proxima Nova"/>
                          <a:cs typeface="Proxima Nova"/>
                          <a:sym typeface="Proxima Nova"/>
                        </a:rPr>
                        <a:t>78</a:t>
                      </a:r>
                      <a:endParaRPr sz="900">
                        <a:latin typeface="Proxima Nova"/>
                        <a:ea typeface="Proxima Nova"/>
                        <a:cs typeface="Proxima Nova"/>
                        <a:sym typeface="Proxima Nova"/>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900">
                          <a:latin typeface="Proxima Nova"/>
                          <a:ea typeface="Proxima Nova"/>
                          <a:cs typeface="Proxima Nova"/>
                          <a:sym typeface="Proxima Nova"/>
                        </a:rPr>
                        <a:t>43</a:t>
                      </a:r>
                      <a:endParaRPr sz="900">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0000">
                <a:tc>
                  <a:txBody>
                    <a:bodyPr/>
                    <a:lstStyle/>
                    <a:p>
                      <a:pPr indent="0" lvl="0" marL="0" rtl="0" algn="ctr">
                        <a:spcBef>
                          <a:spcPts val="0"/>
                        </a:spcBef>
                        <a:spcAft>
                          <a:spcPts val="0"/>
                        </a:spcAft>
                        <a:buNone/>
                      </a:pPr>
                      <a:r>
                        <a:rPr lang="en" sz="900">
                          <a:latin typeface="Proxima Nova"/>
                          <a:ea typeface="Proxima Nova"/>
                          <a:cs typeface="Proxima Nova"/>
                          <a:sym typeface="Proxima Nova"/>
                        </a:rPr>
                        <a:t>73.5</a:t>
                      </a:r>
                      <a:endParaRPr sz="900">
                        <a:latin typeface="Proxima Nova"/>
                        <a:ea typeface="Proxima Nova"/>
                        <a:cs typeface="Proxima Nova"/>
                        <a:sym typeface="Proxima Nova"/>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900">
                          <a:latin typeface="Proxima Nova"/>
                          <a:ea typeface="Proxima Nova"/>
                          <a:cs typeface="Proxima Nova"/>
                          <a:sym typeface="Proxima Nova"/>
                        </a:rPr>
                        <a:t>35</a:t>
                      </a:r>
                      <a:endParaRPr sz="900">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0000">
                <a:tc>
                  <a:txBody>
                    <a:bodyPr/>
                    <a:lstStyle/>
                    <a:p>
                      <a:pPr indent="0" lvl="0" marL="0" rtl="0" algn="ctr">
                        <a:spcBef>
                          <a:spcPts val="0"/>
                        </a:spcBef>
                        <a:spcAft>
                          <a:spcPts val="0"/>
                        </a:spcAft>
                        <a:buNone/>
                      </a:pPr>
                      <a:r>
                        <a:rPr lang="en" sz="900">
                          <a:latin typeface="Proxima Nova"/>
                          <a:ea typeface="Proxima Nova"/>
                          <a:cs typeface="Proxima Nova"/>
                          <a:sym typeface="Proxima Nova"/>
                        </a:rPr>
                        <a:t>70.5</a:t>
                      </a:r>
                      <a:endParaRPr sz="900">
                        <a:latin typeface="Proxima Nova"/>
                        <a:ea typeface="Proxima Nova"/>
                        <a:cs typeface="Proxima Nova"/>
                        <a:sym typeface="Proxima Nova"/>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900">
                          <a:latin typeface="Proxima Nova"/>
                          <a:ea typeface="Proxima Nova"/>
                          <a:cs typeface="Proxima Nova"/>
                          <a:sym typeface="Proxima Nova"/>
                        </a:rPr>
                        <a:t>35</a:t>
                      </a:r>
                      <a:endParaRPr sz="900">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0000">
                <a:tc>
                  <a:txBody>
                    <a:bodyPr/>
                    <a:lstStyle/>
                    <a:p>
                      <a:pPr indent="0" lvl="0" marL="0" rtl="0" algn="ctr">
                        <a:spcBef>
                          <a:spcPts val="0"/>
                        </a:spcBef>
                        <a:spcAft>
                          <a:spcPts val="0"/>
                        </a:spcAft>
                        <a:buNone/>
                      </a:pPr>
                      <a:r>
                        <a:rPr lang="en" sz="900">
                          <a:latin typeface="Proxima Nova"/>
                          <a:ea typeface="Proxima Nova"/>
                          <a:cs typeface="Proxima Nova"/>
                          <a:sym typeface="Proxima Nova"/>
                        </a:rPr>
                        <a:t>68</a:t>
                      </a:r>
                      <a:endParaRPr sz="900">
                        <a:latin typeface="Proxima Nova"/>
                        <a:ea typeface="Proxima Nova"/>
                        <a:cs typeface="Proxima Nova"/>
                        <a:sym typeface="Proxima Nova"/>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900">
                          <a:latin typeface="Proxima Nova"/>
                          <a:ea typeface="Proxima Nova"/>
                          <a:cs typeface="Proxima Nova"/>
                          <a:sym typeface="Proxima Nova"/>
                        </a:rPr>
                        <a:t>32</a:t>
                      </a:r>
                      <a:endParaRPr sz="900">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0000">
                <a:tc>
                  <a:txBody>
                    <a:bodyPr/>
                    <a:lstStyle/>
                    <a:p>
                      <a:pPr indent="0" lvl="0" marL="0" rtl="0" algn="ctr">
                        <a:spcBef>
                          <a:spcPts val="0"/>
                        </a:spcBef>
                        <a:spcAft>
                          <a:spcPts val="0"/>
                        </a:spcAft>
                        <a:buNone/>
                      </a:pPr>
                      <a:r>
                        <a:rPr lang="en" sz="900">
                          <a:latin typeface="Proxima Nova"/>
                          <a:ea typeface="Proxima Nova"/>
                          <a:cs typeface="Proxima Nova"/>
                          <a:sym typeface="Proxima Nova"/>
                        </a:rPr>
                        <a:t>66</a:t>
                      </a:r>
                      <a:endParaRPr sz="900">
                        <a:latin typeface="Proxima Nova"/>
                        <a:ea typeface="Proxima Nova"/>
                        <a:cs typeface="Proxima Nova"/>
                        <a:sym typeface="Proxima Nova"/>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900">
                          <a:latin typeface="Proxima Nova"/>
                          <a:ea typeface="Proxima Nova"/>
                          <a:cs typeface="Proxima Nova"/>
                          <a:sym typeface="Proxima Nova"/>
                        </a:rPr>
                        <a:t>28.9</a:t>
                      </a:r>
                      <a:endParaRPr sz="900">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0000">
                <a:tc>
                  <a:txBody>
                    <a:bodyPr/>
                    <a:lstStyle/>
                    <a:p>
                      <a:pPr indent="0" lvl="0" marL="0" rtl="0" algn="ctr">
                        <a:spcBef>
                          <a:spcPts val="0"/>
                        </a:spcBef>
                        <a:spcAft>
                          <a:spcPts val="0"/>
                        </a:spcAft>
                        <a:buNone/>
                      </a:pPr>
                      <a:r>
                        <a:rPr lang="en" sz="900">
                          <a:latin typeface="Proxima Nova"/>
                          <a:ea typeface="Proxima Nova"/>
                          <a:cs typeface="Proxima Nova"/>
                          <a:sym typeface="Proxima Nova"/>
                        </a:rPr>
                        <a:t>65</a:t>
                      </a:r>
                      <a:endParaRPr sz="900">
                        <a:latin typeface="Proxima Nova"/>
                        <a:ea typeface="Proxima Nova"/>
                        <a:cs typeface="Proxima Nova"/>
                        <a:sym typeface="Proxima Nova"/>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900">
                          <a:latin typeface="Proxima Nova"/>
                          <a:ea typeface="Proxima Nova"/>
                          <a:cs typeface="Proxima Nova"/>
                          <a:sym typeface="Proxima Nova"/>
                        </a:rPr>
                        <a:t>27.7</a:t>
                      </a:r>
                      <a:endParaRPr sz="900">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0000">
                <a:tc>
                  <a:txBody>
                    <a:bodyPr/>
                    <a:lstStyle/>
                    <a:p>
                      <a:pPr indent="0" lvl="0" marL="0" rtl="0" algn="ctr">
                        <a:spcBef>
                          <a:spcPts val="0"/>
                        </a:spcBef>
                        <a:spcAft>
                          <a:spcPts val="0"/>
                        </a:spcAft>
                        <a:buNone/>
                      </a:pPr>
                      <a:r>
                        <a:rPr lang="en" sz="900">
                          <a:latin typeface="Proxima Nova"/>
                          <a:ea typeface="Proxima Nova"/>
                          <a:cs typeface="Proxima Nova"/>
                          <a:sym typeface="Proxima Nova"/>
                        </a:rPr>
                        <a:t>61.5</a:t>
                      </a:r>
                      <a:endParaRPr sz="900">
                        <a:latin typeface="Proxima Nova"/>
                        <a:ea typeface="Proxima Nova"/>
                        <a:cs typeface="Proxima Nova"/>
                        <a:sym typeface="Proxima Nova"/>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900">
                          <a:latin typeface="Proxima Nova"/>
                          <a:ea typeface="Proxima Nova"/>
                          <a:cs typeface="Proxima Nova"/>
                          <a:sym typeface="Proxima Nova"/>
                        </a:rPr>
                        <a:t>25.5</a:t>
                      </a:r>
                      <a:endParaRPr sz="900">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0000">
                <a:tc>
                  <a:txBody>
                    <a:bodyPr/>
                    <a:lstStyle/>
                    <a:p>
                      <a:pPr indent="0" lvl="0" marL="0" rtl="0" algn="ctr">
                        <a:spcBef>
                          <a:spcPts val="0"/>
                        </a:spcBef>
                        <a:spcAft>
                          <a:spcPts val="0"/>
                        </a:spcAft>
                        <a:buNone/>
                      </a:pPr>
                      <a:r>
                        <a:rPr lang="en" sz="900">
                          <a:latin typeface="Proxima Nova"/>
                          <a:ea typeface="Proxima Nova"/>
                          <a:cs typeface="Proxima Nova"/>
                          <a:sym typeface="Proxima Nova"/>
                        </a:rPr>
                        <a:t>57</a:t>
                      </a:r>
                      <a:endParaRPr sz="900">
                        <a:latin typeface="Proxima Nova"/>
                        <a:ea typeface="Proxima Nova"/>
                        <a:cs typeface="Proxima Nova"/>
                        <a:sym typeface="Proxima Nova"/>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900">
                          <a:latin typeface="Proxima Nova"/>
                          <a:ea typeface="Proxima Nova"/>
                          <a:cs typeface="Proxima Nova"/>
                          <a:sym typeface="Proxima Nova"/>
                        </a:rPr>
                        <a:t>20.4</a:t>
                      </a:r>
                      <a:endParaRPr sz="900">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0000">
                <a:tc>
                  <a:txBody>
                    <a:bodyPr/>
                    <a:lstStyle/>
                    <a:p>
                      <a:pPr indent="0" lvl="0" marL="0" rtl="0" algn="ctr">
                        <a:spcBef>
                          <a:spcPts val="0"/>
                        </a:spcBef>
                        <a:spcAft>
                          <a:spcPts val="0"/>
                        </a:spcAft>
                        <a:buNone/>
                      </a:pPr>
                      <a:r>
                        <a:rPr lang="en" sz="900">
                          <a:latin typeface="Proxima Nova"/>
                          <a:ea typeface="Proxima Nova"/>
                          <a:cs typeface="Proxima Nova"/>
                          <a:sym typeface="Proxima Nova"/>
                        </a:rPr>
                        <a:t>55</a:t>
                      </a:r>
                      <a:endParaRPr sz="900">
                        <a:latin typeface="Proxima Nova"/>
                        <a:ea typeface="Proxima Nova"/>
                        <a:cs typeface="Proxima Nova"/>
                        <a:sym typeface="Proxima Nova"/>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900">
                          <a:latin typeface="Proxima Nova"/>
                          <a:ea typeface="Proxima Nova"/>
                          <a:cs typeface="Proxima Nova"/>
                          <a:sym typeface="Proxima Nova"/>
                        </a:rPr>
                        <a:t>12.5</a:t>
                      </a:r>
                      <a:endParaRPr sz="900">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728" name="Google Shape;728;p43"/>
          <p:cNvPicPr preferRelativeResize="0"/>
          <p:nvPr/>
        </p:nvPicPr>
        <p:blipFill>
          <a:blip r:embed="rId3">
            <a:alphaModFix/>
          </a:blip>
          <a:stretch>
            <a:fillRect/>
          </a:stretch>
        </p:blipFill>
        <p:spPr>
          <a:xfrm>
            <a:off x="3999898" y="3766274"/>
            <a:ext cx="1863230" cy="1242153"/>
          </a:xfrm>
          <a:prstGeom prst="rect">
            <a:avLst/>
          </a:prstGeom>
          <a:noFill/>
          <a:ln>
            <a:noFill/>
          </a:ln>
        </p:spPr>
      </p:pic>
      <p:sp>
        <p:nvSpPr>
          <p:cNvPr id="729" name="Google Shape;729;p43"/>
          <p:cNvSpPr/>
          <p:nvPr/>
        </p:nvSpPr>
        <p:spPr>
          <a:xfrm>
            <a:off x="2324025" y="3704275"/>
            <a:ext cx="1333200" cy="857400"/>
          </a:xfrm>
          <a:prstGeom prst="wedgeEllipseCallout">
            <a:avLst>
              <a:gd fmla="val 102196" name="adj1"/>
              <a:gd fmla="val 22921" name="adj2"/>
            </a:avLst>
          </a:prstGeom>
          <a:solidFill>
            <a:srgbClr val="2D8E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chirp chirp chirp</a:t>
            </a:r>
            <a:endParaRPr>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44"/>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Linear Regression</a:t>
            </a:r>
            <a:endParaRPr/>
          </a:p>
        </p:txBody>
      </p:sp>
      <p:sp>
        <p:nvSpPr>
          <p:cNvPr id="735" name="Google Shape;735;p44"/>
          <p:cNvSpPr txBox="1"/>
          <p:nvPr/>
        </p:nvSpPr>
        <p:spPr>
          <a:xfrm>
            <a:off x="320500" y="1285050"/>
            <a:ext cx="5690100" cy="34230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741B47"/>
                </a:solidFill>
                <a:latin typeface="Courier New"/>
                <a:ea typeface="Courier New"/>
                <a:cs typeface="Courier New"/>
                <a:sym typeface="Courier New"/>
              </a:rPr>
              <a:t>import</a:t>
            </a:r>
            <a:r>
              <a:rPr b="1" lang="en" sz="1800">
                <a:latin typeface="Courier New"/>
                <a:ea typeface="Courier New"/>
                <a:cs typeface="Courier New"/>
                <a:sym typeface="Courier New"/>
              </a:rPr>
              <a:t> pandas </a:t>
            </a:r>
            <a:r>
              <a:rPr b="1" lang="en" sz="1800">
                <a:solidFill>
                  <a:srgbClr val="741B47"/>
                </a:solidFill>
                <a:latin typeface="Courier New"/>
                <a:ea typeface="Courier New"/>
                <a:cs typeface="Courier New"/>
                <a:sym typeface="Courier New"/>
              </a:rPr>
              <a:t>as</a:t>
            </a:r>
            <a:r>
              <a:rPr b="1" lang="en" sz="1800">
                <a:latin typeface="Courier New"/>
                <a:ea typeface="Courier New"/>
                <a:cs typeface="Courier New"/>
                <a:sym typeface="Courier New"/>
              </a:rPr>
              <a:t> pd</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800">
                <a:solidFill>
                  <a:srgbClr val="741B47"/>
                </a:solidFill>
                <a:latin typeface="Courier New"/>
                <a:ea typeface="Courier New"/>
                <a:cs typeface="Courier New"/>
                <a:sym typeface="Courier New"/>
              </a:rPr>
              <a:t>import</a:t>
            </a:r>
            <a:r>
              <a:rPr b="1" lang="en" sz="1800">
                <a:latin typeface="Courier New"/>
                <a:ea typeface="Courier New"/>
                <a:cs typeface="Courier New"/>
                <a:sym typeface="Courier New"/>
              </a:rPr>
              <a:t> numpy </a:t>
            </a:r>
            <a:r>
              <a:rPr b="1" lang="en" sz="1800">
                <a:solidFill>
                  <a:srgbClr val="741B47"/>
                </a:solidFill>
                <a:latin typeface="Courier New"/>
                <a:ea typeface="Courier New"/>
                <a:cs typeface="Courier New"/>
                <a:sym typeface="Courier New"/>
              </a:rPr>
              <a:t>as</a:t>
            </a:r>
            <a:r>
              <a:rPr b="1" lang="en" sz="1800">
                <a:latin typeface="Courier New"/>
                <a:ea typeface="Courier New"/>
                <a:cs typeface="Courier New"/>
                <a:sym typeface="Courier New"/>
              </a:rPr>
              <a:t> np</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800">
                <a:solidFill>
                  <a:srgbClr val="741B47"/>
                </a:solidFill>
                <a:latin typeface="Courier New"/>
                <a:ea typeface="Courier New"/>
                <a:cs typeface="Courier New"/>
                <a:sym typeface="Courier New"/>
              </a:rPr>
              <a:t>import</a:t>
            </a:r>
            <a:r>
              <a:rPr b="1" lang="en" sz="1800">
                <a:latin typeface="Courier New"/>
                <a:ea typeface="Courier New"/>
                <a:cs typeface="Courier New"/>
                <a:sym typeface="Courier New"/>
              </a:rPr>
              <a:t> matplotlib.pyplot </a:t>
            </a:r>
            <a:r>
              <a:rPr b="1" lang="en" sz="1800">
                <a:solidFill>
                  <a:srgbClr val="741B47"/>
                </a:solidFill>
                <a:latin typeface="Courier New"/>
                <a:ea typeface="Courier New"/>
                <a:cs typeface="Courier New"/>
                <a:sym typeface="Courier New"/>
              </a:rPr>
              <a:t>as</a:t>
            </a:r>
            <a:r>
              <a:rPr b="1" lang="en" sz="1800">
                <a:latin typeface="Courier New"/>
                <a:ea typeface="Courier New"/>
                <a:cs typeface="Courier New"/>
                <a:sym typeface="Courier New"/>
              </a:rPr>
              <a:t> plt</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800">
                <a:latin typeface="Courier New"/>
                <a:ea typeface="Courier New"/>
                <a:cs typeface="Courier New"/>
                <a:sym typeface="Courier New"/>
              </a:rPr>
              <a:t>df = pd.read_csv (r</a:t>
            </a:r>
            <a:r>
              <a:rPr b="1" lang="en" sz="1800">
                <a:solidFill>
                  <a:srgbClr val="0B5394"/>
                </a:solidFill>
                <a:latin typeface="Courier New"/>
                <a:ea typeface="Courier New"/>
                <a:cs typeface="Courier New"/>
                <a:sym typeface="Courier New"/>
              </a:rPr>
              <a:t>"chirping.csv"</a:t>
            </a:r>
            <a:r>
              <a:rPr b="1" lang="en" sz="1800">
                <a:latin typeface="Courier New"/>
                <a:ea typeface="Courier New"/>
                <a:cs typeface="Courier New"/>
                <a:sym typeface="Courier New"/>
              </a:rPr>
              <a:t>)</a:t>
            </a:r>
            <a:endParaRPr b="1" sz="2200">
              <a:solidFill>
                <a:srgbClr val="741B47"/>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8"/>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Line of Best Fit</a:t>
            </a:r>
            <a:endParaRPr/>
          </a:p>
        </p:txBody>
      </p:sp>
      <p:cxnSp>
        <p:nvCxnSpPr>
          <p:cNvPr id="303" name="Google Shape;303;p18"/>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304" name="Google Shape;304;p18"/>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305" name="Google Shape;305;p18"/>
          <p:cNvSpPr txBox="1"/>
          <p:nvPr/>
        </p:nvSpPr>
        <p:spPr>
          <a:xfrm>
            <a:off x="1100135" y="2600892"/>
            <a:ext cx="91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200">
              <a:solidFill>
                <a:srgbClr val="434343"/>
              </a:solidFill>
              <a:latin typeface="Proxima Nova"/>
              <a:ea typeface="Proxima Nova"/>
              <a:cs typeface="Proxima Nova"/>
              <a:sym typeface="Proxima Nov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45"/>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Linear Regression</a:t>
            </a:r>
            <a:endParaRPr/>
          </a:p>
        </p:txBody>
      </p:sp>
      <p:sp>
        <p:nvSpPr>
          <p:cNvPr id="741" name="Google Shape;741;p45"/>
          <p:cNvSpPr txBox="1"/>
          <p:nvPr/>
        </p:nvSpPr>
        <p:spPr>
          <a:xfrm>
            <a:off x="320500" y="1285050"/>
            <a:ext cx="5690100" cy="34230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38761D"/>
                </a:solidFill>
                <a:latin typeface="Courier New"/>
                <a:ea typeface="Courier New"/>
                <a:cs typeface="Courier New"/>
                <a:sym typeface="Courier New"/>
              </a:rPr>
              <a:t># Set values for x and y</a:t>
            </a:r>
            <a:endParaRPr b="1" sz="1800">
              <a:solidFill>
                <a:srgbClr val="38761D"/>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800">
                <a:solidFill>
                  <a:schemeClr val="dk1"/>
                </a:solidFill>
                <a:latin typeface="Courier New"/>
                <a:ea typeface="Courier New"/>
                <a:cs typeface="Courier New"/>
                <a:sym typeface="Courier New"/>
              </a:rPr>
              <a:t>x = df.</a:t>
            </a:r>
            <a:r>
              <a:rPr b="1" lang="en" sz="1800">
                <a:solidFill>
                  <a:srgbClr val="666666"/>
                </a:solidFill>
                <a:latin typeface="Courier New"/>
                <a:ea typeface="Courier New"/>
                <a:cs typeface="Courier New"/>
                <a:sym typeface="Courier New"/>
              </a:rPr>
              <a:t>temperature</a:t>
            </a:r>
            <a:endParaRPr b="1" sz="1800">
              <a:solidFill>
                <a:srgbClr val="666666"/>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800">
                <a:solidFill>
                  <a:schemeClr val="dk1"/>
                </a:solidFill>
                <a:latin typeface="Courier New"/>
                <a:ea typeface="Courier New"/>
                <a:cs typeface="Courier New"/>
                <a:sym typeface="Courier New"/>
              </a:rPr>
              <a:t>y = df.</a:t>
            </a:r>
            <a:r>
              <a:rPr b="1" lang="en" sz="1800">
                <a:solidFill>
                  <a:srgbClr val="666666"/>
                </a:solidFill>
                <a:latin typeface="Courier New"/>
                <a:ea typeface="Courier New"/>
                <a:cs typeface="Courier New"/>
                <a:sym typeface="Courier New"/>
              </a:rPr>
              <a:t>chirps</a:t>
            </a:r>
            <a:endParaRPr b="1" sz="1800">
              <a:solidFill>
                <a:srgbClr val="666666"/>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solidFill>
                <a:schemeClr val="dk1"/>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800">
                <a:solidFill>
                  <a:srgbClr val="38761D"/>
                </a:solidFill>
                <a:latin typeface="Courier New"/>
                <a:ea typeface="Courier New"/>
                <a:cs typeface="Courier New"/>
                <a:sym typeface="Courier New"/>
              </a:rPr>
              <a:t># Determine correlation</a:t>
            </a:r>
            <a:endParaRPr b="1" sz="1800">
              <a:solidFill>
                <a:srgbClr val="38761D"/>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800">
                <a:solidFill>
                  <a:schemeClr val="dk1"/>
                </a:solidFill>
                <a:latin typeface="Courier New"/>
                <a:ea typeface="Courier New"/>
                <a:cs typeface="Courier New"/>
                <a:sym typeface="Courier New"/>
              </a:rPr>
              <a:t>correlation = y.</a:t>
            </a:r>
            <a:r>
              <a:rPr b="1" lang="en" sz="1800">
                <a:solidFill>
                  <a:srgbClr val="666666"/>
                </a:solidFill>
                <a:latin typeface="Courier New"/>
                <a:ea typeface="Courier New"/>
                <a:cs typeface="Courier New"/>
                <a:sym typeface="Courier New"/>
              </a:rPr>
              <a:t>corr</a:t>
            </a:r>
            <a:r>
              <a:rPr b="1" lang="en" sz="1800">
                <a:solidFill>
                  <a:schemeClr val="dk1"/>
                </a:solidFill>
                <a:latin typeface="Courier New"/>
                <a:ea typeface="Courier New"/>
                <a:cs typeface="Courier New"/>
                <a:sym typeface="Courier New"/>
              </a:rPr>
              <a:t>(x)</a:t>
            </a:r>
            <a:endParaRPr b="1" sz="1800">
              <a:solidFill>
                <a:schemeClr val="dk1"/>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800">
                <a:solidFill>
                  <a:srgbClr val="741B47"/>
                </a:solidFill>
                <a:latin typeface="Courier New"/>
                <a:ea typeface="Courier New"/>
                <a:cs typeface="Courier New"/>
                <a:sym typeface="Courier New"/>
              </a:rPr>
              <a:t>print</a:t>
            </a:r>
            <a:r>
              <a:rPr b="1" lang="en" sz="1800">
                <a:solidFill>
                  <a:schemeClr val="dk1"/>
                </a:solidFill>
                <a:latin typeface="Courier New"/>
                <a:ea typeface="Courier New"/>
                <a:cs typeface="Courier New"/>
                <a:sym typeface="Courier New"/>
              </a:rPr>
              <a:t>(correlation)</a:t>
            </a:r>
            <a:endParaRPr b="1" sz="2200">
              <a:solidFill>
                <a:schemeClr val="dk1"/>
              </a:solidFill>
              <a:latin typeface="Courier New"/>
              <a:ea typeface="Courier New"/>
              <a:cs typeface="Courier New"/>
              <a:sym typeface="Courier New"/>
            </a:endParaRPr>
          </a:p>
        </p:txBody>
      </p:sp>
      <p:sp>
        <p:nvSpPr>
          <p:cNvPr id="742" name="Google Shape;742;p45"/>
          <p:cNvSpPr txBox="1"/>
          <p:nvPr/>
        </p:nvSpPr>
        <p:spPr>
          <a:xfrm>
            <a:off x="6288450" y="2396950"/>
            <a:ext cx="2195100" cy="169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nsolas"/>
                <a:ea typeface="Consolas"/>
                <a:cs typeface="Consolas"/>
                <a:sym typeface="Consolas"/>
              </a:rPr>
              <a:t>0.980744730057756</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1">
                                            <p:txEl>
                                              <p:pRg end="0" st="0"/>
                                            </p:txEl>
                                          </p:spTgt>
                                        </p:tgtEl>
                                        <p:attrNameLst>
                                          <p:attrName>style.visibility</p:attrName>
                                        </p:attrNameLst>
                                      </p:cBhvr>
                                      <p:to>
                                        <p:strVal val="visible"/>
                                      </p:to>
                                    </p:set>
                                    <p:animEffect filter="fade" transition="in">
                                      <p:cBhvr>
                                        <p:cTn dur="1000"/>
                                        <p:tgtEl>
                                          <p:spTgt spid="7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1">
                                            <p:txEl>
                                              <p:pRg end="1" st="1"/>
                                            </p:txEl>
                                          </p:spTgt>
                                        </p:tgtEl>
                                        <p:attrNameLst>
                                          <p:attrName>style.visibility</p:attrName>
                                        </p:attrNameLst>
                                      </p:cBhvr>
                                      <p:to>
                                        <p:strVal val="visible"/>
                                      </p:to>
                                    </p:set>
                                    <p:animEffect filter="fade" transition="in">
                                      <p:cBhvr>
                                        <p:cTn dur="1000"/>
                                        <p:tgtEl>
                                          <p:spTgt spid="7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1">
                                            <p:txEl>
                                              <p:pRg end="2" st="2"/>
                                            </p:txEl>
                                          </p:spTgt>
                                        </p:tgtEl>
                                        <p:attrNameLst>
                                          <p:attrName>style.visibility</p:attrName>
                                        </p:attrNameLst>
                                      </p:cBhvr>
                                      <p:to>
                                        <p:strVal val="visible"/>
                                      </p:to>
                                    </p:set>
                                    <p:animEffect filter="fade" transition="in">
                                      <p:cBhvr>
                                        <p:cTn dur="1000"/>
                                        <p:tgtEl>
                                          <p:spTgt spid="7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1">
                                            <p:txEl>
                                              <p:pRg end="3" st="3"/>
                                            </p:txEl>
                                          </p:spTgt>
                                        </p:tgtEl>
                                        <p:attrNameLst>
                                          <p:attrName>style.visibility</p:attrName>
                                        </p:attrNameLst>
                                      </p:cBhvr>
                                      <p:to>
                                        <p:strVal val="visible"/>
                                      </p:to>
                                    </p:set>
                                    <p:animEffect filter="fade" transition="in">
                                      <p:cBhvr>
                                        <p:cTn dur="1000"/>
                                        <p:tgtEl>
                                          <p:spTgt spid="7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1">
                                            <p:txEl>
                                              <p:pRg end="4" st="4"/>
                                            </p:txEl>
                                          </p:spTgt>
                                        </p:tgtEl>
                                        <p:attrNameLst>
                                          <p:attrName>style.visibility</p:attrName>
                                        </p:attrNameLst>
                                      </p:cBhvr>
                                      <p:to>
                                        <p:strVal val="visible"/>
                                      </p:to>
                                    </p:set>
                                    <p:animEffect filter="fade" transition="in">
                                      <p:cBhvr>
                                        <p:cTn dur="1000"/>
                                        <p:tgtEl>
                                          <p:spTgt spid="7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1">
                                            <p:txEl>
                                              <p:pRg end="5" st="5"/>
                                            </p:txEl>
                                          </p:spTgt>
                                        </p:tgtEl>
                                        <p:attrNameLst>
                                          <p:attrName>style.visibility</p:attrName>
                                        </p:attrNameLst>
                                      </p:cBhvr>
                                      <p:to>
                                        <p:strVal val="visible"/>
                                      </p:to>
                                    </p:set>
                                    <p:animEffect filter="fade" transition="in">
                                      <p:cBhvr>
                                        <p:cTn dur="1000"/>
                                        <p:tgtEl>
                                          <p:spTgt spid="74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1">
                                            <p:txEl>
                                              <p:pRg end="6" st="6"/>
                                            </p:txEl>
                                          </p:spTgt>
                                        </p:tgtEl>
                                        <p:attrNameLst>
                                          <p:attrName>style.visibility</p:attrName>
                                        </p:attrNameLst>
                                      </p:cBhvr>
                                      <p:to>
                                        <p:strVal val="visible"/>
                                      </p:to>
                                    </p:set>
                                    <p:animEffect filter="fade" transition="in">
                                      <p:cBhvr>
                                        <p:cTn dur="1000"/>
                                        <p:tgtEl>
                                          <p:spTgt spid="74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2"/>
                                        </p:tgtEl>
                                        <p:attrNameLst>
                                          <p:attrName>style.visibility</p:attrName>
                                        </p:attrNameLst>
                                      </p:cBhvr>
                                      <p:to>
                                        <p:strVal val="visible"/>
                                      </p:to>
                                    </p:set>
                                    <p:animEffect filter="fade" transition="in">
                                      <p:cBhvr>
                                        <p:cTn dur="1000"/>
                                        <p:tgtEl>
                                          <p:spTgt spid="7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46"/>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Linear Regression</a:t>
            </a:r>
            <a:endParaRPr/>
          </a:p>
        </p:txBody>
      </p:sp>
      <p:sp>
        <p:nvSpPr>
          <p:cNvPr id="748" name="Google Shape;748;p46"/>
          <p:cNvSpPr txBox="1"/>
          <p:nvPr/>
        </p:nvSpPr>
        <p:spPr>
          <a:xfrm>
            <a:off x="320500" y="1285050"/>
            <a:ext cx="5690100" cy="34230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38761D"/>
                </a:solidFill>
                <a:latin typeface="Courier New"/>
                <a:ea typeface="Courier New"/>
                <a:cs typeface="Courier New"/>
                <a:sym typeface="Courier New"/>
              </a:rPr>
              <a:t># Add labels</a:t>
            </a:r>
            <a:endParaRPr b="1" sz="1800">
              <a:latin typeface="Courier New"/>
              <a:ea typeface="Courier New"/>
              <a:cs typeface="Courier New"/>
              <a:sym typeface="Courier New"/>
            </a:endParaRPr>
          </a:p>
          <a:p>
            <a:pPr indent="0" lvl="0" marL="0" marR="0" rtl="0" algn="l">
              <a:lnSpc>
                <a:spcPct val="100000"/>
              </a:lnSpc>
              <a:spcBef>
                <a:spcPts val="600"/>
              </a:spcBef>
              <a:spcAft>
                <a:spcPts val="0"/>
              </a:spcAft>
              <a:buClr>
                <a:schemeClr val="dk1"/>
              </a:buClr>
              <a:buSzPts val="1100"/>
              <a:buFont typeface="Arial"/>
              <a:buNone/>
            </a:pPr>
            <a:r>
              <a:rPr b="1" lang="en" sz="1800">
                <a:latin typeface="Courier New"/>
                <a:ea typeface="Courier New"/>
                <a:cs typeface="Courier New"/>
                <a:sym typeface="Courier New"/>
              </a:rPr>
              <a:t>plt.</a:t>
            </a:r>
            <a:r>
              <a:rPr b="1" lang="en" sz="1800">
                <a:solidFill>
                  <a:srgbClr val="666666"/>
                </a:solidFill>
                <a:latin typeface="Courier New"/>
                <a:ea typeface="Courier New"/>
                <a:cs typeface="Courier New"/>
                <a:sym typeface="Courier New"/>
              </a:rPr>
              <a:t>title</a:t>
            </a:r>
            <a:r>
              <a:rPr b="1" lang="en" sz="1800">
                <a:latin typeface="Courier New"/>
                <a:ea typeface="Courier New"/>
                <a:cs typeface="Courier New"/>
                <a:sym typeface="Courier New"/>
              </a:rPr>
              <a:t>(</a:t>
            </a:r>
            <a:r>
              <a:rPr b="1" lang="en" sz="1800">
                <a:solidFill>
                  <a:srgbClr val="0B5394"/>
                </a:solidFill>
                <a:latin typeface="Courier New"/>
                <a:ea typeface="Courier New"/>
                <a:cs typeface="Courier New"/>
                <a:sym typeface="Courier New"/>
              </a:rPr>
              <a:t>"Cricket Chirps"</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marR="0" rtl="0" algn="l">
              <a:lnSpc>
                <a:spcPct val="100000"/>
              </a:lnSpc>
              <a:spcBef>
                <a:spcPts val="600"/>
              </a:spcBef>
              <a:spcAft>
                <a:spcPts val="0"/>
              </a:spcAft>
              <a:buClr>
                <a:schemeClr val="dk1"/>
              </a:buClr>
              <a:buSzPts val="1100"/>
              <a:buFont typeface="Arial"/>
              <a:buNone/>
            </a:pPr>
            <a:r>
              <a:rPr b="1" lang="en" sz="1800">
                <a:latin typeface="Courier New"/>
                <a:ea typeface="Courier New"/>
                <a:cs typeface="Courier New"/>
                <a:sym typeface="Courier New"/>
              </a:rPr>
              <a:t>plt.</a:t>
            </a:r>
            <a:r>
              <a:rPr b="1" lang="en" sz="1800">
                <a:solidFill>
                  <a:srgbClr val="666666"/>
                </a:solidFill>
                <a:latin typeface="Courier New"/>
                <a:ea typeface="Courier New"/>
                <a:cs typeface="Courier New"/>
                <a:sym typeface="Courier New"/>
              </a:rPr>
              <a:t>xlabel</a:t>
            </a:r>
            <a:r>
              <a:rPr b="1" lang="en" sz="1800">
                <a:latin typeface="Courier New"/>
                <a:ea typeface="Courier New"/>
                <a:cs typeface="Courier New"/>
                <a:sym typeface="Courier New"/>
              </a:rPr>
              <a:t>(</a:t>
            </a:r>
            <a:r>
              <a:rPr b="1" lang="en" sz="1800">
                <a:solidFill>
                  <a:srgbClr val="0B5394"/>
                </a:solidFill>
                <a:latin typeface="Courier New"/>
                <a:ea typeface="Courier New"/>
                <a:cs typeface="Courier New"/>
                <a:sym typeface="Courier New"/>
              </a:rPr>
              <a:t>"Temperature"</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800">
                <a:latin typeface="Courier New"/>
                <a:ea typeface="Courier New"/>
                <a:cs typeface="Courier New"/>
                <a:sym typeface="Courier New"/>
              </a:rPr>
              <a:t>plt.</a:t>
            </a:r>
            <a:r>
              <a:rPr b="1" lang="en" sz="1800">
                <a:solidFill>
                  <a:srgbClr val="666666"/>
                </a:solidFill>
                <a:latin typeface="Courier New"/>
                <a:ea typeface="Courier New"/>
                <a:cs typeface="Courier New"/>
                <a:sym typeface="Courier New"/>
              </a:rPr>
              <a:t>ylabel</a:t>
            </a:r>
            <a:r>
              <a:rPr b="1" lang="en" sz="1800">
                <a:latin typeface="Courier New"/>
                <a:ea typeface="Courier New"/>
                <a:cs typeface="Courier New"/>
                <a:sym typeface="Courier New"/>
              </a:rPr>
              <a:t>(</a:t>
            </a:r>
            <a:r>
              <a:rPr b="1" lang="en" sz="1800">
                <a:solidFill>
                  <a:srgbClr val="0B5394"/>
                </a:solidFill>
                <a:latin typeface="Courier New"/>
                <a:ea typeface="Courier New"/>
                <a:cs typeface="Courier New"/>
                <a:sym typeface="Courier New"/>
              </a:rPr>
              <a:t>"Number of Chirps"</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800">
                <a:solidFill>
                  <a:srgbClr val="38761D"/>
                </a:solidFill>
                <a:latin typeface="Courier New"/>
                <a:ea typeface="Courier New"/>
                <a:cs typeface="Courier New"/>
                <a:sym typeface="Courier New"/>
              </a:rPr>
              <a:t># Plot the scatterplot</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800">
                <a:latin typeface="Courier New"/>
                <a:ea typeface="Courier New"/>
                <a:cs typeface="Courier New"/>
                <a:sym typeface="Courier New"/>
              </a:rPr>
              <a:t>plt.scatter(x, y)</a:t>
            </a:r>
            <a:endParaRPr b="1" sz="2200">
              <a:solidFill>
                <a:schemeClr val="dk1"/>
              </a:solidFill>
              <a:latin typeface="Courier New"/>
              <a:ea typeface="Courier New"/>
              <a:cs typeface="Courier New"/>
              <a:sym typeface="Courier New"/>
            </a:endParaRPr>
          </a:p>
        </p:txBody>
      </p:sp>
      <p:pic>
        <p:nvPicPr>
          <p:cNvPr id="749" name="Google Shape;749;p46"/>
          <p:cNvPicPr preferRelativeResize="0"/>
          <p:nvPr/>
        </p:nvPicPr>
        <p:blipFill>
          <a:blip r:embed="rId3">
            <a:alphaModFix/>
          </a:blip>
          <a:stretch>
            <a:fillRect/>
          </a:stretch>
        </p:blipFill>
        <p:spPr>
          <a:xfrm>
            <a:off x="4609775" y="1368173"/>
            <a:ext cx="4229426" cy="32438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47"/>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Linear Regression</a:t>
            </a:r>
            <a:endParaRPr/>
          </a:p>
        </p:txBody>
      </p:sp>
      <p:sp>
        <p:nvSpPr>
          <p:cNvPr id="755" name="Google Shape;755;p47"/>
          <p:cNvSpPr txBox="1"/>
          <p:nvPr/>
        </p:nvSpPr>
        <p:spPr>
          <a:xfrm>
            <a:off x="320500" y="1285050"/>
            <a:ext cx="5690100" cy="34230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800">
                <a:solidFill>
                  <a:srgbClr val="38761D"/>
                </a:solidFill>
                <a:latin typeface="Courier New"/>
                <a:ea typeface="Courier New"/>
                <a:cs typeface="Courier New"/>
                <a:sym typeface="Courier New"/>
              </a:rPr>
              <a:t># Create the model</a:t>
            </a:r>
            <a:endParaRPr b="1" sz="1800">
              <a:latin typeface="Courier New"/>
              <a:ea typeface="Courier New"/>
              <a:cs typeface="Courier New"/>
              <a:sym typeface="Courier New"/>
            </a:endParaRPr>
          </a:p>
          <a:p>
            <a:pPr indent="0" lvl="0" marL="0" marR="0" rtl="0" algn="l">
              <a:lnSpc>
                <a:spcPct val="100000"/>
              </a:lnSpc>
              <a:spcBef>
                <a:spcPts val="600"/>
              </a:spcBef>
              <a:spcAft>
                <a:spcPts val="0"/>
              </a:spcAft>
              <a:buClr>
                <a:schemeClr val="dk1"/>
              </a:buClr>
              <a:buSzPts val="1100"/>
              <a:buFont typeface="Arial"/>
              <a:buNone/>
            </a:pPr>
            <a:r>
              <a:rPr b="1" lang="en" sz="1800">
                <a:latin typeface="Courier New"/>
                <a:ea typeface="Courier New"/>
                <a:cs typeface="Courier New"/>
                <a:sym typeface="Courier New"/>
              </a:rPr>
              <a:t>model = np.</a:t>
            </a:r>
            <a:r>
              <a:rPr b="1" lang="en" sz="1800">
                <a:solidFill>
                  <a:srgbClr val="666666"/>
                </a:solidFill>
                <a:latin typeface="Courier New"/>
                <a:ea typeface="Courier New"/>
                <a:cs typeface="Courier New"/>
                <a:sym typeface="Courier New"/>
              </a:rPr>
              <a:t>polyfit</a:t>
            </a:r>
            <a:r>
              <a:rPr b="1" lang="en" sz="1800">
                <a:latin typeface="Courier New"/>
                <a:ea typeface="Courier New"/>
                <a:cs typeface="Courier New"/>
                <a:sym typeface="Courier New"/>
              </a:rPr>
              <a:t>(x, y, </a:t>
            </a:r>
            <a:r>
              <a:rPr b="1" lang="en" sz="1800">
                <a:solidFill>
                  <a:srgbClr val="0000FF"/>
                </a:solidFill>
                <a:latin typeface="Courier New"/>
                <a:ea typeface="Courier New"/>
                <a:cs typeface="Courier New"/>
                <a:sym typeface="Courier New"/>
              </a:rPr>
              <a:t>1</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marR="0" rtl="0" algn="l">
              <a:lnSpc>
                <a:spcPct val="100000"/>
              </a:lnSpc>
              <a:spcBef>
                <a:spcPts val="600"/>
              </a:spcBef>
              <a:spcAft>
                <a:spcPts val="0"/>
              </a:spcAft>
              <a:buClr>
                <a:schemeClr val="dk1"/>
              </a:buClr>
              <a:buSzPts val="1100"/>
              <a:buFont typeface="Arial"/>
              <a:buNone/>
            </a:pPr>
            <a:r>
              <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800">
                <a:solidFill>
                  <a:srgbClr val="741B47"/>
                </a:solidFill>
                <a:latin typeface="Courier New"/>
                <a:ea typeface="Courier New"/>
                <a:cs typeface="Courier New"/>
                <a:sym typeface="Courier New"/>
              </a:rPr>
              <a:t>print</a:t>
            </a:r>
            <a:r>
              <a:rPr b="1" lang="en" sz="1800">
                <a:latin typeface="Courier New"/>
                <a:ea typeface="Courier New"/>
                <a:cs typeface="Courier New"/>
                <a:sym typeface="Courier New"/>
              </a:rPr>
              <a:t>(model)</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latin typeface="Courier New"/>
              <a:ea typeface="Courier New"/>
              <a:cs typeface="Courier New"/>
              <a:sym typeface="Courier New"/>
            </a:endParaRPr>
          </a:p>
        </p:txBody>
      </p:sp>
      <p:sp>
        <p:nvSpPr>
          <p:cNvPr id="756" name="Google Shape;756;p47"/>
          <p:cNvSpPr txBox="1"/>
          <p:nvPr/>
        </p:nvSpPr>
        <p:spPr>
          <a:xfrm>
            <a:off x="5617500" y="2396950"/>
            <a:ext cx="2866200" cy="169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nsolas"/>
                <a:ea typeface="Consolas"/>
                <a:cs typeface="Consolas"/>
                <a:sym typeface="Consolas"/>
              </a:rPr>
              <a:t>[  1.18558015 -49.24860374]</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
        <p:nvSpPr>
          <p:cNvPr id="757" name="Google Shape;757;p47"/>
          <p:cNvSpPr txBox="1"/>
          <p:nvPr/>
        </p:nvSpPr>
        <p:spPr>
          <a:xfrm>
            <a:off x="2358025" y="4184800"/>
            <a:ext cx="1363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Proxima Nova"/>
                <a:ea typeface="Proxima Nova"/>
                <a:cs typeface="Proxima Nova"/>
                <a:sym typeface="Proxima Nova"/>
              </a:rPr>
              <a:t>y</a:t>
            </a:r>
            <a:r>
              <a:rPr b="1" lang="en" sz="1800">
                <a:latin typeface="Proxima Nova"/>
                <a:ea typeface="Proxima Nova"/>
                <a:cs typeface="Proxima Nova"/>
                <a:sym typeface="Proxima Nova"/>
              </a:rPr>
              <a:t> = mx + b</a:t>
            </a:r>
            <a:endParaRPr b="1" sz="1800">
              <a:latin typeface="Proxima Nova"/>
              <a:ea typeface="Proxima Nova"/>
              <a:cs typeface="Proxima Nova"/>
              <a:sym typeface="Proxima Nova"/>
            </a:endParaRPr>
          </a:p>
        </p:txBody>
      </p:sp>
      <p:sp>
        <p:nvSpPr>
          <p:cNvPr id="758" name="Google Shape;758;p47"/>
          <p:cNvSpPr txBox="1"/>
          <p:nvPr/>
        </p:nvSpPr>
        <p:spPr>
          <a:xfrm>
            <a:off x="4163275" y="4184800"/>
            <a:ext cx="2552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Proxima Nova"/>
                <a:ea typeface="Proxima Nova"/>
                <a:cs typeface="Proxima Nova"/>
                <a:sym typeface="Proxima Nova"/>
              </a:rPr>
              <a:t>y = 1.19x - 49.25 </a:t>
            </a:r>
            <a:endParaRPr b="1" sz="18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5">
                                            <p:txEl>
                                              <p:pRg end="0" st="0"/>
                                            </p:txEl>
                                          </p:spTgt>
                                        </p:tgtEl>
                                        <p:attrNameLst>
                                          <p:attrName>style.visibility</p:attrName>
                                        </p:attrNameLst>
                                      </p:cBhvr>
                                      <p:to>
                                        <p:strVal val="visible"/>
                                      </p:to>
                                    </p:set>
                                    <p:animEffect filter="fade" transition="in">
                                      <p:cBhvr>
                                        <p:cTn dur="1000"/>
                                        <p:tgtEl>
                                          <p:spTgt spid="7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5">
                                            <p:txEl>
                                              <p:pRg end="1" st="1"/>
                                            </p:txEl>
                                          </p:spTgt>
                                        </p:tgtEl>
                                        <p:attrNameLst>
                                          <p:attrName>style.visibility</p:attrName>
                                        </p:attrNameLst>
                                      </p:cBhvr>
                                      <p:to>
                                        <p:strVal val="visible"/>
                                      </p:to>
                                    </p:set>
                                    <p:animEffect filter="fade" transition="in">
                                      <p:cBhvr>
                                        <p:cTn dur="1000"/>
                                        <p:tgtEl>
                                          <p:spTgt spid="7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5">
                                            <p:txEl>
                                              <p:pRg end="2" st="2"/>
                                            </p:txEl>
                                          </p:spTgt>
                                        </p:tgtEl>
                                        <p:attrNameLst>
                                          <p:attrName>style.visibility</p:attrName>
                                        </p:attrNameLst>
                                      </p:cBhvr>
                                      <p:to>
                                        <p:strVal val="visible"/>
                                      </p:to>
                                    </p:set>
                                    <p:animEffect filter="fade" transition="in">
                                      <p:cBhvr>
                                        <p:cTn dur="1000"/>
                                        <p:tgtEl>
                                          <p:spTgt spid="7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5">
                                            <p:txEl>
                                              <p:pRg end="3" st="3"/>
                                            </p:txEl>
                                          </p:spTgt>
                                        </p:tgtEl>
                                        <p:attrNameLst>
                                          <p:attrName>style.visibility</p:attrName>
                                        </p:attrNameLst>
                                      </p:cBhvr>
                                      <p:to>
                                        <p:strVal val="visible"/>
                                      </p:to>
                                    </p:set>
                                    <p:animEffect filter="fade" transition="in">
                                      <p:cBhvr>
                                        <p:cTn dur="1000"/>
                                        <p:tgtEl>
                                          <p:spTgt spid="7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5">
                                            <p:txEl>
                                              <p:pRg end="4" st="4"/>
                                            </p:txEl>
                                          </p:spTgt>
                                        </p:tgtEl>
                                        <p:attrNameLst>
                                          <p:attrName>style.visibility</p:attrName>
                                        </p:attrNameLst>
                                      </p:cBhvr>
                                      <p:to>
                                        <p:strVal val="visible"/>
                                      </p:to>
                                    </p:set>
                                    <p:animEffect filter="fade" transition="in">
                                      <p:cBhvr>
                                        <p:cTn dur="1000"/>
                                        <p:tgtEl>
                                          <p:spTgt spid="7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5">
                                            <p:txEl>
                                              <p:pRg end="5" st="5"/>
                                            </p:txEl>
                                          </p:spTgt>
                                        </p:tgtEl>
                                        <p:attrNameLst>
                                          <p:attrName>style.visibility</p:attrName>
                                        </p:attrNameLst>
                                      </p:cBhvr>
                                      <p:to>
                                        <p:strVal val="visible"/>
                                      </p:to>
                                    </p:set>
                                    <p:animEffect filter="fade" transition="in">
                                      <p:cBhvr>
                                        <p:cTn dur="1000"/>
                                        <p:tgtEl>
                                          <p:spTgt spid="7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6"/>
                                        </p:tgtEl>
                                        <p:attrNameLst>
                                          <p:attrName>style.visibility</p:attrName>
                                        </p:attrNameLst>
                                      </p:cBhvr>
                                      <p:to>
                                        <p:strVal val="visible"/>
                                      </p:to>
                                    </p:set>
                                    <p:animEffect filter="fade" transition="in">
                                      <p:cBhvr>
                                        <p:cTn dur="1000"/>
                                        <p:tgtEl>
                                          <p:spTgt spid="7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7"/>
                                        </p:tgtEl>
                                        <p:attrNameLst>
                                          <p:attrName>style.visibility</p:attrName>
                                        </p:attrNameLst>
                                      </p:cBhvr>
                                      <p:to>
                                        <p:strVal val="visible"/>
                                      </p:to>
                                    </p:set>
                                    <p:animEffect filter="fade" transition="in">
                                      <p:cBhvr>
                                        <p:cTn dur="1000"/>
                                        <p:tgtEl>
                                          <p:spTgt spid="7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8"/>
                                        </p:tgtEl>
                                        <p:attrNameLst>
                                          <p:attrName>style.visibility</p:attrName>
                                        </p:attrNameLst>
                                      </p:cBhvr>
                                      <p:to>
                                        <p:strVal val="visible"/>
                                      </p:to>
                                    </p:set>
                                    <p:animEffect filter="fade" transition="in">
                                      <p:cBhvr>
                                        <p:cTn dur="1000"/>
                                        <p:tgtEl>
                                          <p:spTgt spid="7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48"/>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Linear Regression</a:t>
            </a:r>
            <a:endParaRPr/>
          </a:p>
        </p:txBody>
      </p:sp>
      <p:sp>
        <p:nvSpPr>
          <p:cNvPr id="764" name="Google Shape;764;p48"/>
          <p:cNvSpPr txBox="1"/>
          <p:nvPr/>
        </p:nvSpPr>
        <p:spPr>
          <a:xfrm>
            <a:off x="320500" y="1285050"/>
            <a:ext cx="5690100" cy="34230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800">
                <a:solidFill>
                  <a:srgbClr val="38761D"/>
                </a:solidFill>
                <a:latin typeface="Courier New"/>
                <a:ea typeface="Courier New"/>
                <a:cs typeface="Courier New"/>
                <a:sym typeface="Courier New"/>
              </a:rPr>
              <a:t># Determine the min and max values of the x-axis</a:t>
            </a:r>
            <a:endParaRPr b="1" sz="1800">
              <a:latin typeface="Courier New"/>
              <a:ea typeface="Courier New"/>
              <a:cs typeface="Courier New"/>
              <a:sym typeface="Courier New"/>
            </a:endParaRPr>
          </a:p>
          <a:p>
            <a:pPr indent="0" lvl="0" marL="0" marR="0" rtl="0" algn="l">
              <a:lnSpc>
                <a:spcPct val="100000"/>
              </a:lnSpc>
              <a:spcBef>
                <a:spcPts val="600"/>
              </a:spcBef>
              <a:spcAft>
                <a:spcPts val="0"/>
              </a:spcAft>
              <a:buClr>
                <a:schemeClr val="dk1"/>
              </a:buClr>
              <a:buSzPts val="1100"/>
              <a:buFont typeface="Arial"/>
              <a:buNone/>
            </a:pPr>
            <a:r>
              <a:rPr b="1" lang="en" sz="1800">
                <a:solidFill>
                  <a:srgbClr val="741B47"/>
                </a:solidFill>
                <a:latin typeface="Courier New"/>
                <a:ea typeface="Courier New"/>
                <a:cs typeface="Courier New"/>
                <a:sym typeface="Courier New"/>
              </a:rPr>
              <a:t>print</a:t>
            </a:r>
            <a:r>
              <a:rPr b="1" lang="en" sz="1800">
                <a:latin typeface="Courier New"/>
                <a:ea typeface="Courier New"/>
                <a:cs typeface="Courier New"/>
                <a:sym typeface="Courier New"/>
              </a:rPr>
              <a:t>(df.temperature.</a:t>
            </a:r>
            <a:r>
              <a:rPr b="1" lang="en" sz="1800">
                <a:solidFill>
                  <a:srgbClr val="666666"/>
                </a:solidFill>
                <a:latin typeface="Courier New"/>
                <a:ea typeface="Courier New"/>
                <a:cs typeface="Courier New"/>
                <a:sym typeface="Courier New"/>
              </a:rPr>
              <a:t>min</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800">
                <a:solidFill>
                  <a:srgbClr val="741B47"/>
                </a:solidFill>
                <a:latin typeface="Courier New"/>
                <a:ea typeface="Courier New"/>
                <a:cs typeface="Courier New"/>
                <a:sym typeface="Courier New"/>
              </a:rPr>
              <a:t>print</a:t>
            </a:r>
            <a:r>
              <a:rPr b="1" lang="en" sz="1800">
                <a:latin typeface="Courier New"/>
                <a:ea typeface="Courier New"/>
                <a:cs typeface="Courier New"/>
                <a:sym typeface="Courier New"/>
              </a:rPr>
              <a:t>(df.temperature.</a:t>
            </a:r>
            <a:r>
              <a:rPr b="1" lang="en" sz="1800">
                <a:solidFill>
                  <a:srgbClr val="666666"/>
                </a:solidFill>
                <a:latin typeface="Courier New"/>
                <a:ea typeface="Courier New"/>
                <a:cs typeface="Courier New"/>
                <a:sym typeface="Courier New"/>
              </a:rPr>
              <a:t>max</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solidFill>
                <a:srgbClr val="38761D"/>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solidFill>
                <a:srgbClr val="38761D"/>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solidFill>
                <a:srgbClr val="38761D"/>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latin typeface="Courier New"/>
              <a:ea typeface="Courier New"/>
              <a:cs typeface="Courier New"/>
              <a:sym typeface="Courier New"/>
            </a:endParaRPr>
          </a:p>
        </p:txBody>
      </p:sp>
      <p:sp>
        <p:nvSpPr>
          <p:cNvPr id="765" name="Google Shape;765;p48"/>
          <p:cNvSpPr txBox="1"/>
          <p:nvPr/>
        </p:nvSpPr>
        <p:spPr>
          <a:xfrm>
            <a:off x="6172300" y="2396950"/>
            <a:ext cx="2540100" cy="2124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55.0</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80.5</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gtEl>
                                        <p:attrNameLst>
                                          <p:attrName>style.visibility</p:attrName>
                                        </p:attrNameLst>
                                      </p:cBhvr>
                                      <p:to>
                                        <p:strVal val="visible"/>
                                      </p:to>
                                    </p:set>
                                    <p:animEffect filter="fade" transition="in">
                                      <p:cBhvr>
                                        <p:cTn dur="1000"/>
                                        <p:tgtEl>
                                          <p:spTgt spid="7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5"/>
                                        </p:tgtEl>
                                        <p:attrNameLst>
                                          <p:attrName>style.visibility</p:attrName>
                                        </p:attrNameLst>
                                      </p:cBhvr>
                                      <p:to>
                                        <p:strVal val="visible"/>
                                      </p:to>
                                    </p:set>
                                    <p:animEffect filter="fade" transition="in">
                                      <p:cBhvr>
                                        <p:cTn dur="1000"/>
                                        <p:tgtEl>
                                          <p:spTgt spid="7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49"/>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Linear Regression</a:t>
            </a:r>
            <a:endParaRPr/>
          </a:p>
        </p:txBody>
      </p:sp>
      <p:sp>
        <p:nvSpPr>
          <p:cNvPr id="771" name="Google Shape;771;p49"/>
          <p:cNvSpPr txBox="1"/>
          <p:nvPr/>
        </p:nvSpPr>
        <p:spPr>
          <a:xfrm>
            <a:off x="320500" y="1285050"/>
            <a:ext cx="5690100" cy="34230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800">
                <a:solidFill>
                  <a:srgbClr val="38761D"/>
                </a:solidFill>
                <a:latin typeface="Courier New"/>
                <a:ea typeface="Courier New"/>
                <a:cs typeface="Courier New"/>
                <a:sym typeface="Courier New"/>
              </a:rPr>
              <a:t># Determine the min and max values of the x-axis</a:t>
            </a:r>
            <a:endParaRPr b="1" sz="1800">
              <a:latin typeface="Courier New"/>
              <a:ea typeface="Courier New"/>
              <a:cs typeface="Courier New"/>
              <a:sym typeface="Courier New"/>
            </a:endParaRPr>
          </a:p>
          <a:p>
            <a:pPr indent="0" lvl="0" marL="0" marR="0" rtl="0" algn="l">
              <a:lnSpc>
                <a:spcPct val="100000"/>
              </a:lnSpc>
              <a:spcBef>
                <a:spcPts val="600"/>
              </a:spcBef>
              <a:spcAft>
                <a:spcPts val="0"/>
              </a:spcAft>
              <a:buClr>
                <a:schemeClr val="dk1"/>
              </a:buClr>
              <a:buSzPts val="1100"/>
              <a:buFont typeface="Arial"/>
              <a:buNone/>
            </a:pPr>
            <a:r>
              <a:rPr b="1" lang="en" sz="1800">
                <a:solidFill>
                  <a:srgbClr val="741B47"/>
                </a:solidFill>
                <a:latin typeface="Courier New"/>
                <a:ea typeface="Courier New"/>
                <a:cs typeface="Courier New"/>
                <a:sym typeface="Courier New"/>
              </a:rPr>
              <a:t>print</a:t>
            </a:r>
            <a:r>
              <a:rPr b="1" lang="en" sz="1800">
                <a:latin typeface="Courier New"/>
                <a:ea typeface="Courier New"/>
                <a:cs typeface="Courier New"/>
                <a:sym typeface="Courier New"/>
              </a:rPr>
              <a:t>(df.temperature.</a:t>
            </a:r>
            <a:r>
              <a:rPr b="1" lang="en" sz="1800">
                <a:solidFill>
                  <a:srgbClr val="666666"/>
                </a:solidFill>
                <a:latin typeface="Courier New"/>
                <a:ea typeface="Courier New"/>
                <a:cs typeface="Courier New"/>
                <a:sym typeface="Courier New"/>
              </a:rPr>
              <a:t>min</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800">
                <a:solidFill>
                  <a:srgbClr val="741B47"/>
                </a:solidFill>
                <a:latin typeface="Courier New"/>
                <a:ea typeface="Courier New"/>
                <a:cs typeface="Courier New"/>
                <a:sym typeface="Courier New"/>
              </a:rPr>
              <a:t>print</a:t>
            </a:r>
            <a:r>
              <a:rPr b="1" lang="en" sz="1800">
                <a:latin typeface="Courier New"/>
                <a:ea typeface="Courier New"/>
                <a:cs typeface="Courier New"/>
                <a:sym typeface="Courier New"/>
              </a:rPr>
              <a:t>(df.temperature.</a:t>
            </a:r>
            <a:r>
              <a:rPr b="1" lang="en" sz="1800">
                <a:solidFill>
                  <a:srgbClr val="666666"/>
                </a:solidFill>
                <a:latin typeface="Courier New"/>
                <a:ea typeface="Courier New"/>
                <a:cs typeface="Courier New"/>
                <a:sym typeface="Courier New"/>
              </a:rPr>
              <a:t>max</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800">
                <a:solidFill>
                  <a:srgbClr val="38761D"/>
                </a:solidFill>
                <a:latin typeface="Courier New"/>
                <a:ea typeface="Courier New"/>
                <a:cs typeface="Courier New"/>
                <a:sym typeface="Courier New"/>
              </a:rPr>
              <a:t># Set the x-values of the line of best fit</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800">
                <a:latin typeface="Courier New"/>
                <a:ea typeface="Courier New"/>
                <a:cs typeface="Courier New"/>
                <a:sym typeface="Courier New"/>
              </a:rPr>
              <a:t>x_lin_reg = </a:t>
            </a:r>
            <a:r>
              <a:rPr b="1" lang="en" sz="1800">
                <a:solidFill>
                  <a:srgbClr val="666666"/>
                </a:solidFill>
                <a:latin typeface="Courier New"/>
                <a:ea typeface="Courier New"/>
                <a:cs typeface="Courier New"/>
                <a:sym typeface="Courier New"/>
              </a:rPr>
              <a:t>range</a:t>
            </a:r>
            <a:r>
              <a:rPr b="1" lang="en" sz="1800">
                <a:latin typeface="Courier New"/>
                <a:ea typeface="Courier New"/>
                <a:cs typeface="Courier New"/>
                <a:sym typeface="Courier New"/>
              </a:rPr>
              <a:t>(</a:t>
            </a:r>
            <a:r>
              <a:rPr b="1" lang="en" sz="1800">
                <a:solidFill>
                  <a:srgbClr val="0000FF"/>
                </a:solidFill>
                <a:latin typeface="Courier New"/>
                <a:ea typeface="Courier New"/>
                <a:cs typeface="Courier New"/>
                <a:sym typeface="Courier New"/>
              </a:rPr>
              <a:t>55</a:t>
            </a:r>
            <a:r>
              <a:rPr b="1" lang="en" sz="1800">
                <a:latin typeface="Courier New"/>
                <a:ea typeface="Courier New"/>
                <a:cs typeface="Courier New"/>
                <a:sym typeface="Courier New"/>
              </a:rPr>
              <a:t>, </a:t>
            </a:r>
            <a:r>
              <a:rPr b="1" lang="en" sz="1800">
                <a:solidFill>
                  <a:srgbClr val="0000FF"/>
                </a:solidFill>
                <a:latin typeface="Courier New"/>
                <a:ea typeface="Courier New"/>
                <a:cs typeface="Courier New"/>
                <a:sym typeface="Courier New"/>
              </a:rPr>
              <a:t>81</a:t>
            </a:r>
            <a:r>
              <a:rPr b="1" lang="en"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latin typeface="Courier New"/>
              <a:ea typeface="Courier New"/>
              <a:cs typeface="Courier New"/>
              <a:sym typeface="Courier New"/>
            </a:endParaRPr>
          </a:p>
        </p:txBody>
      </p:sp>
      <p:sp>
        <p:nvSpPr>
          <p:cNvPr id="772" name="Google Shape;772;p49"/>
          <p:cNvSpPr txBox="1"/>
          <p:nvPr/>
        </p:nvSpPr>
        <p:spPr>
          <a:xfrm>
            <a:off x="6172300" y="2396950"/>
            <a:ext cx="2540100" cy="2124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nsolas"/>
                <a:ea typeface="Consolas"/>
                <a:cs typeface="Consolas"/>
                <a:sym typeface="Consolas"/>
              </a:rPr>
              <a:t>55.0</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80.5</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50"/>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Linear Regression</a:t>
            </a:r>
            <a:endParaRPr/>
          </a:p>
        </p:txBody>
      </p:sp>
      <p:sp>
        <p:nvSpPr>
          <p:cNvPr id="778" name="Google Shape;778;p50"/>
          <p:cNvSpPr txBox="1"/>
          <p:nvPr/>
        </p:nvSpPr>
        <p:spPr>
          <a:xfrm>
            <a:off x="244300" y="1437450"/>
            <a:ext cx="4806900" cy="34230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800">
                <a:solidFill>
                  <a:srgbClr val="38761D"/>
                </a:solidFill>
                <a:latin typeface="Courier New"/>
                <a:ea typeface="Courier New"/>
                <a:cs typeface="Courier New"/>
                <a:sym typeface="Courier New"/>
              </a:rPr>
              <a:t># Predict using the model</a:t>
            </a:r>
            <a:endParaRPr b="1" sz="1800">
              <a:latin typeface="Courier New"/>
              <a:ea typeface="Courier New"/>
              <a:cs typeface="Courier New"/>
              <a:sym typeface="Courier New"/>
            </a:endParaRPr>
          </a:p>
          <a:p>
            <a:pPr indent="0" lvl="0" marL="0" marR="0" rtl="0" algn="l">
              <a:lnSpc>
                <a:spcPct val="100000"/>
              </a:lnSpc>
              <a:spcBef>
                <a:spcPts val="600"/>
              </a:spcBef>
              <a:spcAft>
                <a:spcPts val="0"/>
              </a:spcAft>
              <a:buClr>
                <a:schemeClr val="dk1"/>
              </a:buClr>
              <a:buSzPts val="1100"/>
              <a:buFont typeface="Arial"/>
              <a:buNone/>
            </a:pPr>
            <a:r>
              <a:rPr b="1" lang="en" sz="1800">
                <a:latin typeface="Courier New"/>
                <a:ea typeface="Courier New"/>
                <a:cs typeface="Courier New"/>
                <a:sym typeface="Courier New"/>
              </a:rPr>
              <a:t>predict = np.</a:t>
            </a:r>
            <a:r>
              <a:rPr b="1" lang="en" sz="1800">
                <a:solidFill>
                  <a:srgbClr val="666666"/>
                </a:solidFill>
                <a:latin typeface="Courier New"/>
                <a:ea typeface="Courier New"/>
                <a:cs typeface="Courier New"/>
                <a:sym typeface="Courier New"/>
              </a:rPr>
              <a:t>poly1d</a:t>
            </a:r>
            <a:r>
              <a:rPr b="1" lang="en" sz="1800">
                <a:latin typeface="Courier New"/>
                <a:ea typeface="Courier New"/>
                <a:cs typeface="Courier New"/>
                <a:sym typeface="Courier New"/>
              </a:rPr>
              <a:t>(model)</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800">
                <a:solidFill>
                  <a:srgbClr val="38761D"/>
                </a:solidFill>
                <a:latin typeface="Courier New"/>
                <a:ea typeface="Courier New"/>
                <a:cs typeface="Courier New"/>
                <a:sym typeface="Courier New"/>
              </a:rPr>
              <a:t># Set the y-values of the line of best fit</a:t>
            </a:r>
            <a:endParaRPr b="1" sz="1800">
              <a:solidFill>
                <a:schemeClr val="dk1"/>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800">
                <a:solidFill>
                  <a:schemeClr val="dk1"/>
                </a:solidFill>
                <a:latin typeface="Courier New"/>
                <a:ea typeface="Courier New"/>
                <a:cs typeface="Courier New"/>
                <a:sym typeface="Courier New"/>
              </a:rPr>
              <a:t>y_lin_reg = predict(x_lin_reg)</a:t>
            </a:r>
            <a:endParaRPr b="1" sz="1800">
              <a:solidFill>
                <a:schemeClr val="dk1"/>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solidFill>
                <a:schemeClr val="dk1"/>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800">
                <a:solidFill>
                  <a:srgbClr val="38761D"/>
                </a:solidFill>
                <a:latin typeface="Courier New"/>
                <a:ea typeface="Courier New"/>
                <a:cs typeface="Courier New"/>
                <a:sym typeface="Courier New"/>
              </a:rPr>
              <a:t># Plot the line of best fit</a:t>
            </a:r>
            <a:endParaRPr b="1" sz="1800">
              <a:solidFill>
                <a:schemeClr val="dk1"/>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800">
                <a:solidFill>
                  <a:schemeClr val="dk1"/>
                </a:solidFill>
                <a:latin typeface="Courier New"/>
                <a:ea typeface="Courier New"/>
                <a:cs typeface="Courier New"/>
                <a:sym typeface="Courier New"/>
              </a:rPr>
              <a:t>plt.</a:t>
            </a:r>
            <a:r>
              <a:rPr b="1" lang="en" sz="1800">
                <a:solidFill>
                  <a:srgbClr val="666666"/>
                </a:solidFill>
                <a:latin typeface="Courier New"/>
                <a:ea typeface="Courier New"/>
                <a:cs typeface="Courier New"/>
                <a:sym typeface="Courier New"/>
              </a:rPr>
              <a:t>plot</a:t>
            </a:r>
            <a:r>
              <a:rPr b="1" lang="en" sz="1800">
                <a:solidFill>
                  <a:schemeClr val="dk1"/>
                </a:solidFill>
                <a:latin typeface="Courier New"/>
                <a:ea typeface="Courier New"/>
                <a:cs typeface="Courier New"/>
                <a:sym typeface="Courier New"/>
              </a:rPr>
              <a:t>(x_lin_reg, y_lin_reg, color = </a:t>
            </a:r>
            <a:r>
              <a:rPr b="1" lang="en" sz="1800">
                <a:solidFill>
                  <a:srgbClr val="3A81BA"/>
                </a:solidFill>
                <a:latin typeface="Courier New"/>
                <a:ea typeface="Courier New"/>
                <a:cs typeface="Courier New"/>
                <a:sym typeface="Courier New"/>
              </a:rPr>
              <a:t>"red"</a:t>
            </a:r>
            <a:r>
              <a:rPr b="1" lang="en" sz="1800">
                <a:solidFill>
                  <a:schemeClr val="dk1"/>
                </a:solidFill>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latin typeface="Courier New"/>
              <a:ea typeface="Courier New"/>
              <a:cs typeface="Courier New"/>
              <a:sym typeface="Courier New"/>
            </a:endParaRPr>
          </a:p>
        </p:txBody>
      </p:sp>
      <p:pic>
        <p:nvPicPr>
          <p:cNvPr id="779" name="Google Shape;779;p50"/>
          <p:cNvPicPr preferRelativeResize="0"/>
          <p:nvPr/>
        </p:nvPicPr>
        <p:blipFill>
          <a:blip r:embed="rId3">
            <a:alphaModFix/>
          </a:blip>
          <a:stretch>
            <a:fillRect/>
          </a:stretch>
        </p:blipFill>
        <p:spPr>
          <a:xfrm>
            <a:off x="5282300" y="1718487"/>
            <a:ext cx="3686174" cy="28609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8">
                                            <p:txEl>
                                              <p:pRg end="0" st="0"/>
                                            </p:txEl>
                                          </p:spTgt>
                                        </p:tgtEl>
                                        <p:attrNameLst>
                                          <p:attrName>style.visibility</p:attrName>
                                        </p:attrNameLst>
                                      </p:cBhvr>
                                      <p:to>
                                        <p:strVal val="visible"/>
                                      </p:to>
                                    </p:set>
                                    <p:animEffect filter="fade" transition="in">
                                      <p:cBhvr>
                                        <p:cTn dur="1000"/>
                                        <p:tgtEl>
                                          <p:spTgt spid="7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8">
                                            <p:txEl>
                                              <p:pRg end="1" st="1"/>
                                            </p:txEl>
                                          </p:spTgt>
                                        </p:tgtEl>
                                        <p:attrNameLst>
                                          <p:attrName>style.visibility</p:attrName>
                                        </p:attrNameLst>
                                      </p:cBhvr>
                                      <p:to>
                                        <p:strVal val="visible"/>
                                      </p:to>
                                    </p:set>
                                    <p:animEffect filter="fade" transition="in">
                                      <p:cBhvr>
                                        <p:cTn dur="1000"/>
                                        <p:tgtEl>
                                          <p:spTgt spid="7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8">
                                            <p:txEl>
                                              <p:pRg end="2" st="2"/>
                                            </p:txEl>
                                          </p:spTgt>
                                        </p:tgtEl>
                                        <p:attrNameLst>
                                          <p:attrName>style.visibility</p:attrName>
                                        </p:attrNameLst>
                                      </p:cBhvr>
                                      <p:to>
                                        <p:strVal val="visible"/>
                                      </p:to>
                                    </p:set>
                                    <p:animEffect filter="fade" transition="in">
                                      <p:cBhvr>
                                        <p:cTn dur="1000"/>
                                        <p:tgtEl>
                                          <p:spTgt spid="7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8">
                                            <p:txEl>
                                              <p:pRg end="3" st="3"/>
                                            </p:txEl>
                                          </p:spTgt>
                                        </p:tgtEl>
                                        <p:attrNameLst>
                                          <p:attrName>style.visibility</p:attrName>
                                        </p:attrNameLst>
                                      </p:cBhvr>
                                      <p:to>
                                        <p:strVal val="visible"/>
                                      </p:to>
                                    </p:set>
                                    <p:animEffect filter="fade" transition="in">
                                      <p:cBhvr>
                                        <p:cTn dur="1000"/>
                                        <p:tgtEl>
                                          <p:spTgt spid="7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8">
                                            <p:txEl>
                                              <p:pRg end="4" st="4"/>
                                            </p:txEl>
                                          </p:spTgt>
                                        </p:tgtEl>
                                        <p:attrNameLst>
                                          <p:attrName>style.visibility</p:attrName>
                                        </p:attrNameLst>
                                      </p:cBhvr>
                                      <p:to>
                                        <p:strVal val="visible"/>
                                      </p:to>
                                    </p:set>
                                    <p:animEffect filter="fade" transition="in">
                                      <p:cBhvr>
                                        <p:cTn dur="1000"/>
                                        <p:tgtEl>
                                          <p:spTgt spid="7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8">
                                            <p:txEl>
                                              <p:pRg end="5" st="5"/>
                                            </p:txEl>
                                          </p:spTgt>
                                        </p:tgtEl>
                                        <p:attrNameLst>
                                          <p:attrName>style.visibility</p:attrName>
                                        </p:attrNameLst>
                                      </p:cBhvr>
                                      <p:to>
                                        <p:strVal val="visible"/>
                                      </p:to>
                                    </p:set>
                                    <p:animEffect filter="fade" transition="in">
                                      <p:cBhvr>
                                        <p:cTn dur="1000"/>
                                        <p:tgtEl>
                                          <p:spTgt spid="77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8">
                                            <p:txEl>
                                              <p:pRg end="6" st="6"/>
                                            </p:txEl>
                                          </p:spTgt>
                                        </p:tgtEl>
                                        <p:attrNameLst>
                                          <p:attrName>style.visibility</p:attrName>
                                        </p:attrNameLst>
                                      </p:cBhvr>
                                      <p:to>
                                        <p:strVal val="visible"/>
                                      </p:to>
                                    </p:set>
                                    <p:animEffect filter="fade" transition="in">
                                      <p:cBhvr>
                                        <p:cTn dur="1000"/>
                                        <p:tgtEl>
                                          <p:spTgt spid="77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8">
                                            <p:txEl>
                                              <p:pRg end="7" st="7"/>
                                            </p:txEl>
                                          </p:spTgt>
                                        </p:tgtEl>
                                        <p:attrNameLst>
                                          <p:attrName>style.visibility</p:attrName>
                                        </p:attrNameLst>
                                      </p:cBhvr>
                                      <p:to>
                                        <p:strVal val="visible"/>
                                      </p:to>
                                    </p:set>
                                    <p:animEffect filter="fade" transition="in">
                                      <p:cBhvr>
                                        <p:cTn dur="1000"/>
                                        <p:tgtEl>
                                          <p:spTgt spid="77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8">
                                            <p:txEl>
                                              <p:pRg end="8" st="8"/>
                                            </p:txEl>
                                          </p:spTgt>
                                        </p:tgtEl>
                                        <p:attrNameLst>
                                          <p:attrName>style.visibility</p:attrName>
                                        </p:attrNameLst>
                                      </p:cBhvr>
                                      <p:to>
                                        <p:strVal val="visible"/>
                                      </p:to>
                                    </p:set>
                                    <p:animEffect filter="fade" transition="in">
                                      <p:cBhvr>
                                        <p:cTn dur="1000"/>
                                        <p:tgtEl>
                                          <p:spTgt spid="77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8">
                                            <p:txEl>
                                              <p:pRg end="9" st="9"/>
                                            </p:txEl>
                                          </p:spTgt>
                                        </p:tgtEl>
                                        <p:attrNameLst>
                                          <p:attrName>style.visibility</p:attrName>
                                        </p:attrNameLst>
                                      </p:cBhvr>
                                      <p:to>
                                        <p:strVal val="visible"/>
                                      </p:to>
                                    </p:set>
                                    <p:animEffect filter="fade" transition="in">
                                      <p:cBhvr>
                                        <p:cTn dur="1000"/>
                                        <p:tgtEl>
                                          <p:spTgt spid="77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8">
                                            <p:txEl>
                                              <p:pRg end="10" st="10"/>
                                            </p:txEl>
                                          </p:spTgt>
                                        </p:tgtEl>
                                        <p:attrNameLst>
                                          <p:attrName>style.visibility</p:attrName>
                                        </p:attrNameLst>
                                      </p:cBhvr>
                                      <p:to>
                                        <p:strVal val="visible"/>
                                      </p:to>
                                    </p:set>
                                    <p:animEffect filter="fade" transition="in">
                                      <p:cBhvr>
                                        <p:cTn dur="1000"/>
                                        <p:tgtEl>
                                          <p:spTgt spid="77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9"/>
                                        </p:tgtEl>
                                        <p:attrNameLst>
                                          <p:attrName>style.visibility</p:attrName>
                                        </p:attrNameLst>
                                      </p:cBhvr>
                                      <p:to>
                                        <p:strVal val="visible"/>
                                      </p:to>
                                    </p:set>
                                    <p:animEffect filter="fade" transition="in">
                                      <p:cBhvr>
                                        <p:cTn dur="1000"/>
                                        <p:tgtEl>
                                          <p:spTgt spid="7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51"/>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Linear Regression</a:t>
            </a:r>
            <a:endParaRPr/>
          </a:p>
        </p:txBody>
      </p:sp>
      <p:sp>
        <p:nvSpPr>
          <p:cNvPr id="785" name="Google Shape;785;p51"/>
          <p:cNvSpPr txBox="1"/>
          <p:nvPr/>
        </p:nvSpPr>
        <p:spPr>
          <a:xfrm>
            <a:off x="244300" y="1437450"/>
            <a:ext cx="4806900" cy="34230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38761D"/>
                </a:solidFill>
                <a:latin typeface="Courier New"/>
                <a:ea typeface="Courier New"/>
                <a:cs typeface="Courier New"/>
                <a:sym typeface="Courier New"/>
              </a:rPr>
              <a:t># Predict a value</a:t>
            </a:r>
            <a:endParaRPr b="1" sz="1800">
              <a:solidFill>
                <a:schemeClr val="dk1"/>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800">
                <a:solidFill>
                  <a:srgbClr val="741B47"/>
                </a:solidFill>
                <a:latin typeface="Courier New"/>
                <a:ea typeface="Courier New"/>
                <a:cs typeface="Courier New"/>
                <a:sym typeface="Courier New"/>
              </a:rPr>
              <a:t>print</a:t>
            </a:r>
            <a:r>
              <a:rPr b="1" lang="en" sz="1800">
                <a:solidFill>
                  <a:schemeClr val="dk1"/>
                </a:solidFill>
                <a:latin typeface="Courier New"/>
                <a:ea typeface="Courier New"/>
                <a:cs typeface="Courier New"/>
                <a:sym typeface="Courier New"/>
              </a:rPr>
              <a:t>(predict(</a:t>
            </a:r>
            <a:r>
              <a:rPr b="1" lang="en" sz="1800">
                <a:solidFill>
                  <a:srgbClr val="0000FF"/>
                </a:solidFill>
                <a:latin typeface="Courier New"/>
                <a:ea typeface="Courier New"/>
                <a:cs typeface="Courier New"/>
                <a:sym typeface="Courier New"/>
              </a:rPr>
              <a:t>60</a:t>
            </a:r>
            <a:r>
              <a:rPr b="1" lang="en" sz="1800">
                <a:solidFill>
                  <a:schemeClr val="dk1"/>
                </a:solidFill>
                <a:latin typeface="Courier New"/>
                <a:ea typeface="Courier New"/>
                <a:cs typeface="Courier New"/>
                <a:sym typeface="Courier New"/>
              </a:rPr>
              <a:t>))</a:t>
            </a:r>
            <a:endParaRPr b="1" sz="1800">
              <a:solidFill>
                <a:schemeClr val="dk1"/>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solidFill>
                <a:schemeClr val="dk1"/>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solidFill>
                <a:schemeClr val="dk1"/>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solidFill>
                <a:schemeClr val="dk1"/>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solidFill>
                <a:schemeClr val="dk1"/>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solidFill>
                <a:schemeClr val="dk1"/>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solidFill>
                <a:schemeClr val="dk1"/>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solidFill>
                <a:schemeClr val="dk1"/>
              </a:solidFill>
              <a:latin typeface="Courier New"/>
              <a:ea typeface="Courier New"/>
              <a:cs typeface="Courier New"/>
              <a:sym typeface="Courier New"/>
            </a:endParaRPr>
          </a:p>
        </p:txBody>
      </p:sp>
      <p:pic>
        <p:nvPicPr>
          <p:cNvPr id="786" name="Google Shape;786;p51"/>
          <p:cNvPicPr preferRelativeResize="0"/>
          <p:nvPr/>
        </p:nvPicPr>
        <p:blipFill>
          <a:blip r:embed="rId3">
            <a:alphaModFix/>
          </a:blip>
          <a:stretch>
            <a:fillRect/>
          </a:stretch>
        </p:blipFill>
        <p:spPr>
          <a:xfrm>
            <a:off x="5282300" y="1718487"/>
            <a:ext cx="3686174" cy="2860926"/>
          </a:xfrm>
          <a:prstGeom prst="rect">
            <a:avLst/>
          </a:prstGeom>
          <a:noFill/>
          <a:ln>
            <a:noFill/>
          </a:ln>
        </p:spPr>
      </p:pic>
      <p:sp>
        <p:nvSpPr>
          <p:cNvPr id="787" name="Google Shape;787;p51"/>
          <p:cNvSpPr txBox="1"/>
          <p:nvPr/>
        </p:nvSpPr>
        <p:spPr>
          <a:xfrm>
            <a:off x="2103725" y="2662800"/>
            <a:ext cx="2540100" cy="147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nsolas"/>
                <a:ea typeface="Consolas"/>
                <a:cs typeface="Consolas"/>
                <a:sym typeface="Consolas"/>
              </a:rPr>
              <a:t>21.88620510944454</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cxnSp>
        <p:nvCxnSpPr>
          <p:cNvPr id="788" name="Google Shape;788;p51"/>
          <p:cNvCxnSpPr/>
          <p:nvPr/>
        </p:nvCxnSpPr>
        <p:spPr>
          <a:xfrm rot="10800000">
            <a:off x="6334125" y="3583675"/>
            <a:ext cx="0" cy="693600"/>
          </a:xfrm>
          <a:prstGeom prst="straightConnector1">
            <a:avLst/>
          </a:prstGeom>
          <a:noFill/>
          <a:ln cap="flat" cmpd="sng" w="28575">
            <a:solidFill>
              <a:srgbClr val="FF9900"/>
            </a:solidFill>
            <a:prstDash val="solid"/>
            <a:round/>
            <a:headEnd len="med" w="med" type="none"/>
            <a:tailEnd len="med" w="med" type="none"/>
          </a:ln>
        </p:spPr>
      </p:cxnSp>
      <p:cxnSp>
        <p:nvCxnSpPr>
          <p:cNvPr id="789" name="Google Shape;789;p51"/>
          <p:cNvCxnSpPr/>
          <p:nvPr/>
        </p:nvCxnSpPr>
        <p:spPr>
          <a:xfrm flipH="1">
            <a:off x="5617550" y="3583775"/>
            <a:ext cx="705000" cy="11700"/>
          </a:xfrm>
          <a:prstGeom prst="straightConnector1">
            <a:avLst/>
          </a:prstGeom>
          <a:noFill/>
          <a:ln cap="flat" cmpd="sng" w="28575">
            <a:solidFill>
              <a:srgbClr val="FF99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5">
                                            <p:txEl>
                                              <p:pRg end="0" st="0"/>
                                            </p:txEl>
                                          </p:spTgt>
                                        </p:tgtEl>
                                        <p:attrNameLst>
                                          <p:attrName>style.visibility</p:attrName>
                                        </p:attrNameLst>
                                      </p:cBhvr>
                                      <p:to>
                                        <p:strVal val="visible"/>
                                      </p:to>
                                    </p:set>
                                    <p:animEffect filter="fade" transition="in">
                                      <p:cBhvr>
                                        <p:cTn dur="1000"/>
                                        <p:tgtEl>
                                          <p:spTgt spid="7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5">
                                            <p:txEl>
                                              <p:pRg end="1" st="1"/>
                                            </p:txEl>
                                          </p:spTgt>
                                        </p:tgtEl>
                                        <p:attrNameLst>
                                          <p:attrName>style.visibility</p:attrName>
                                        </p:attrNameLst>
                                      </p:cBhvr>
                                      <p:to>
                                        <p:strVal val="visible"/>
                                      </p:to>
                                    </p:set>
                                    <p:animEffect filter="fade" transition="in">
                                      <p:cBhvr>
                                        <p:cTn dur="1000"/>
                                        <p:tgtEl>
                                          <p:spTgt spid="7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5">
                                            <p:txEl>
                                              <p:pRg end="2" st="2"/>
                                            </p:txEl>
                                          </p:spTgt>
                                        </p:tgtEl>
                                        <p:attrNameLst>
                                          <p:attrName>style.visibility</p:attrName>
                                        </p:attrNameLst>
                                      </p:cBhvr>
                                      <p:to>
                                        <p:strVal val="visible"/>
                                      </p:to>
                                    </p:set>
                                    <p:animEffect filter="fade" transition="in">
                                      <p:cBhvr>
                                        <p:cTn dur="1000"/>
                                        <p:tgtEl>
                                          <p:spTgt spid="7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5">
                                            <p:txEl>
                                              <p:pRg end="3" st="3"/>
                                            </p:txEl>
                                          </p:spTgt>
                                        </p:tgtEl>
                                        <p:attrNameLst>
                                          <p:attrName>style.visibility</p:attrName>
                                        </p:attrNameLst>
                                      </p:cBhvr>
                                      <p:to>
                                        <p:strVal val="visible"/>
                                      </p:to>
                                    </p:set>
                                    <p:animEffect filter="fade" transition="in">
                                      <p:cBhvr>
                                        <p:cTn dur="1000"/>
                                        <p:tgtEl>
                                          <p:spTgt spid="7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5">
                                            <p:txEl>
                                              <p:pRg end="4" st="4"/>
                                            </p:txEl>
                                          </p:spTgt>
                                        </p:tgtEl>
                                        <p:attrNameLst>
                                          <p:attrName>style.visibility</p:attrName>
                                        </p:attrNameLst>
                                      </p:cBhvr>
                                      <p:to>
                                        <p:strVal val="visible"/>
                                      </p:to>
                                    </p:set>
                                    <p:animEffect filter="fade" transition="in">
                                      <p:cBhvr>
                                        <p:cTn dur="1000"/>
                                        <p:tgtEl>
                                          <p:spTgt spid="7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5">
                                            <p:txEl>
                                              <p:pRg end="5" st="5"/>
                                            </p:txEl>
                                          </p:spTgt>
                                        </p:tgtEl>
                                        <p:attrNameLst>
                                          <p:attrName>style.visibility</p:attrName>
                                        </p:attrNameLst>
                                      </p:cBhvr>
                                      <p:to>
                                        <p:strVal val="visible"/>
                                      </p:to>
                                    </p:set>
                                    <p:animEffect filter="fade" transition="in">
                                      <p:cBhvr>
                                        <p:cTn dur="1000"/>
                                        <p:tgtEl>
                                          <p:spTgt spid="7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5">
                                            <p:txEl>
                                              <p:pRg end="6" st="6"/>
                                            </p:txEl>
                                          </p:spTgt>
                                        </p:tgtEl>
                                        <p:attrNameLst>
                                          <p:attrName>style.visibility</p:attrName>
                                        </p:attrNameLst>
                                      </p:cBhvr>
                                      <p:to>
                                        <p:strVal val="visible"/>
                                      </p:to>
                                    </p:set>
                                    <p:animEffect filter="fade" transition="in">
                                      <p:cBhvr>
                                        <p:cTn dur="1000"/>
                                        <p:tgtEl>
                                          <p:spTgt spid="7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5">
                                            <p:txEl>
                                              <p:pRg end="7" st="7"/>
                                            </p:txEl>
                                          </p:spTgt>
                                        </p:tgtEl>
                                        <p:attrNameLst>
                                          <p:attrName>style.visibility</p:attrName>
                                        </p:attrNameLst>
                                      </p:cBhvr>
                                      <p:to>
                                        <p:strVal val="visible"/>
                                      </p:to>
                                    </p:set>
                                    <p:animEffect filter="fade" transition="in">
                                      <p:cBhvr>
                                        <p:cTn dur="1000"/>
                                        <p:tgtEl>
                                          <p:spTgt spid="78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5">
                                            <p:txEl>
                                              <p:pRg end="8" st="8"/>
                                            </p:txEl>
                                          </p:spTgt>
                                        </p:tgtEl>
                                        <p:attrNameLst>
                                          <p:attrName>style.visibility</p:attrName>
                                        </p:attrNameLst>
                                      </p:cBhvr>
                                      <p:to>
                                        <p:strVal val="visible"/>
                                      </p:to>
                                    </p:set>
                                    <p:animEffect filter="fade" transition="in">
                                      <p:cBhvr>
                                        <p:cTn dur="1000"/>
                                        <p:tgtEl>
                                          <p:spTgt spid="78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7"/>
                                        </p:tgtEl>
                                        <p:attrNameLst>
                                          <p:attrName>style.visibility</p:attrName>
                                        </p:attrNameLst>
                                      </p:cBhvr>
                                      <p:to>
                                        <p:strVal val="visible"/>
                                      </p:to>
                                    </p:set>
                                    <p:animEffect filter="fade" transition="in">
                                      <p:cBhvr>
                                        <p:cTn dur="1000"/>
                                        <p:tgtEl>
                                          <p:spTgt spid="7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6"/>
                                        </p:tgtEl>
                                        <p:attrNameLst>
                                          <p:attrName>style.visibility</p:attrName>
                                        </p:attrNameLst>
                                      </p:cBhvr>
                                      <p:to>
                                        <p:strVal val="visible"/>
                                      </p:to>
                                    </p:set>
                                    <p:animEffect filter="fade" transition="in">
                                      <p:cBhvr>
                                        <p:cTn dur="1000"/>
                                        <p:tgtEl>
                                          <p:spTgt spid="7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8"/>
                                        </p:tgtEl>
                                        <p:attrNameLst>
                                          <p:attrName>style.visibility</p:attrName>
                                        </p:attrNameLst>
                                      </p:cBhvr>
                                      <p:to>
                                        <p:strVal val="visible"/>
                                      </p:to>
                                    </p:set>
                                    <p:animEffect filter="fade" transition="in">
                                      <p:cBhvr>
                                        <p:cTn dur="1000"/>
                                        <p:tgtEl>
                                          <p:spTgt spid="7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9"/>
                                        </p:tgtEl>
                                        <p:attrNameLst>
                                          <p:attrName>style.visibility</p:attrName>
                                        </p:attrNameLst>
                                      </p:cBhvr>
                                      <p:to>
                                        <p:strVal val="visible"/>
                                      </p:to>
                                    </p:set>
                                    <p:animEffect filter="fade" transition="in">
                                      <p:cBhvr>
                                        <p:cTn dur="1000"/>
                                        <p:tgtEl>
                                          <p:spTgt spid="7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52"/>
          <p:cNvSpPr txBox="1"/>
          <p:nvPr>
            <p:ph type="title"/>
          </p:nvPr>
        </p:nvSpPr>
        <p:spPr>
          <a:xfrm>
            <a:off x="457200" y="205978"/>
            <a:ext cx="8229600" cy="85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Lesson Vocabulary</a:t>
            </a:r>
            <a:endParaRPr b="1"/>
          </a:p>
        </p:txBody>
      </p:sp>
      <p:graphicFrame>
        <p:nvGraphicFramePr>
          <p:cNvPr id="795" name="Google Shape;795;p52"/>
          <p:cNvGraphicFramePr/>
          <p:nvPr/>
        </p:nvGraphicFramePr>
        <p:xfrm>
          <a:off x="952500" y="1562525"/>
          <a:ext cx="3000000" cy="3000000"/>
        </p:xfrm>
        <a:graphic>
          <a:graphicData uri="http://schemas.openxmlformats.org/drawingml/2006/table">
            <a:tbl>
              <a:tblPr>
                <a:noFill/>
                <a:tableStyleId>{BAC8241F-BEFF-4146-972A-E1E28D07F4C5}</a:tableStyleId>
              </a:tblPr>
              <a:tblGrid>
                <a:gridCol w="3619500"/>
                <a:gridCol w="3619500"/>
              </a:tblGrid>
              <a:tr h="381000">
                <a:tc>
                  <a:txBody>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Term</a:t>
                      </a:r>
                      <a:endParaRPr b="1">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rgbClr val="2D8EC2"/>
                    </a:solidFill>
                  </a:tcPr>
                </a:tc>
                <a:tc>
                  <a:txBody>
                    <a:bodyPr/>
                    <a:lstStyle/>
                    <a:p>
                      <a:pPr indent="0" lvl="0" marL="0" rtl="0" algn="ctr">
                        <a:spcBef>
                          <a:spcPts val="0"/>
                        </a:spcBef>
                        <a:spcAft>
                          <a:spcPts val="0"/>
                        </a:spcAft>
                        <a:buNone/>
                      </a:pPr>
                      <a:r>
                        <a:rPr b="1" lang="en">
                          <a:solidFill>
                            <a:srgbClr val="FFFFFF"/>
                          </a:solidFill>
                          <a:latin typeface="Proxima Nova"/>
                          <a:ea typeface="Proxima Nova"/>
                          <a:cs typeface="Proxima Nova"/>
                          <a:sym typeface="Proxima Nova"/>
                        </a:rPr>
                        <a:t>Definition</a:t>
                      </a:r>
                      <a:endParaRPr b="1">
                        <a:solidFill>
                          <a:srgbClr val="FFFFFF"/>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rgbClr val="2D8EC2"/>
                    </a:solidFill>
                  </a:tcPr>
                </a:tc>
              </a:tr>
              <a:tr h="381000">
                <a:tc>
                  <a:txBody>
                    <a:bodyPr/>
                    <a:lstStyle/>
                    <a:p>
                      <a:pPr indent="0" lvl="0" marL="0" rtl="0" algn="l">
                        <a:spcBef>
                          <a:spcPts val="0"/>
                        </a:spcBef>
                        <a:spcAft>
                          <a:spcPts val="0"/>
                        </a:spcAft>
                        <a:buClr>
                          <a:schemeClr val="dk1"/>
                        </a:buClr>
                        <a:buSzPts val="1100"/>
                        <a:buFont typeface="Arial"/>
                        <a:buNone/>
                      </a:pPr>
                      <a:r>
                        <a:rPr b="1" lang="en" sz="1200">
                          <a:solidFill>
                            <a:srgbClr val="222222"/>
                          </a:solidFill>
                          <a:highlight>
                            <a:srgbClr val="FFFFFF"/>
                          </a:highlight>
                          <a:latin typeface="Proxima Nova"/>
                          <a:ea typeface="Proxima Nova"/>
                          <a:cs typeface="Proxima Nova"/>
                          <a:sym typeface="Proxima Nova"/>
                        </a:rPr>
                        <a:t>linear regression </a:t>
                      </a:r>
                      <a:endParaRPr b="1" sz="1200">
                        <a:solidFill>
                          <a:srgbClr val="222222"/>
                        </a:solidFill>
                        <a:highlight>
                          <a:srgbClr val="FFFFFF"/>
                        </a:highlight>
                        <a:latin typeface="Proxima Nova"/>
                        <a:ea typeface="Proxima Nova"/>
                        <a:cs typeface="Proxima Nova"/>
                        <a:sym typeface="Proxima Nova"/>
                      </a:endParaRPr>
                    </a:p>
                    <a:p>
                      <a:pPr indent="0" lvl="0" marL="0" rtl="0" algn="l">
                        <a:spcBef>
                          <a:spcPts val="0"/>
                        </a:spcBef>
                        <a:spcAft>
                          <a:spcPts val="0"/>
                        </a:spcAft>
                        <a:buNone/>
                      </a:pPr>
                      <a:r>
                        <a:t/>
                      </a:r>
                      <a:endParaRPr b="1"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222222"/>
                          </a:solidFill>
                          <a:highlight>
                            <a:srgbClr val="FFFFFF"/>
                          </a:highlight>
                          <a:latin typeface="Proxima Nova"/>
                          <a:ea typeface="Proxima Nova"/>
                          <a:cs typeface="Proxima Nova"/>
                          <a:sym typeface="Proxima Nova"/>
                        </a:rPr>
                        <a:t>An attempt to create a linear relationship between two correlating variables. </a:t>
                      </a:r>
                      <a:endParaRPr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200">
                          <a:solidFill>
                            <a:srgbClr val="222222"/>
                          </a:solidFill>
                          <a:highlight>
                            <a:srgbClr val="FFFFFF"/>
                          </a:highlight>
                          <a:latin typeface="Proxima Nova"/>
                          <a:ea typeface="Proxima Nova"/>
                          <a:cs typeface="Proxima Nova"/>
                          <a:sym typeface="Proxima Nova"/>
                        </a:rPr>
                        <a:t>line of best fit </a:t>
                      </a:r>
                      <a:endParaRPr b="1"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222222"/>
                          </a:solidFill>
                          <a:highlight>
                            <a:srgbClr val="FFFFFF"/>
                          </a:highlight>
                          <a:latin typeface="Proxima Nova"/>
                          <a:ea typeface="Proxima Nova"/>
                          <a:cs typeface="Proxima Nova"/>
                          <a:sym typeface="Proxima Nova"/>
                        </a:rPr>
                        <a:t>The line that best expresses the relationship between all data points.</a:t>
                      </a:r>
                      <a:endParaRPr sz="12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9"/>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Line of Best Fit</a:t>
            </a:r>
            <a:endParaRPr/>
          </a:p>
        </p:txBody>
      </p:sp>
      <p:cxnSp>
        <p:nvCxnSpPr>
          <p:cNvPr id="311" name="Google Shape;311;p19"/>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312" name="Google Shape;312;p19"/>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313" name="Google Shape;313;p19"/>
          <p:cNvSpPr txBox="1"/>
          <p:nvPr/>
        </p:nvSpPr>
        <p:spPr>
          <a:xfrm>
            <a:off x="1100135" y="2600892"/>
            <a:ext cx="91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200">
              <a:solidFill>
                <a:srgbClr val="434343"/>
              </a:solidFill>
              <a:latin typeface="Proxima Nova"/>
              <a:ea typeface="Proxima Nova"/>
              <a:cs typeface="Proxima Nova"/>
              <a:sym typeface="Proxima Nova"/>
            </a:endParaRPr>
          </a:p>
        </p:txBody>
      </p:sp>
      <p:sp>
        <p:nvSpPr>
          <p:cNvPr id="314" name="Google Shape;314;p19"/>
          <p:cNvSpPr txBox="1"/>
          <p:nvPr/>
        </p:nvSpPr>
        <p:spPr>
          <a:xfrm>
            <a:off x="3823600" y="4427650"/>
            <a:ext cx="176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Independent Variable (Movie Ticket Sales)</a:t>
            </a:r>
            <a:endParaRPr b="1" sz="1200">
              <a:solidFill>
                <a:srgbClr val="434343"/>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Line of Best Fit</a:t>
            </a:r>
            <a:endParaRPr/>
          </a:p>
        </p:txBody>
      </p:sp>
      <p:cxnSp>
        <p:nvCxnSpPr>
          <p:cNvPr id="320" name="Google Shape;320;p20"/>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321" name="Google Shape;321;p20"/>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322" name="Google Shape;322;p20"/>
          <p:cNvSpPr txBox="1"/>
          <p:nvPr/>
        </p:nvSpPr>
        <p:spPr>
          <a:xfrm>
            <a:off x="1100135" y="2600892"/>
            <a:ext cx="91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200">
              <a:solidFill>
                <a:srgbClr val="434343"/>
              </a:solidFill>
              <a:latin typeface="Proxima Nova"/>
              <a:ea typeface="Proxima Nova"/>
              <a:cs typeface="Proxima Nova"/>
              <a:sym typeface="Proxima Nova"/>
            </a:endParaRPr>
          </a:p>
        </p:txBody>
      </p:sp>
      <p:sp>
        <p:nvSpPr>
          <p:cNvPr id="323" name="Google Shape;323;p20"/>
          <p:cNvSpPr txBox="1"/>
          <p:nvPr/>
        </p:nvSpPr>
        <p:spPr>
          <a:xfrm>
            <a:off x="3823600" y="4427650"/>
            <a:ext cx="176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Independent Variable   (Movie Ticket Sales)</a:t>
            </a:r>
            <a:endParaRPr b="1" sz="1200">
              <a:solidFill>
                <a:srgbClr val="434343"/>
              </a:solidFill>
              <a:latin typeface="Proxima Nova"/>
              <a:ea typeface="Proxima Nova"/>
              <a:cs typeface="Proxima Nova"/>
              <a:sym typeface="Proxima Nova"/>
            </a:endParaRPr>
          </a:p>
        </p:txBody>
      </p:sp>
      <p:sp>
        <p:nvSpPr>
          <p:cNvPr id="324" name="Google Shape;324;p20"/>
          <p:cNvSpPr txBox="1"/>
          <p:nvPr/>
        </p:nvSpPr>
        <p:spPr>
          <a:xfrm>
            <a:off x="290601" y="2629800"/>
            <a:ext cx="1851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Dependent Variable (Popcorn Sales)</a:t>
            </a:r>
            <a:endParaRPr b="1" sz="1200">
              <a:solidFill>
                <a:srgbClr val="434343"/>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Line of Best Fit</a:t>
            </a:r>
            <a:endParaRPr/>
          </a:p>
        </p:txBody>
      </p:sp>
      <p:cxnSp>
        <p:nvCxnSpPr>
          <p:cNvPr id="330" name="Google Shape;330;p21"/>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331" name="Google Shape;331;p21"/>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332" name="Google Shape;332;p21"/>
          <p:cNvSpPr txBox="1"/>
          <p:nvPr/>
        </p:nvSpPr>
        <p:spPr>
          <a:xfrm>
            <a:off x="1100135" y="2600892"/>
            <a:ext cx="91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200">
              <a:solidFill>
                <a:srgbClr val="434343"/>
              </a:solidFill>
              <a:latin typeface="Proxima Nova"/>
              <a:ea typeface="Proxima Nova"/>
              <a:cs typeface="Proxima Nova"/>
              <a:sym typeface="Proxima Nova"/>
            </a:endParaRPr>
          </a:p>
        </p:txBody>
      </p:sp>
      <p:sp>
        <p:nvSpPr>
          <p:cNvPr id="333" name="Google Shape;333;p21"/>
          <p:cNvSpPr txBox="1"/>
          <p:nvPr/>
        </p:nvSpPr>
        <p:spPr>
          <a:xfrm>
            <a:off x="3823600" y="4427650"/>
            <a:ext cx="176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Independent Variable   (Movie Ticket Sales)</a:t>
            </a:r>
            <a:endParaRPr b="1" sz="1200">
              <a:solidFill>
                <a:srgbClr val="434343"/>
              </a:solidFill>
              <a:latin typeface="Proxima Nova"/>
              <a:ea typeface="Proxima Nova"/>
              <a:cs typeface="Proxima Nova"/>
              <a:sym typeface="Proxima Nova"/>
            </a:endParaRPr>
          </a:p>
        </p:txBody>
      </p:sp>
      <p:sp>
        <p:nvSpPr>
          <p:cNvPr id="334" name="Google Shape;334;p21"/>
          <p:cNvSpPr txBox="1"/>
          <p:nvPr/>
        </p:nvSpPr>
        <p:spPr>
          <a:xfrm>
            <a:off x="290601" y="2629800"/>
            <a:ext cx="1851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Dependent Variable (Popcorn Sales)</a:t>
            </a:r>
            <a:endParaRPr b="1" sz="1200">
              <a:solidFill>
                <a:srgbClr val="434343"/>
              </a:solidFill>
              <a:latin typeface="Proxima Nova"/>
              <a:ea typeface="Proxima Nova"/>
              <a:cs typeface="Proxima Nova"/>
              <a:sym typeface="Proxima Nova"/>
            </a:endParaRPr>
          </a:p>
        </p:txBody>
      </p:sp>
      <p:sp>
        <p:nvSpPr>
          <p:cNvPr id="335" name="Google Shape;335;p21"/>
          <p:cNvSpPr/>
          <p:nvPr/>
        </p:nvSpPr>
        <p:spPr>
          <a:xfrm>
            <a:off x="2630600" y="39148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3520625" y="36485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
          <p:cNvSpPr/>
          <p:nvPr/>
        </p:nvSpPr>
        <p:spPr>
          <a:xfrm>
            <a:off x="4141525" y="32427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a:off x="5430275" y="29701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4815150" y="30890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5914500" y="27381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6336025" y="24769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2"/>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Line of Best Fit</a:t>
            </a:r>
            <a:endParaRPr/>
          </a:p>
        </p:txBody>
      </p:sp>
      <p:cxnSp>
        <p:nvCxnSpPr>
          <p:cNvPr id="347" name="Google Shape;347;p22"/>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348" name="Google Shape;348;p22"/>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349" name="Google Shape;349;p22"/>
          <p:cNvSpPr txBox="1"/>
          <p:nvPr/>
        </p:nvSpPr>
        <p:spPr>
          <a:xfrm>
            <a:off x="1100135" y="2600892"/>
            <a:ext cx="91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200">
              <a:solidFill>
                <a:srgbClr val="434343"/>
              </a:solidFill>
              <a:latin typeface="Proxima Nova"/>
              <a:ea typeface="Proxima Nova"/>
              <a:cs typeface="Proxima Nova"/>
              <a:sym typeface="Proxima Nova"/>
            </a:endParaRPr>
          </a:p>
        </p:txBody>
      </p:sp>
      <p:sp>
        <p:nvSpPr>
          <p:cNvPr id="350" name="Google Shape;350;p22"/>
          <p:cNvSpPr txBox="1"/>
          <p:nvPr/>
        </p:nvSpPr>
        <p:spPr>
          <a:xfrm>
            <a:off x="3823600" y="4427650"/>
            <a:ext cx="176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Independent Variable   (Movie Ticket Sales)</a:t>
            </a:r>
            <a:endParaRPr b="1" sz="1200">
              <a:solidFill>
                <a:srgbClr val="434343"/>
              </a:solidFill>
              <a:latin typeface="Proxima Nova"/>
              <a:ea typeface="Proxima Nova"/>
              <a:cs typeface="Proxima Nova"/>
              <a:sym typeface="Proxima Nova"/>
            </a:endParaRPr>
          </a:p>
        </p:txBody>
      </p:sp>
      <p:sp>
        <p:nvSpPr>
          <p:cNvPr id="351" name="Google Shape;351;p22"/>
          <p:cNvSpPr txBox="1"/>
          <p:nvPr/>
        </p:nvSpPr>
        <p:spPr>
          <a:xfrm>
            <a:off x="290601" y="2629800"/>
            <a:ext cx="1851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Dependent Variable (Popcorn Sales)</a:t>
            </a:r>
            <a:endParaRPr b="1" sz="1200">
              <a:solidFill>
                <a:srgbClr val="434343"/>
              </a:solidFill>
              <a:latin typeface="Proxima Nova"/>
              <a:ea typeface="Proxima Nova"/>
              <a:cs typeface="Proxima Nova"/>
              <a:sym typeface="Proxima Nova"/>
            </a:endParaRPr>
          </a:p>
        </p:txBody>
      </p:sp>
      <p:sp>
        <p:nvSpPr>
          <p:cNvPr id="352" name="Google Shape;352;p22"/>
          <p:cNvSpPr/>
          <p:nvPr/>
        </p:nvSpPr>
        <p:spPr>
          <a:xfrm>
            <a:off x="2630600" y="39148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3520625" y="36485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4141525" y="32427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5430275" y="29701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4815150" y="30890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5914500" y="27381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6336025" y="24769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txBox="1"/>
          <p:nvPr/>
        </p:nvSpPr>
        <p:spPr>
          <a:xfrm>
            <a:off x="6891925" y="2386550"/>
            <a:ext cx="2074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Proxima Nova"/>
                <a:ea typeface="Proxima Nova"/>
                <a:cs typeface="Proxima Nova"/>
                <a:sym typeface="Proxima Nova"/>
              </a:rPr>
              <a:t>The </a:t>
            </a:r>
            <a:r>
              <a:rPr b="1" lang="en">
                <a:solidFill>
                  <a:schemeClr val="dk1"/>
                </a:solidFill>
                <a:latin typeface="Proxima Nova"/>
                <a:ea typeface="Proxima Nova"/>
                <a:cs typeface="Proxima Nova"/>
                <a:sym typeface="Proxima Nova"/>
              </a:rPr>
              <a:t>line of best fit</a:t>
            </a:r>
            <a:r>
              <a:rPr lang="en">
                <a:solidFill>
                  <a:schemeClr val="dk1"/>
                </a:solidFill>
                <a:latin typeface="Proxima Nova"/>
                <a:ea typeface="Proxima Nova"/>
                <a:cs typeface="Proxima Nova"/>
                <a:sym typeface="Proxima Nova"/>
              </a:rPr>
              <a:t> is the line that best expresses the relationship between all data points.</a:t>
            </a:r>
            <a:endParaRPr>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3"/>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Line of Best Fit</a:t>
            </a:r>
            <a:endParaRPr/>
          </a:p>
        </p:txBody>
      </p:sp>
      <p:cxnSp>
        <p:nvCxnSpPr>
          <p:cNvPr id="365" name="Google Shape;365;p23"/>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366" name="Google Shape;366;p23"/>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367" name="Google Shape;367;p23"/>
          <p:cNvSpPr txBox="1"/>
          <p:nvPr/>
        </p:nvSpPr>
        <p:spPr>
          <a:xfrm>
            <a:off x="1100135" y="2600892"/>
            <a:ext cx="91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200">
              <a:solidFill>
                <a:srgbClr val="434343"/>
              </a:solidFill>
              <a:latin typeface="Proxima Nova"/>
              <a:ea typeface="Proxima Nova"/>
              <a:cs typeface="Proxima Nova"/>
              <a:sym typeface="Proxima Nova"/>
            </a:endParaRPr>
          </a:p>
        </p:txBody>
      </p:sp>
      <p:sp>
        <p:nvSpPr>
          <p:cNvPr id="368" name="Google Shape;368;p23"/>
          <p:cNvSpPr txBox="1"/>
          <p:nvPr/>
        </p:nvSpPr>
        <p:spPr>
          <a:xfrm>
            <a:off x="3823600" y="4427650"/>
            <a:ext cx="176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Independent Variable   (Movie Ticket Sales)</a:t>
            </a:r>
            <a:endParaRPr b="1" sz="1200">
              <a:solidFill>
                <a:srgbClr val="434343"/>
              </a:solidFill>
              <a:latin typeface="Proxima Nova"/>
              <a:ea typeface="Proxima Nova"/>
              <a:cs typeface="Proxima Nova"/>
              <a:sym typeface="Proxima Nova"/>
            </a:endParaRPr>
          </a:p>
        </p:txBody>
      </p:sp>
      <p:sp>
        <p:nvSpPr>
          <p:cNvPr id="369" name="Google Shape;369;p23"/>
          <p:cNvSpPr txBox="1"/>
          <p:nvPr/>
        </p:nvSpPr>
        <p:spPr>
          <a:xfrm>
            <a:off x="290601" y="2629800"/>
            <a:ext cx="1851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Dependent Variable (Popcorn Sales)</a:t>
            </a:r>
            <a:endParaRPr b="1" sz="1200">
              <a:solidFill>
                <a:srgbClr val="434343"/>
              </a:solidFill>
              <a:latin typeface="Proxima Nova"/>
              <a:ea typeface="Proxima Nova"/>
              <a:cs typeface="Proxima Nova"/>
              <a:sym typeface="Proxima Nova"/>
            </a:endParaRPr>
          </a:p>
        </p:txBody>
      </p:sp>
      <p:sp>
        <p:nvSpPr>
          <p:cNvPr id="370" name="Google Shape;370;p23"/>
          <p:cNvSpPr/>
          <p:nvPr/>
        </p:nvSpPr>
        <p:spPr>
          <a:xfrm>
            <a:off x="2630600" y="39148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
          <p:cNvSpPr/>
          <p:nvPr/>
        </p:nvSpPr>
        <p:spPr>
          <a:xfrm>
            <a:off x="3520625" y="36485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3"/>
          <p:cNvSpPr/>
          <p:nvPr/>
        </p:nvSpPr>
        <p:spPr>
          <a:xfrm>
            <a:off x="4141525" y="32427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3"/>
          <p:cNvSpPr/>
          <p:nvPr/>
        </p:nvSpPr>
        <p:spPr>
          <a:xfrm>
            <a:off x="5430275" y="29701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3"/>
          <p:cNvSpPr/>
          <p:nvPr/>
        </p:nvSpPr>
        <p:spPr>
          <a:xfrm>
            <a:off x="4815150" y="30890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3"/>
          <p:cNvSpPr/>
          <p:nvPr/>
        </p:nvSpPr>
        <p:spPr>
          <a:xfrm>
            <a:off x="5914500" y="27381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3"/>
          <p:cNvSpPr/>
          <p:nvPr/>
        </p:nvSpPr>
        <p:spPr>
          <a:xfrm>
            <a:off x="6336025" y="24769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3"/>
          <p:cNvSpPr txBox="1"/>
          <p:nvPr/>
        </p:nvSpPr>
        <p:spPr>
          <a:xfrm>
            <a:off x="6891925" y="2386550"/>
            <a:ext cx="2074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Proxima Nova"/>
                <a:ea typeface="Proxima Nova"/>
                <a:cs typeface="Proxima Nova"/>
                <a:sym typeface="Proxima Nova"/>
              </a:rPr>
              <a:t>A line is considered to be the best fit if it has the </a:t>
            </a:r>
            <a:r>
              <a:rPr b="1" lang="en">
                <a:solidFill>
                  <a:schemeClr val="dk1"/>
                </a:solidFill>
                <a:latin typeface="Proxima Nova"/>
                <a:ea typeface="Proxima Nova"/>
                <a:cs typeface="Proxima Nova"/>
                <a:sym typeface="Proxima Nova"/>
              </a:rPr>
              <a:t>smallest total distance</a:t>
            </a:r>
            <a:r>
              <a:rPr lang="en">
                <a:solidFill>
                  <a:schemeClr val="dk1"/>
                </a:solidFill>
                <a:latin typeface="Proxima Nova"/>
                <a:ea typeface="Proxima Nova"/>
                <a:cs typeface="Proxima Nova"/>
                <a:sym typeface="Proxima Nova"/>
              </a:rPr>
              <a:t> from each data point.</a:t>
            </a:r>
            <a:endParaRPr>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4"/>
          <p:cNvSpPr txBox="1"/>
          <p:nvPr>
            <p:ph type="title"/>
          </p:nvPr>
        </p:nvSpPr>
        <p:spPr>
          <a:xfrm>
            <a:off x="457200" y="205978"/>
            <a:ext cx="8229600" cy="85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Line of Best Fit</a:t>
            </a:r>
            <a:endParaRPr/>
          </a:p>
        </p:txBody>
      </p:sp>
      <p:cxnSp>
        <p:nvCxnSpPr>
          <p:cNvPr id="383" name="Google Shape;383;p24"/>
          <p:cNvCxnSpPr/>
          <p:nvPr/>
        </p:nvCxnSpPr>
        <p:spPr>
          <a:xfrm>
            <a:off x="2141900" y="1522650"/>
            <a:ext cx="0" cy="2768400"/>
          </a:xfrm>
          <a:prstGeom prst="straightConnector1">
            <a:avLst/>
          </a:prstGeom>
          <a:noFill/>
          <a:ln cap="flat" cmpd="sng" w="28575">
            <a:solidFill>
              <a:srgbClr val="434343"/>
            </a:solidFill>
            <a:prstDash val="solid"/>
            <a:round/>
            <a:headEnd len="med" w="med" type="none"/>
            <a:tailEnd len="med" w="med" type="none"/>
          </a:ln>
        </p:spPr>
      </p:cxnSp>
      <p:cxnSp>
        <p:nvCxnSpPr>
          <p:cNvPr id="384" name="Google Shape;384;p24"/>
          <p:cNvCxnSpPr/>
          <p:nvPr/>
        </p:nvCxnSpPr>
        <p:spPr>
          <a:xfrm>
            <a:off x="2127329" y="4291100"/>
            <a:ext cx="4648200" cy="21900"/>
          </a:xfrm>
          <a:prstGeom prst="straightConnector1">
            <a:avLst/>
          </a:prstGeom>
          <a:noFill/>
          <a:ln cap="flat" cmpd="sng" w="28575">
            <a:solidFill>
              <a:srgbClr val="434343"/>
            </a:solidFill>
            <a:prstDash val="solid"/>
            <a:round/>
            <a:headEnd len="med" w="med" type="none"/>
            <a:tailEnd len="med" w="med" type="none"/>
          </a:ln>
        </p:spPr>
      </p:cxnSp>
      <p:sp>
        <p:nvSpPr>
          <p:cNvPr id="385" name="Google Shape;385;p24"/>
          <p:cNvSpPr txBox="1"/>
          <p:nvPr/>
        </p:nvSpPr>
        <p:spPr>
          <a:xfrm>
            <a:off x="1100135" y="2600892"/>
            <a:ext cx="91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200">
              <a:solidFill>
                <a:srgbClr val="434343"/>
              </a:solidFill>
              <a:latin typeface="Proxima Nova"/>
              <a:ea typeface="Proxima Nova"/>
              <a:cs typeface="Proxima Nova"/>
              <a:sym typeface="Proxima Nova"/>
            </a:endParaRPr>
          </a:p>
        </p:txBody>
      </p:sp>
      <p:sp>
        <p:nvSpPr>
          <p:cNvPr id="386" name="Google Shape;386;p24"/>
          <p:cNvSpPr txBox="1"/>
          <p:nvPr/>
        </p:nvSpPr>
        <p:spPr>
          <a:xfrm>
            <a:off x="3823600" y="4427650"/>
            <a:ext cx="176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latin typeface="Proxima Nova"/>
                <a:ea typeface="Proxima Nova"/>
                <a:cs typeface="Proxima Nova"/>
                <a:sym typeface="Proxima Nova"/>
              </a:rPr>
              <a:t>Independent Variable   (Movie Ticket Sales)</a:t>
            </a:r>
            <a:endParaRPr b="1" sz="1200">
              <a:solidFill>
                <a:srgbClr val="434343"/>
              </a:solidFill>
              <a:latin typeface="Proxima Nova"/>
              <a:ea typeface="Proxima Nova"/>
              <a:cs typeface="Proxima Nova"/>
              <a:sym typeface="Proxima Nova"/>
            </a:endParaRPr>
          </a:p>
        </p:txBody>
      </p:sp>
      <p:sp>
        <p:nvSpPr>
          <p:cNvPr id="387" name="Google Shape;387;p24"/>
          <p:cNvSpPr txBox="1"/>
          <p:nvPr/>
        </p:nvSpPr>
        <p:spPr>
          <a:xfrm>
            <a:off x="290601" y="2629800"/>
            <a:ext cx="1851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434343"/>
                </a:solidFill>
                <a:latin typeface="Proxima Nova"/>
                <a:ea typeface="Proxima Nova"/>
                <a:cs typeface="Proxima Nova"/>
                <a:sym typeface="Proxima Nova"/>
              </a:rPr>
              <a:t>Dependent Variable (Popcorn Sales)</a:t>
            </a:r>
            <a:endParaRPr b="1" sz="1200">
              <a:solidFill>
                <a:srgbClr val="434343"/>
              </a:solidFill>
              <a:latin typeface="Proxima Nova"/>
              <a:ea typeface="Proxima Nova"/>
              <a:cs typeface="Proxima Nova"/>
              <a:sym typeface="Proxima Nova"/>
            </a:endParaRPr>
          </a:p>
        </p:txBody>
      </p:sp>
      <p:sp>
        <p:nvSpPr>
          <p:cNvPr id="388" name="Google Shape;388;p24"/>
          <p:cNvSpPr/>
          <p:nvPr/>
        </p:nvSpPr>
        <p:spPr>
          <a:xfrm>
            <a:off x="2630600" y="391481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4"/>
          <p:cNvSpPr/>
          <p:nvPr/>
        </p:nvSpPr>
        <p:spPr>
          <a:xfrm>
            <a:off x="3520625" y="36485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4"/>
          <p:cNvSpPr/>
          <p:nvPr/>
        </p:nvSpPr>
        <p:spPr>
          <a:xfrm>
            <a:off x="4141525" y="3242763"/>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4"/>
          <p:cNvSpPr/>
          <p:nvPr/>
        </p:nvSpPr>
        <p:spPr>
          <a:xfrm>
            <a:off x="5430275" y="29701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4"/>
          <p:cNvSpPr/>
          <p:nvPr/>
        </p:nvSpPr>
        <p:spPr>
          <a:xfrm>
            <a:off x="4815150" y="308908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4"/>
          <p:cNvSpPr/>
          <p:nvPr/>
        </p:nvSpPr>
        <p:spPr>
          <a:xfrm>
            <a:off x="5914500" y="27381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4"/>
          <p:cNvSpPr/>
          <p:nvPr/>
        </p:nvSpPr>
        <p:spPr>
          <a:xfrm>
            <a:off x="6336025" y="2476938"/>
            <a:ext cx="94800" cy="948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5" name="Google Shape;395;p24"/>
          <p:cNvCxnSpPr/>
          <p:nvPr/>
        </p:nvCxnSpPr>
        <p:spPr>
          <a:xfrm flipH="1" rot="10800000">
            <a:off x="2915813" y="2033513"/>
            <a:ext cx="3229800" cy="2067900"/>
          </a:xfrm>
          <a:prstGeom prst="straightConnector1">
            <a:avLst/>
          </a:prstGeom>
          <a:noFill/>
          <a:ln cap="flat" cmpd="sng" w="28575">
            <a:solidFill>
              <a:srgbClr val="1155CC"/>
            </a:solidFill>
            <a:prstDash val="solid"/>
            <a:round/>
            <a:headEnd len="med" w="med" type="none"/>
            <a:tailEnd len="med" w="med" type="none"/>
          </a:ln>
        </p:spPr>
      </p:cxnSp>
      <p:sp>
        <p:nvSpPr>
          <p:cNvPr id="396" name="Google Shape;396;p24"/>
          <p:cNvSpPr txBox="1"/>
          <p:nvPr/>
        </p:nvSpPr>
        <p:spPr>
          <a:xfrm>
            <a:off x="6891925" y="2386550"/>
            <a:ext cx="2074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Proxima Nova"/>
                <a:ea typeface="Proxima Nova"/>
                <a:cs typeface="Proxima Nova"/>
                <a:sym typeface="Proxima Nova"/>
              </a:rPr>
              <a:t>This is probably </a:t>
            </a:r>
            <a:r>
              <a:rPr b="1" lang="en">
                <a:solidFill>
                  <a:schemeClr val="dk1"/>
                </a:solidFill>
                <a:latin typeface="Proxima Nova"/>
                <a:ea typeface="Proxima Nova"/>
                <a:cs typeface="Proxima Nova"/>
                <a:sym typeface="Proxima Nova"/>
              </a:rPr>
              <a:t>not</a:t>
            </a:r>
            <a:r>
              <a:rPr lang="en">
                <a:solidFill>
                  <a:schemeClr val="dk1"/>
                </a:solidFill>
                <a:latin typeface="Proxima Nova"/>
                <a:ea typeface="Proxima Nova"/>
                <a:cs typeface="Proxima Nova"/>
                <a:sym typeface="Proxima Nova"/>
              </a:rPr>
              <a:t> the line of best fit because the distance of each data point to the line is significant.</a:t>
            </a:r>
            <a:endParaRPr>
              <a:latin typeface="Proxima Nova"/>
              <a:ea typeface="Proxima Nova"/>
              <a:cs typeface="Proxima Nova"/>
              <a:sym typeface="Proxima Nova"/>
            </a:endParaRPr>
          </a:p>
        </p:txBody>
      </p:sp>
      <p:cxnSp>
        <p:nvCxnSpPr>
          <p:cNvPr id="397" name="Google Shape;397;p24"/>
          <p:cNvCxnSpPr/>
          <p:nvPr/>
        </p:nvCxnSpPr>
        <p:spPr>
          <a:xfrm flipH="1" rot="10800000">
            <a:off x="5477675" y="2491988"/>
            <a:ext cx="4800" cy="478200"/>
          </a:xfrm>
          <a:prstGeom prst="straightConnector1">
            <a:avLst/>
          </a:prstGeom>
          <a:noFill/>
          <a:ln cap="flat" cmpd="sng" w="9525">
            <a:solidFill>
              <a:schemeClr val="dk2"/>
            </a:solidFill>
            <a:prstDash val="solid"/>
            <a:round/>
            <a:headEnd len="med" w="med" type="none"/>
            <a:tailEnd len="med" w="med" type="none"/>
          </a:ln>
        </p:spPr>
      </p:cxnSp>
      <p:cxnSp>
        <p:nvCxnSpPr>
          <p:cNvPr id="398" name="Google Shape;398;p24"/>
          <p:cNvCxnSpPr>
            <a:stCxn id="393" idx="0"/>
          </p:cNvCxnSpPr>
          <p:nvPr/>
        </p:nvCxnSpPr>
        <p:spPr>
          <a:xfrm rot="10800000">
            <a:off x="5961000" y="2202938"/>
            <a:ext cx="900" cy="535200"/>
          </a:xfrm>
          <a:prstGeom prst="straightConnector1">
            <a:avLst/>
          </a:prstGeom>
          <a:noFill/>
          <a:ln cap="flat" cmpd="sng" w="9525">
            <a:solidFill>
              <a:schemeClr val="dk2"/>
            </a:solidFill>
            <a:prstDash val="solid"/>
            <a:round/>
            <a:headEnd len="med" w="med" type="none"/>
            <a:tailEnd len="med" w="med" type="none"/>
          </a:ln>
        </p:spPr>
      </p:cxnSp>
      <p:cxnSp>
        <p:nvCxnSpPr>
          <p:cNvPr id="399" name="Google Shape;399;p24"/>
          <p:cNvCxnSpPr>
            <a:stCxn id="392" idx="0"/>
          </p:cNvCxnSpPr>
          <p:nvPr/>
        </p:nvCxnSpPr>
        <p:spPr>
          <a:xfrm rot="10800000">
            <a:off x="4854450" y="2890788"/>
            <a:ext cx="8100" cy="198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