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
      <p:font typeface="Satisfy"/>
      <p:regular r:id="rId21"/>
    </p:embeddedFont>
    <p:embeddedFont>
      <p:font typeface="Lemon"/>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3E91F7-8025-46FD-BF00-4363B48E2B3D}">
  <a:tblStyle styleId="{383E91F7-8025-46FD-BF00-4363B48E2B3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22" Type="http://schemas.openxmlformats.org/officeDocument/2006/relationships/font" Target="fonts/Lemon-regular.fntdata"/><Relationship Id="rId10" Type="http://schemas.openxmlformats.org/officeDocument/2006/relationships/slide" Target="slides/slide5.xml"/><Relationship Id="rId21" Type="http://schemas.openxmlformats.org/officeDocument/2006/relationships/font" Target="fonts/Satisfy-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this video, we’ll learn about the potential biases that can be found when analyzing data.</a:t>
            </a:r>
            <a:endParaRPr sz="1400"/>
          </a:p>
          <a:p>
            <a:pPr indent="0" lvl="0" marL="0" rtl="0" algn="l">
              <a:spcBef>
                <a:spcPts val="0"/>
              </a:spcBef>
              <a:spcAft>
                <a:spcPts val="0"/>
              </a:spcAft>
              <a:buNone/>
            </a:pPr>
            <a:r>
              <a:t/>
            </a: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9f706a025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9f706a02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 rule of thumb for avoiding bias is to make sure that you don’t work in isolation, as much as possible. Work with others when you can during all phases of the data science life cycle. Check for and use multiple data sources to compare and verify instead of just referencing one dataset. And reach out to others to review your results. All of these </a:t>
            </a:r>
            <a:r>
              <a:rPr lang="en" sz="1400"/>
              <a:t>strategies</a:t>
            </a:r>
            <a:r>
              <a:rPr lang="en" sz="1400"/>
              <a:t> will help limit bias from creeping into your </a:t>
            </a:r>
            <a:r>
              <a:rPr lang="en" sz="1400"/>
              <a:t>study</a:t>
            </a:r>
            <a:r>
              <a:rPr lang="en" sz="1400"/>
              <a:t>. </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76e3ba5d1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76e3ba5d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3dde6351f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3dde6351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We learned in a previous lesson that programs can be biased based on a lack of data or an imbalance of the amount of data available for certain demographic groups. Even though computers are not human, they are still </a:t>
            </a:r>
            <a:r>
              <a:rPr i="1" lang="en" sz="1400"/>
              <a:t>programmed</a:t>
            </a:r>
            <a:r>
              <a:rPr lang="en" sz="1400"/>
              <a:t> by </a:t>
            </a:r>
            <a:r>
              <a:rPr lang="en" sz="1400"/>
              <a:t>humans</a:t>
            </a:r>
            <a:r>
              <a:rPr lang="en" sz="1400"/>
              <a:t> and are </a:t>
            </a:r>
            <a:r>
              <a:rPr lang="en" sz="1400"/>
              <a:t>susceptible</a:t>
            </a:r>
            <a:r>
              <a:rPr lang="en" sz="1400"/>
              <a:t> to bias. </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9d43d71f9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9d43d71f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Another well known example is </a:t>
            </a:r>
            <a:r>
              <a:rPr lang="en" sz="1400"/>
              <a:t>a </a:t>
            </a:r>
            <a:r>
              <a:rPr lang="en" sz="1400"/>
              <a:t>bias data </a:t>
            </a:r>
            <a:r>
              <a:rPr lang="en" sz="1400"/>
              <a:t>algorithm</a:t>
            </a:r>
            <a:r>
              <a:rPr lang="en" sz="1400"/>
              <a:t> that was being used by Amazon as a </a:t>
            </a:r>
            <a:r>
              <a:rPr lang="en" sz="1400"/>
              <a:t>recruitment</a:t>
            </a:r>
            <a:r>
              <a:rPr lang="en" sz="1400"/>
              <a:t> tool. They discontinued using it after they discovered a gender bias. The data used in this case was taken from resumes that were submitted to Amazon over a 10 year period. However, most of these resumes were were written by</a:t>
            </a:r>
            <a:r>
              <a:rPr lang="en" sz="1400"/>
              <a:t> males - and more specifically white males</a:t>
            </a:r>
            <a:r>
              <a:rPr lang="en" sz="1400"/>
              <a:t>. The </a:t>
            </a:r>
            <a:r>
              <a:rPr lang="en" sz="1400"/>
              <a:t>algorithm used machine learning and was taught to recognize word patterns in the resumes, rather than looking at skills and experience. Because of this, any word or phrase that was associated with the male gender, like fraternity, or a connection to sports and certain social activities bumped a resume up the line... </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955c9ceb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955c9ce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t>
            </a:r>
            <a:r>
              <a:rPr lang="en" sz="1400"/>
              <a:t> </a:t>
            </a:r>
            <a:r>
              <a:rPr lang="en" sz="1400"/>
              <a:t>while any word associated with females like sorority or the name of a women’s college penalized the resume. </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9f706a025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9f706a02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 are many ways that bias can creep into data analysis. If the dataset is incomplete, this would cause the analysis to be inconclusive as well. Datasets that lack a diverse representation or context make ways for potential bias no matter how good the analysis is. If the data is incomplete, or bad, then the analysis is incomplete or bad. The data in a dataset can also be used incorrectly, like in the </a:t>
            </a:r>
            <a:r>
              <a:rPr lang="en" sz="1400"/>
              <a:t>recruitment</a:t>
            </a:r>
            <a:r>
              <a:rPr lang="en" sz="1400"/>
              <a:t> algorithm. The choice to use and analyze word phrases instead of skills and experience was a main part in the gender bias that followed. Basically, it’s important to know that the data that is missing may tell as important of a story as the data that is there. </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9f706a025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9f706a0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We’ve learned about a lot of ways bias can show up in the different stages of the data life science cycle. There can be bias in the way a statistical question can be asked. </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955c9ceb6_0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955c9ceb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learned about confirmation bias or just finding data that supports your own beliefs about the study. There can also be a lack of representation in the data that is collected. </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955c9ceb6_0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955c9ceb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also learned that data scientists make a lot of decisions during the data cleaning step of data collection. Every one of the decisions opens a door for potential bias. Decisions that are made about what to do with missing data or outliers should not be done in isolation and should be well-documented. </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9f706a025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9f706a02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Another bias to consider is interpretation bias. This is similar to the bias found when posing a statistical question and can show up during the interpretation stage of the data science life cycle. There’s a famous study regarding interpretation bias. Elizabeth Loftus, a cognitive </a:t>
            </a:r>
            <a:r>
              <a:rPr lang="en" sz="1400"/>
              <a:t>psychologist</a:t>
            </a:r>
            <a:r>
              <a:rPr lang="en" sz="1400"/>
              <a:t> carried out research where she showed a film of car crashes to participants. Then, she split them into groups and separately asked them several questions about the car crashes. The questions were the same except for a simply change in the verbs used for each group. For example, one of the questions asked was “About how fast were the cars going when they bumped” as </a:t>
            </a:r>
            <a:r>
              <a:rPr lang="en" sz="1400">
                <a:solidFill>
                  <a:schemeClr val="dk1"/>
                </a:solidFill>
              </a:rPr>
              <a:t>“About how fast were the cars going when they </a:t>
            </a:r>
            <a:r>
              <a:rPr lang="en" sz="1400"/>
              <a:t>smashed”. To her surprise, the choice of verb had a huge impact on their estimates. Those who were told they “smashed” guessed higher speeds, as compared to those who were told they “bumped”. This is important to remember when you are interpreting or presenting data. You’ll want to be aware of what words you’re using.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None/>
            </a:pPr>
            <a:r>
              <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 name="Google Shape;10;p2"/>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1" name="Google Shape;11;p2"/>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2">
  <p:cSld name="CUSTOM_5_1">
    <p:spTree>
      <p:nvGrpSpPr>
        <p:cNvPr id="49" name="Shape 49"/>
        <p:cNvGrpSpPr/>
        <p:nvPr/>
      </p:nvGrpSpPr>
      <p:grpSpPr>
        <a:xfrm>
          <a:off x="0" y="0"/>
          <a:ext cx="0" cy="0"/>
          <a:chOff x="0" y="0"/>
          <a:chExt cx="0" cy="0"/>
        </a:xfrm>
      </p:grpSpPr>
      <p:sp>
        <p:nvSpPr>
          <p:cNvPr id="50" name="Google Shape;50;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1" name="Google Shape;51;p11"/>
          <p:cNvPicPr preferRelativeResize="0"/>
          <p:nvPr/>
        </p:nvPicPr>
        <p:blipFill>
          <a:blip r:embed="rId2">
            <a:alphaModFix/>
          </a:blip>
          <a:stretch>
            <a:fillRect/>
          </a:stretch>
        </p:blipFill>
        <p:spPr>
          <a:xfrm>
            <a:off x="0" y="0"/>
            <a:ext cx="9144000" cy="3834875"/>
          </a:xfrm>
          <a:prstGeom prst="rect">
            <a:avLst/>
          </a:prstGeom>
          <a:noFill/>
          <a:ln>
            <a:noFill/>
          </a:ln>
        </p:spPr>
      </p:pic>
      <p:sp>
        <p:nvSpPr>
          <p:cNvPr id="52" name="Google Shape;52;p11"/>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53" name="Google Shape;53;p11"/>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 copy">
  <p:cSld name="CUSTOM_5_1_1">
    <p:spTree>
      <p:nvGrpSpPr>
        <p:cNvPr id="54" name="Shape 54"/>
        <p:cNvGrpSpPr/>
        <p:nvPr/>
      </p:nvGrpSpPr>
      <p:grpSpPr>
        <a:xfrm>
          <a:off x="0" y="0"/>
          <a:ext cx="0" cy="0"/>
          <a:chOff x="0" y="0"/>
          <a:chExt cx="0" cy="0"/>
        </a:xfrm>
      </p:grpSpPr>
      <p:sp>
        <p:nvSpPr>
          <p:cNvPr id="55" name="Google Shape;55;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6" name="Google Shape;56;p12"/>
          <p:cNvPicPr preferRelativeResize="0"/>
          <p:nvPr/>
        </p:nvPicPr>
        <p:blipFill>
          <a:blip r:embed="rId2">
            <a:alphaModFix/>
          </a:blip>
          <a:stretch>
            <a:fillRect/>
          </a:stretch>
        </p:blipFill>
        <p:spPr>
          <a:xfrm>
            <a:off x="0" y="0"/>
            <a:ext cx="9144000" cy="1105625"/>
          </a:xfrm>
          <a:prstGeom prst="rect">
            <a:avLst/>
          </a:prstGeom>
          <a:noFill/>
          <a:ln>
            <a:noFill/>
          </a:ln>
        </p:spPr>
      </p:pic>
      <p:sp>
        <p:nvSpPr>
          <p:cNvPr id="57" name="Google Shape;57;p12"/>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58" name="Google Shape;58;p12"/>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59" name="Google Shape;59;p12"/>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LLOUT">
  <p:cSld name="CUSTOM_6">
    <p:spTree>
      <p:nvGrpSpPr>
        <p:cNvPr id="60" name="Shape 60"/>
        <p:cNvGrpSpPr/>
        <p:nvPr/>
      </p:nvGrpSpPr>
      <p:grpSpPr>
        <a:xfrm>
          <a:off x="0" y="0"/>
          <a:ext cx="0" cy="0"/>
          <a:chOff x="0" y="0"/>
          <a:chExt cx="0" cy="0"/>
        </a:xfrm>
      </p:grpSpPr>
      <p:sp>
        <p:nvSpPr>
          <p:cNvPr id="61" name="Google Shape;61;p13"/>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62" name="Google Shape;62;p13"/>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63" name="Google Shape;63;p13"/>
          <p:cNvPicPr preferRelativeResize="0"/>
          <p:nvPr/>
        </p:nvPicPr>
        <p:blipFill>
          <a:blip r:embed="rId2">
            <a:alphaModFix/>
          </a:blip>
          <a:stretch>
            <a:fillRect/>
          </a:stretch>
        </p:blipFill>
        <p:spPr>
          <a:xfrm>
            <a:off x="0" y="0"/>
            <a:ext cx="9144000" cy="3834875"/>
          </a:xfrm>
          <a:prstGeom prst="rect">
            <a:avLst/>
          </a:prstGeom>
          <a:noFill/>
          <a:ln>
            <a:noFill/>
          </a:ln>
        </p:spPr>
      </p:pic>
      <p:sp>
        <p:nvSpPr>
          <p:cNvPr id="64" name="Google Shape;64;p1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66" name="Google Shape;66;p13"/>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uter definition">
  <p:cSld name="CUSTOM_3">
    <p:bg>
      <p:bgPr>
        <a:blipFill>
          <a:blip r:embed="rId2">
            <a:alphaModFix/>
          </a:blip>
          <a:stretch>
            <a:fillRect/>
          </a:stretch>
        </a:blipFill>
      </p:bgPr>
    </p:bg>
    <p:spTree>
      <p:nvGrpSpPr>
        <p:cNvPr id="68" name="Shape 68"/>
        <p:cNvGrpSpPr/>
        <p:nvPr/>
      </p:nvGrpSpPr>
      <p:grpSpPr>
        <a:xfrm>
          <a:off x="0" y="0"/>
          <a:ext cx="0" cy="0"/>
          <a:chOff x="0" y="0"/>
          <a:chExt cx="0" cy="0"/>
        </a:xfrm>
      </p:grpSpPr>
      <p:pic>
        <p:nvPicPr>
          <p:cNvPr descr="slide2.png" id="69" name="Google Shape;69;p14"/>
          <p:cNvPicPr preferRelativeResize="0"/>
          <p:nvPr/>
        </p:nvPicPr>
        <p:blipFill>
          <a:blip r:embed="rId3">
            <a:alphaModFix/>
          </a:blip>
          <a:stretch>
            <a:fillRect/>
          </a:stretch>
        </p:blipFill>
        <p:spPr>
          <a:xfrm>
            <a:off x="0" y="0"/>
            <a:ext cx="9144000" cy="3834875"/>
          </a:xfrm>
          <a:prstGeom prst="rect">
            <a:avLst/>
          </a:prstGeom>
          <a:noFill/>
          <a:ln>
            <a:noFill/>
          </a:ln>
        </p:spPr>
      </p:pic>
      <p:sp>
        <p:nvSpPr>
          <p:cNvPr id="70" name="Google Shape;70;p14"/>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72" name="Google Shape;72;p14"/>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
        <p:nvSpPr>
          <p:cNvPr id="73" name="Google Shape;73;p14"/>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 definition 1 (example)">
  <p:cSld name="CUSTOM_3_1">
    <p:bg>
      <p:bgPr>
        <a:blipFill>
          <a:blip r:embed="rId2">
            <a:alphaModFix/>
          </a:blip>
          <a:stretch>
            <a:fillRect/>
          </a:stretch>
        </a:blipFill>
      </p:bgPr>
    </p:bg>
    <p:spTree>
      <p:nvGrpSpPr>
        <p:cNvPr id="74" name="Shape 74"/>
        <p:cNvGrpSpPr/>
        <p:nvPr/>
      </p:nvGrpSpPr>
      <p:grpSpPr>
        <a:xfrm>
          <a:off x="0" y="0"/>
          <a:ext cx="0" cy="0"/>
          <a:chOff x="0" y="0"/>
          <a:chExt cx="0" cy="0"/>
        </a:xfrm>
      </p:grpSpPr>
      <p:pic>
        <p:nvPicPr>
          <p:cNvPr descr="slide2.png" id="75" name="Google Shape;75;p15"/>
          <p:cNvPicPr preferRelativeResize="0"/>
          <p:nvPr/>
        </p:nvPicPr>
        <p:blipFill>
          <a:blip r:embed="rId3">
            <a:alphaModFix/>
          </a:blip>
          <a:stretch>
            <a:fillRect/>
          </a:stretch>
        </p:blipFill>
        <p:spPr>
          <a:xfrm>
            <a:off x="0" y="0"/>
            <a:ext cx="9144000" cy="3834875"/>
          </a:xfrm>
          <a:prstGeom prst="rect">
            <a:avLst/>
          </a:prstGeom>
          <a:noFill/>
          <a:ln>
            <a:noFill/>
          </a:ln>
        </p:spPr>
      </p:pic>
      <p:sp>
        <p:nvSpPr>
          <p:cNvPr id="76" name="Google Shape;76;p1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78" name="Google Shape;78;p15"/>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79" name="Google Shape;79;p15"/>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code">
  <p:cSld name="CUSTOM_4">
    <p:bg>
      <p:bgPr>
        <a:blipFill>
          <a:blip r:embed="rId2">
            <a:alphaModFix/>
          </a:blip>
          <a:stretch>
            <a:fillRect/>
          </a:stretch>
        </a:blipFill>
      </p:bgPr>
    </p:bg>
    <p:spTree>
      <p:nvGrpSpPr>
        <p:cNvPr id="80" name="Shape 80"/>
        <p:cNvGrpSpPr/>
        <p:nvPr/>
      </p:nvGrpSpPr>
      <p:grpSpPr>
        <a:xfrm>
          <a:off x="0" y="0"/>
          <a:ext cx="0" cy="0"/>
          <a:chOff x="0" y="0"/>
          <a:chExt cx="0" cy="0"/>
        </a:xfrm>
      </p:grpSpPr>
      <p:pic>
        <p:nvPicPr>
          <p:cNvPr descr="slide2.png" id="81" name="Google Shape;81;p16"/>
          <p:cNvPicPr preferRelativeResize="0"/>
          <p:nvPr/>
        </p:nvPicPr>
        <p:blipFill>
          <a:blip r:embed="rId3">
            <a:alphaModFix/>
          </a:blip>
          <a:stretch>
            <a:fillRect/>
          </a:stretch>
        </p:blipFill>
        <p:spPr>
          <a:xfrm>
            <a:off x="0" y="0"/>
            <a:ext cx="9144000" cy="3834875"/>
          </a:xfrm>
          <a:prstGeom prst="rect">
            <a:avLst/>
          </a:prstGeom>
          <a:noFill/>
          <a:ln>
            <a:noFill/>
          </a:ln>
        </p:spPr>
      </p:pic>
      <p:sp>
        <p:nvSpPr>
          <p:cNvPr id="82" name="Google Shape;82;p1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84" name="Google Shape;84;p16"/>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USTOM_4_1">
    <p:bg>
      <p:bgPr>
        <a:blipFill>
          <a:blip r:embed="rId2">
            <a:alphaModFix/>
          </a:blip>
          <a:stretch>
            <a:fillRect/>
          </a:stretch>
        </a:blipFill>
      </p:bgPr>
    </p:bg>
    <p:spTree>
      <p:nvGrpSpPr>
        <p:cNvPr id="85" name="Shape 85"/>
        <p:cNvGrpSpPr/>
        <p:nvPr/>
      </p:nvGrpSpPr>
      <p:grpSpPr>
        <a:xfrm>
          <a:off x="0" y="0"/>
          <a:ext cx="0" cy="0"/>
          <a:chOff x="0" y="0"/>
          <a:chExt cx="0" cy="0"/>
        </a:xfrm>
      </p:grpSpPr>
      <p:pic>
        <p:nvPicPr>
          <p:cNvPr descr="slide2.png" id="86" name="Google Shape;86;p17"/>
          <p:cNvPicPr preferRelativeResize="0"/>
          <p:nvPr/>
        </p:nvPicPr>
        <p:blipFill>
          <a:blip r:embed="rId3">
            <a:alphaModFix/>
          </a:blip>
          <a:stretch>
            <a:fillRect/>
          </a:stretch>
        </p:blipFill>
        <p:spPr>
          <a:xfrm>
            <a:off x="0" y="0"/>
            <a:ext cx="9144000" cy="3834875"/>
          </a:xfrm>
          <a:prstGeom prst="rect">
            <a:avLst/>
          </a:prstGeom>
          <a:noFill/>
          <a:ln>
            <a:noFill/>
          </a:ln>
        </p:spPr>
      </p:pic>
      <p:sp>
        <p:nvSpPr>
          <p:cNvPr id="87" name="Google Shape;87;p1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89" name="Google Shape;89;p17"/>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callout">
  <p:cSld name="CUSTOM_7">
    <p:spTree>
      <p:nvGrpSpPr>
        <p:cNvPr id="90" name="Shape 90"/>
        <p:cNvGrpSpPr/>
        <p:nvPr/>
      </p:nvGrpSpPr>
      <p:grpSpPr>
        <a:xfrm>
          <a:off x="0" y="0"/>
          <a:ext cx="0" cy="0"/>
          <a:chOff x="0" y="0"/>
          <a:chExt cx="0" cy="0"/>
        </a:xfrm>
      </p:grpSpPr>
      <p:sp>
        <p:nvSpPr>
          <p:cNvPr id="91" name="Google Shape;91;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92" name="Google Shape;92;p18"/>
          <p:cNvPicPr preferRelativeResize="0"/>
          <p:nvPr/>
        </p:nvPicPr>
        <p:blipFill>
          <a:blip r:embed="rId2">
            <a:alphaModFix/>
          </a:blip>
          <a:stretch>
            <a:fillRect/>
          </a:stretch>
        </p:blipFill>
        <p:spPr>
          <a:xfrm>
            <a:off x="0" y="0"/>
            <a:ext cx="9144000" cy="3834875"/>
          </a:xfrm>
          <a:prstGeom prst="rect">
            <a:avLst/>
          </a:prstGeom>
          <a:noFill/>
          <a:ln>
            <a:noFill/>
          </a:ln>
        </p:spPr>
      </p:pic>
      <p:sp>
        <p:nvSpPr>
          <p:cNvPr id="93" name="Google Shape;93;p1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97" name="Google Shape;97;p19"/>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1">
  <p:cSld name="CUSTOM_8_1">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0" name="Google Shape;100;p20"/>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01" name="Google Shape;101;p20"/>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_2">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 name="Google Shape;14;p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5" name="Google Shape;15;p3"/>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 name="Google Shape;16;p3"/>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102" name="Shape 102"/>
        <p:cNvGrpSpPr/>
        <p:nvPr/>
      </p:nvGrpSpPr>
      <p:grpSpPr>
        <a:xfrm>
          <a:off x="0" y="0"/>
          <a:ext cx="0" cy="0"/>
          <a:chOff x="0" y="0"/>
          <a:chExt cx="0" cy="0"/>
        </a:xfrm>
      </p:grpSpPr>
      <p:sp>
        <p:nvSpPr>
          <p:cNvPr id="103" name="Google Shape;103;p21"/>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04" name="Google Shape;104;p21"/>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800"/>
              <a:buFont typeface="Proxima Nova"/>
              <a:buNone/>
              <a:defRPr b="1" sz="4800">
                <a:solidFill>
                  <a:srgbClr val="FFFFFF"/>
                </a:solidFill>
                <a:latin typeface="Proxima Nova"/>
                <a:ea typeface="Proxima Nova"/>
                <a:cs typeface="Proxima Nova"/>
                <a:sym typeface="Proxima No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5" name="Google Shape;10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pic>
        <p:nvPicPr>
          <p:cNvPr id="106" name="Google Shape;106;p21"/>
          <p:cNvPicPr preferRelativeResize="0"/>
          <p:nvPr/>
        </p:nvPicPr>
        <p:blipFill>
          <a:blip r:embed="rId2">
            <a:alphaModFix/>
          </a:blip>
          <a:stretch>
            <a:fillRect/>
          </a:stretch>
        </p:blipFill>
        <p:spPr>
          <a:xfrm>
            <a:off x="7600876" y="4453875"/>
            <a:ext cx="786488" cy="344180"/>
          </a:xfrm>
          <a:prstGeom prst="rect">
            <a:avLst/>
          </a:prstGeom>
          <a:noFill/>
          <a:ln>
            <a:noFill/>
          </a:ln>
        </p:spPr>
      </p:pic>
      <p:cxnSp>
        <p:nvCxnSpPr>
          <p:cNvPr id="107" name="Google Shape;107;p21"/>
          <p:cNvCxnSpPr/>
          <p:nvPr/>
        </p:nvCxnSpPr>
        <p:spPr>
          <a:xfrm>
            <a:off x="3200550" y="2816575"/>
            <a:ext cx="2742900" cy="63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ocab Slide" type="titleOnly">
  <p:cSld name="TITLE_ONLY">
    <p:spTree>
      <p:nvGrpSpPr>
        <p:cNvPr id="108" name="Shape 108"/>
        <p:cNvGrpSpPr/>
        <p:nvPr/>
      </p:nvGrpSpPr>
      <p:grpSpPr>
        <a:xfrm>
          <a:off x="0" y="0"/>
          <a:ext cx="0" cy="0"/>
          <a:chOff x="0" y="0"/>
          <a:chExt cx="0" cy="0"/>
        </a:xfrm>
      </p:grpSpPr>
      <p:sp>
        <p:nvSpPr>
          <p:cNvPr id="109" name="Google Shape;10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10" name="Google Shape;110;p22"/>
          <p:cNvSpPr txBox="1"/>
          <p:nvPr/>
        </p:nvSpPr>
        <p:spPr>
          <a:xfrm>
            <a:off x="388375" y="324350"/>
            <a:ext cx="63732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D8EC2"/>
                </a:solidFill>
                <a:latin typeface="Proxima Nova"/>
                <a:ea typeface="Proxima Nova"/>
                <a:cs typeface="Proxima Nova"/>
                <a:sym typeface="Proxima Nova"/>
              </a:rPr>
              <a:t>Concepts Learned this Lesson</a:t>
            </a:r>
            <a:endParaRPr sz="3600">
              <a:solidFill>
                <a:srgbClr val="2D8EC2"/>
              </a:solidFill>
              <a:latin typeface="Proxima Nova"/>
              <a:ea typeface="Proxima Nova"/>
              <a:cs typeface="Proxima Nova"/>
              <a:sym typeface="Proxima Nova"/>
            </a:endParaRPr>
          </a:p>
        </p:txBody>
      </p:sp>
      <p:cxnSp>
        <p:nvCxnSpPr>
          <p:cNvPr id="111" name="Google Shape;111;p22"/>
          <p:cNvCxnSpPr/>
          <p:nvPr/>
        </p:nvCxnSpPr>
        <p:spPr>
          <a:xfrm>
            <a:off x="933314" y="1073525"/>
            <a:ext cx="2742900" cy="6300"/>
          </a:xfrm>
          <a:prstGeom prst="straightConnector1">
            <a:avLst/>
          </a:prstGeom>
          <a:noFill/>
          <a:ln cap="flat" cmpd="sng" w="38100">
            <a:solidFill>
              <a:srgbClr val="2D8EC2"/>
            </a:solidFill>
            <a:prstDash val="solid"/>
            <a:round/>
            <a:headEnd len="sm" w="sm" type="none"/>
            <a:tailEnd len="sm" w="sm" type="none"/>
          </a:ln>
        </p:spPr>
      </p:cxnSp>
      <p:graphicFrame>
        <p:nvGraphicFramePr>
          <p:cNvPr id="112" name="Google Shape;112;p22"/>
          <p:cNvGraphicFramePr/>
          <p:nvPr/>
        </p:nvGraphicFramePr>
        <p:xfrm>
          <a:off x="993813" y="1655973"/>
          <a:ext cx="3000000" cy="3000000"/>
        </p:xfrm>
        <a:graphic>
          <a:graphicData uri="http://schemas.openxmlformats.org/drawingml/2006/table">
            <a:tbl>
              <a:tblPr>
                <a:noFill/>
                <a:tableStyleId>{383E91F7-8025-46FD-BF00-4363B48E2B3D}</a:tableStyleId>
              </a:tblPr>
              <a:tblGrid>
                <a:gridCol w="3619500"/>
                <a:gridCol w="3619500"/>
              </a:tblGrid>
              <a:tr h="67900">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Term</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Definition</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r>
            </a:tbl>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creen">
  <p:cSld name="CUSTOM">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4"/>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0" name="Google Shape;20;p4"/>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algn="ctr">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APTION_ONLY">
    <p:spTree>
      <p:nvGrpSpPr>
        <p:cNvPr id="21" name="Shape 21"/>
        <p:cNvGrpSpPr/>
        <p:nvPr/>
      </p:nvGrpSpPr>
      <p:grpSpPr>
        <a:xfrm>
          <a:off x="0" y="0"/>
          <a:ext cx="0" cy="0"/>
          <a:chOff x="0" y="0"/>
          <a:chExt cx="0" cy="0"/>
        </a:xfrm>
      </p:grpSpPr>
      <p:sp>
        <p:nvSpPr>
          <p:cNvPr id="22" name="Google Shape;22;p5"/>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6" name="Google Shape;26;p5"/>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type="blank">
  <p:cSld name="BLANK">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6"/>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29" name="Google Shape;29;p6"/>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algn="ctr">
              <a:spcBef>
                <a:spcPts val="0"/>
              </a:spcBef>
              <a:spcAft>
                <a:spcPts val="0"/>
              </a:spcAft>
              <a:buNone/>
              <a:defRPr/>
            </a:lvl9pPr>
          </a:lstStyle>
          <a:p/>
        </p:txBody>
      </p:sp>
      <p:sp>
        <p:nvSpPr>
          <p:cNvPr id="30" name="Google Shape;30;p6"/>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for loop (example)">
  <p:cSld name="BLANK_1">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7"/>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3" name="Google Shape;33;p7"/>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34" name="Google Shape;34;p7"/>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p:cSld name="CUSTOM_2">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8"/>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7" name="Google Shape;37;p8"/>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38" name="Google Shape;38;p8"/>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example">
  <p:cSld name="CUSTOM_2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9"/>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41" name="Google Shape;41;p9"/>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42" name="Google Shape;42;p9"/>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ing code ">
  <p:cSld name="CUSTOM_5">
    <p:spTree>
      <p:nvGrpSpPr>
        <p:cNvPr id="43" name="Shape 43"/>
        <p:cNvGrpSpPr/>
        <p:nvPr/>
      </p:nvGrpSpPr>
      <p:grpSpPr>
        <a:xfrm>
          <a:off x="0" y="0"/>
          <a:ext cx="0" cy="0"/>
          <a:chOff x="0" y="0"/>
          <a:chExt cx="0" cy="0"/>
        </a:xfrm>
      </p:grpSpPr>
      <p:sp>
        <p:nvSpPr>
          <p:cNvPr id="44" name="Google Shape;44;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45" name="Google Shape;45;p10"/>
          <p:cNvPicPr preferRelativeResize="0"/>
          <p:nvPr/>
        </p:nvPicPr>
        <p:blipFill>
          <a:blip r:embed="rId2">
            <a:alphaModFix/>
          </a:blip>
          <a:stretch>
            <a:fillRect/>
          </a:stretch>
        </p:blipFill>
        <p:spPr>
          <a:xfrm>
            <a:off x="0" y="0"/>
            <a:ext cx="9144000" cy="3834875"/>
          </a:xfrm>
          <a:prstGeom prst="rect">
            <a:avLst/>
          </a:prstGeom>
          <a:noFill/>
          <a:ln>
            <a:noFill/>
          </a:ln>
        </p:spPr>
      </p:pic>
      <p:sp>
        <p:nvSpPr>
          <p:cNvPr id="46" name="Google Shape;46;p1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0"/>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48" name="Google Shape;48;p10"/>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25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a:spcBef>
                <a:spcPts val="0"/>
              </a:spcBef>
              <a:spcAft>
                <a:spcPts val="0"/>
              </a:spcAft>
              <a:buClr>
                <a:srgbClr val="555555"/>
              </a:buClr>
              <a:buSzPts val="3600"/>
              <a:buNone/>
              <a:defRPr b="1" sz="3600">
                <a:solidFill>
                  <a:srgbClr val="555555"/>
                </a:solidFill>
              </a:defRPr>
            </a:lvl2pPr>
            <a:lvl3pPr lvl="2">
              <a:spcBef>
                <a:spcPts val="0"/>
              </a:spcBef>
              <a:spcAft>
                <a:spcPts val="0"/>
              </a:spcAft>
              <a:buClr>
                <a:srgbClr val="555555"/>
              </a:buClr>
              <a:buSzPts val="3600"/>
              <a:buNone/>
              <a:defRPr b="1" sz="3600">
                <a:solidFill>
                  <a:srgbClr val="555555"/>
                </a:solidFill>
              </a:defRPr>
            </a:lvl3pPr>
            <a:lvl4pPr lvl="3">
              <a:spcBef>
                <a:spcPts val="0"/>
              </a:spcBef>
              <a:spcAft>
                <a:spcPts val="0"/>
              </a:spcAft>
              <a:buClr>
                <a:srgbClr val="555555"/>
              </a:buClr>
              <a:buSzPts val="3600"/>
              <a:buNone/>
              <a:defRPr b="1" sz="3600">
                <a:solidFill>
                  <a:srgbClr val="555555"/>
                </a:solidFill>
              </a:defRPr>
            </a:lvl4pPr>
            <a:lvl5pPr lvl="4">
              <a:spcBef>
                <a:spcPts val="0"/>
              </a:spcBef>
              <a:spcAft>
                <a:spcPts val="0"/>
              </a:spcAft>
              <a:buClr>
                <a:srgbClr val="555555"/>
              </a:buClr>
              <a:buSzPts val="3600"/>
              <a:buNone/>
              <a:defRPr b="1" sz="3600">
                <a:solidFill>
                  <a:srgbClr val="555555"/>
                </a:solidFill>
              </a:defRPr>
            </a:lvl5pPr>
            <a:lvl6pPr lvl="5">
              <a:spcBef>
                <a:spcPts val="0"/>
              </a:spcBef>
              <a:spcAft>
                <a:spcPts val="0"/>
              </a:spcAft>
              <a:buClr>
                <a:srgbClr val="555555"/>
              </a:buClr>
              <a:buSzPts val="3600"/>
              <a:buNone/>
              <a:defRPr b="1" sz="3600">
                <a:solidFill>
                  <a:srgbClr val="555555"/>
                </a:solidFill>
              </a:defRPr>
            </a:lvl6pPr>
            <a:lvl7pPr lvl="6">
              <a:spcBef>
                <a:spcPts val="0"/>
              </a:spcBef>
              <a:spcAft>
                <a:spcPts val="0"/>
              </a:spcAft>
              <a:buClr>
                <a:srgbClr val="555555"/>
              </a:buClr>
              <a:buSzPts val="3600"/>
              <a:buNone/>
              <a:defRPr b="1" sz="3600">
                <a:solidFill>
                  <a:srgbClr val="555555"/>
                </a:solidFill>
              </a:defRPr>
            </a:lvl7pPr>
            <a:lvl8pPr lvl="7">
              <a:spcBef>
                <a:spcPts val="0"/>
              </a:spcBef>
              <a:spcAft>
                <a:spcPts val="0"/>
              </a:spcAft>
              <a:buClr>
                <a:srgbClr val="555555"/>
              </a:buClr>
              <a:buSzPts val="3600"/>
              <a:buNone/>
              <a:defRPr b="1" sz="3600">
                <a:solidFill>
                  <a:srgbClr val="555555"/>
                </a:solidFill>
              </a:defRPr>
            </a:lvl8pPr>
            <a:lvl9pPr lvl="8">
              <a:spcBef>
                <a:spcPts val="0"/>
              </a:spcBef>
              <a:spcAft>
                <a:spcPts val="0"/>
              </a:spcAft>
              <a:buClr>
                <a:srgbClr val="555555"/>
              </a:buClr>
              <a:buSzPts val="3600"/>
              <a:buNone/>
              <a:defRPr b="1" sz="3600">
                <a:solidFill>
                  <a:srgbClr val="555555"/>
                </a:solidFill>
              </a:defRPr>
            </a:lvl9pPr>
          </a:lstStyle>
          <a:p/>
        </p:txBody>
      </p:sp>
      <p:sp>
        <p:nvSpPr>
          <p:cNvPr id="7" name="Google Shape;7;p1"/>
          <p:cNvSpPr txBox="1"/>
          <p:nvPr>
            <p:ph idx="1" type="body"/>
          </p:nvPr>
        </p:nvSpPr>
        <p:spPr>
          <a:xfrm>
            <a:off x="457200" y="1200150"/>
            <a:ext cx="8229600" cy="3725681"/>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hyperlink" Target="https://www.insurancejournal.com/news/national/2019/04/08/523153.htm" TargetMode="Externa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EAED3"/>
        </a:solidFill>
      </p:bgPr>
    </p:bg>
    <p:spTree>
      <p:nvGrpSpPr>
        <p:cNvPr id="116" name="Shape 116"/>
        <p:cNvGrpSpPr/>
        <p:nvPr/>
      </p:nvGrpSpPr>
      <p:grpSpPr>
        <a:xfrm>
          <a:off x="0" y="0"/>
          <a:ext cx="0" cy="0"/>
          <a:chOff x="0" y="0"/>
          <a:chExt cx="0" cy="0"/>
        </a:xfrm>
      </p:grpSpPr>
      <p:sp>
        <p:nvSpPr>
          <p:cNvPr id="117" name="Google Shape;117;p23"/>
          <p:cNvSpPr txBox="1"/>
          <p:nvPr>
            <p:ph type="title"/>
          </p:nvPr>
        </p:nvSpPr>
        <p:spPr>
          <a:xfrm>
            <a:off x="41775" y="684900"/>
            <a:ext cx="6488100" cy="1693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Bias in Data </a:t>
            </a:r>
            <a:r>
              <a:rPr lang="en">
                <a:solidFill>
                  <a:schemeClr val="lt1"/>
                </a:solidFill>
              </a:rPr>
              <a:t>Analytics </a:t>
            </a:r>
            <a:r>
              <a:rPr lang="en"/>
              <a:t> </a:t>
            </a:r>
            <a:endParaRPr/>
          </a:p>
        </p:txBody>
      </p:sp>
      <p:sp>
        <p:nvSpPr>
          <p:cNvPr id="118" name="Google Shape;118;p23"/>
          <p:cNvSpPr txBox="1"/>
          <p:nvPr/>
        </p:nvSpPr>
        <p:spPr>
          <a:xfrm>
            <a:off x="3396275" y="3592600"/>
            <a:ext cx="5408400" cy="92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b="1" sz="4500">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Avoiding Bias</a:t>
            </a:r>
            <a:r>
              <a:rPr lang="en">
                <a:solidFill>
                  <a:schemeClr val="lt1"/>
                </a:solidFill>
              </a:rPr>
              <a:t> </a:t>
            </a:r>
            <a:r>
              <a:rPr lang="en"/>
              <a:t> </a:t>
            </a:r>
            <a:endParaRPr/>
          </a:p>
        </p:txBody>
      </p:sp>
      <p:sp>
        <p:nvSpPr>
          <p:cNvPr id="197" name="Google Shape;197;p32"/>
          <p:cNvSpPr txBox="1"/>
          <p:nvPr>
            <p:ph idx="1" type="body"/>
          </p:nvPr>
        </p:nvSpPr>
        <p:spPr>
          <a:xfrm>
            <a:off x="458075" y="1376425"/>
            <a:ext cx="8098500" cy="3423000"/>
          </a:xfrm>
          <a:prstGeom prst="rect">
            <a:avLst/>
          </a:prstGeom>
        </p:spPr>
        <p:txBody>
          <a:bodyPr anchorCtr="0" anchor="ctr" bIns="91425" lIns="91425" spcFirstLastPara="1" rIns="91425" wrap="square" tIns="91425">
            <a:noAutofit/>
          </a:bodyPr>
          <a:lstStyle/>
          <a:p>
            <a:pPr indent="0" lvl="0" marL="0" rtl="0" algn="ctr">
              <a:lnSpc>
                <a:spcPct val="150000"/>
              </a:lnSpc>
              <a:spcBef>
                <a:spcPts val="600"/>
              </a:spcBef>
              <a:spcAft>
                <a:spcPts val="0"/>
              </a:spcAft>
              <a:buNone/>
            </a:pPr>
            <a:r>
              <a:rPr b="1" lang="en" sz="2200">
                <a:solidFill>
                  <a:srgbClr val="434343"/>
                </a:solidFill>
              </a:rPr>
              <a:t>Don’t work in isolation.</a:t>
            </a:r>
            <a:endParaRPr b="1" sz="2200">
              <a:solidFill>
                <a:srgbClr val="434343"/>
              </a:solidFill>
            </a:endParaRPr>
          </a:p>
          <a:p>
            <a:pPr indent="0" lvl="0" marL="0" rtl="0" algn="ctr">
              <a:lnSpc>
                <a:spcPct val="150000"/>
              </a:lnSpc>
              <a:spcBef>
                <a:spcPts val="600"/>
              </a:spcBef>
              <a:spcAft>
                <a:spcPts val="0"/>
              </a:spcAft>
              <a:buNone/>
            </a:pPr>
            <a:r>
              <a:t/>
            </a:r>
            <a:endParaRPr b="1" sz="2200">
              <a:solidFill>
                <a:srgbClr val="434343"/>
              </a:solidFill>
            </a:endParaRPr>
          </a:p>
          <a:p>
            <a:pPr indent="-368300" lvl="0" marL="457200" rtl="0" algn="l">
              <a:lnSpc>
                <a:spcPct val="150000"/>
              </a:lnSpc>
              <a:spcBef>
                <a:spcPts val="600"/>
              </a:spcBef>
              <a:spcAft>
                <a:spcPts val="0"/>
              </a:spcAft>
              <a:buClr>
                <a:srgbClr val="434343"/>
              </a:buClr>
              <a:buSzPts val="2200"/>
              <a:buAutoNum type="arabicPeriod"/>
            </a:pPr>
            <a:r>
              <a:rPr lang="en" sz="2200">
                <a:solidFill>
                  <a:srgbClr val="434343"/>
                </a:solidFill>
              </a:rPr>
              <a:t>Work with others on your research.</a:t>
            </a:r>
            <a:endParaRPr sz="2200">
              <a:solidFill>
                <a:srgbClr val="434343"/>
              </a:solidFill>
            </a:endParaRPr>
          </a:p>
          <a:p>
            <a:pPr indent="-368300" lvl="0" marL="457200" rtl="0" algn="l">
              <a:lnSpc>
                <a:spcPct val="150000"/>
              </a:lnSpc>
              <a:spcBef>
                <a:spcPts val="0"/>
              </a:spcBef>
              <a:spcAft>
                <a:spcPts val="0"/>
              </a:spcAft>
              <a:buClr>
                <a:srgbClr val="434343"/>
              </a:buClr>
              <a:buSzPts val="2200"/>
              <a:buAutoNum type="arabicPeriod"/>
            </a:pPr>
            <a:r>
              <a:rPr lang="en" sz="2200">
                <a:solidFill>
                  <a:srgbClr val="434343"/>
                </a:solidFill>
              </a:rPr>
              <a:t>Verify with multiple data sources.</a:t>
            </a:r>
            <a:endParaRPr sz="2200">
              <a:solidFill>
                <a:srgbClr val="434343"/>
              </a:solidFill>
            </a:endParaRPr>
          </a:p>
          <a:p>
            <a:pPr indent="-368300" lvl="0" marL="457200" rtl="0" algn="l">
              <a:lnSpc>
                <a:spcPct val="150000"/>
              </a:lnSpc>
              <a:spcBef>
                <a:spcPts val="0"/>
              </a:spcBef>
              <a:spcAft>
                <a:spcPts val="0"/>
              </a:spcAft>
              <a:buClr>
                <a:srgbClr val="434343"/>
              </a:buClr>
              <a:buSzPts val="2200"/>
              <a:buAutoNum type="arabicPeriod"/>
            </a:pPr>
            <a:r>
              <a:rPr lang="en" sz="2200">
                <a:solidFill>
                  <a:srgbClr val="434343"/>
                </a:solidFill>
              </a:rPr>
              <a:t>Ask a friend to review your results.</a:t>
            </a:r>
            <a:endParaRPr sz="2200">
              <a:solidFill>
                <a:srgbClr val="434343"/>
              </a:solidFill>
            </a:endParaRPr>
          </a:p>
        </p:txBody>
      </p:sp>
      <p:pic>
        <p:nvPicPr>
          <p:cNvPr id="198" name="Google Shape;198;p32"/>
          <p:cNvPicPr preferRelativeResize="0"/>
          <p:nvPr/>
        </p:nvPicPr>
        <p:blipFill>
          <a:blip r:embed="rId3">
            <a:alphaModFix/>
          </a:blip>
          <a:stretch>
            <a:fillRect/>
          </a:stretch>
        </p:blipFill>
        <p:spPr>
          <a:xfrm>
            <a:off x="6339900" y="1986375"/>
            <a:ext cx="2050075" cy="2050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Lesson Vocabulary</a:t>
            </a:r>
            <a:endParaRPr b="1"/>
          </a:p>
        </p:txBody>
      </p:sp>
      <p:graphicFrame>
        <p:nvGraphicFramePr>
          <p:cNvPr id="204" name="Google Shape;204;p33"/>
          <p:cNvGraphicFramePr/>
          <p:nvPr/>
        </p:nvGraphicFramePr>
        <p:xfrm>
          <a:off x="952500" y="1410125"/>
          <a:ext cx="3000000" cy="3000000"/>
        </p:xfrm>
        <a:graphic>
          <a:graphicData uri="http://schemas.openxmlformats.org/drawingml/2006/table">
            <a:tbl>
              <a:tblPr>
                <a:noFill/>
                <a:tableStyleId>{383E91F7-8025-46FD-BF00-4363B48E2B3D}</a:tableStyleId>
              </a:tblPr>
              <a:tblGrid>
                <a:gridCol w="3619500"/>
                <a:gridCol w="3619500"/>
              </a:tblGrid>
              <a:tr h="381000">
                <a:tc>
                  <a:txBody>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Term</a:t>
                      </a:r>
                      <a:endParaRPr b="1">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rgbClr val="2D8EC2"/>
                    </a:solidFill>
                  </a:tcPr>
                </a:tc>
                <a:tc>
                  <a:txBody>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Definition</a:t>
                      </a:r>
                      <a:endParaRPr b="1">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rgbClr val="2D8EC2"/>
                    </a:solidFill>
                  </a:tcPr>
                </a:tc>
              </a:tr>
              <a:tr h="381000">
                <a:tc>
                  <a:txBody>
                    <a:bodyPr/>
                    <a:lstStyle/>
                    <a:p>
                      <a:pPr indent="0" lvl="0" marL="0" rtl="0" algn="l">
                        <a:spcBef>
                          <a:spcPts val="0"/>
                        </a:spcBef>
                        <a:spcAft>
                          <a:spcPts val="0"/>
                        </a:spcAft>
                        <a:buNone/>
                      </a:pPr>
                      <a:r>
                        <a:rPr b="1" lang="en" sz="1200">
                          <a:solidFill>
                            <a:srgbClr val="222222"/>
                          </a:solidFill>
                          <a:highlight>
                            <a:srgbClr val="FFFFFF"/>
                          </a:highlight>
                          <a:latin typeface="Proxima Nova"/>
                          <a:ea typeface="Proxima Nova"/>
                          <a:cs typeface="Proxima Nova"/>
                          <a:sym typeface="Proxima Nova"/>
                        </a:rPr>
                        <a:t>interpretation bias </a:t>
                      </a:r>
                      <a:endParaRPr b="1"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222222"/>
                          </a:solidFill>
                          <a:highlight>
                            <a:srgbClr val="FFFFFF"/>
                          </a:highlight>
                          <a:latin typeface="Proxima Nova"/>
                          <a:ea typeface="Proxima Nova"/>
                          <a:cs typeface="Proxima Nova"/>
                          <a:sym typeface="Proxima Nova"/>
                        </a:rPr>
                        <a:t>The tendency to interpret situations and analysis in a positive or negative fashion. </a:t>
                      </a:r>
                      <a:endParaRPr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Review: Bias in Data</a:t>
            </a:r>
            <a:r>
              <a:rPr lang="en"/>
              <a:t> </a:t>
            </a:r>
            <a:endParaRPr/>
          </a:p>
        </p:txBody>
      </p:sp>
      <p:sp>
        <p:nvSpPr>
          <p:cNvPr id="124" name="Google Shape;124;p24"/>
          <p:cNvSpPr txBox="1"/>
          <p:nvPr>
            <p:ph idx="1" type="body"/>
          </p:nvPr>
        </p:nvSpPr>
        <p:spPr>
          <a:xfrm>
            <a:off x="3555250" y="4522350"/>
            <a:ext cx="5719800" cy="40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200"/>
              <a:t>Source: </a:t>
            </a:r>
            <a:r>
              <a:rPr lang="en" sz="1200" u="sng">
                <a:solidFill>
                  <a:schemeClr val="hlink"/>
                </a:solidFill>
                <a:hlinkClick r:id="rId3"/>
              </a:rPr>
              <a:t>https://www.insurancejournal.com/news/national/2019/04/08/523153.htm</a:t>
            </a:r>
            <a:endParaRPr sz="1200"/>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p:txBody>
      </p:sp>
      <p:pic>
        <p:nvPicPr>
          <p:cNvPr id="125" name="Google Shape;125;p24"/>
          <p:cNvPicPr preferRelativeResize="0"/>
          <p:nvPr/>
        </p:nvPicPr>
        <p:blipFill>
          <a:blip r:embed="rId4">
            <a:alphaModFix/>
          </a:blip>
          <a:stretch>
            <a:fillRect/>
          </a:stretch>
        </p:blipFill>
        <p:spPr>
          <a:xfrm>
            <a:off x="4371450" y="1409149"/>
            <a:ext cx="4446776" cy="3016650"/>
          </a:xfrm>
          <a:prstGeom prst="rect">
            <a:avLst/>
          </a:prstGeom>
          <a:noFill/>
          <a:ln>
            <a:noFill/>
          </a:ln>
        </p:spPr>
      </p:pic>
      <p:sp>
        <p:nvSpPr>
          <p:cNvPr id="126" name="Google Shape;126;p24"/>
          <p:cNvSpPr txBox="1"/>
          <p:nvPr/>
        </p:nvSpPr>
        <p:spPr>
          <a:xfrm>
            <a:off x="258750" y="2140050"/>
            <a:ext cx="38994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Proxima Nova"/>
                <a:ea typeface="Proxima Nova"/>
                <a:cs typeface="Proxima Nova"/>
                <a:sym typeface="Proxima Nova"/>
              </a:rPr>
              <a:t>Joy Buolamwini</a:t>
            </a:r>
            <a:endParaRPr b="1" sz="1800">
              <a:latin typeface="Proxima Nova"/>
              <a:ea typeface="Proxima Nova"/>
              <a:cs typeface="Proxima Nova"/>
              <a:sym typeface="Proxima Nova"/>
            </a:endParaRPr>
          </a:p>
          <a:p>
            <a:pPr indent="0" lvl="0" marL="0" rtl="0" algn="ctr">
              <a:spcBef>
                <a:spcPts val="0"/>
              </a:spcBef>
              <a:spcAft>
                <a:spcPts val="0"/>
              </a:spcAft>
              <a:buNone/>
            </a:pPr>
            <a:r>
              <a:rPr lang="en" sz="1800">
                <a:latin typeface="Proxima Nova"/>
                <a:ea typeface="Proxima Nova"/>
                <a:cs typeface="Proxima Nova"/>
                <a:sym typeface="Proxima Nova"/>
              </a:rPr>
              <a:t>Computer Scientist </a:t>
            </a:r>
            <a:endParaRPr sz="1800">
              <a:latin typeface="Proxima Nova"/>
              <a:ea typeface="Proxima Nova"/>
              <a:cs typeface="Proxima Nova"/>
              <a:sym typeface="Proxima Nova"/>
            </a:endParaRPr>
          </a:p>
          <a:p>
            <a:pPr indent="0" lvl="0" marL="0" rtl="0" algn="ctr">
              <a:spcBef>
                <a:spcPts val="0"/>
              </a:spcBef>
              <a:spcAft>
                <a:spcPts val="0"/>
              </a:spcAft>
              <a:buNone/>
            </a:pPr>
            <a:r>
              <a:rPr lang="en" sz="1800">
                <a:latin typeface="Proxima Nova"/>
                <a:ea typeface="Proxima Nova"/>
                <a:cs typeface="Proxima Nova"/>
                <a:sym typeface="Proxima Nova"/>
              </a:rPr>
              <a:t>Algorithmic Justice League Founder</a:t>
            </a:r>
            <a:endParaRPr sz="18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Bias in Recruitment</a:t>
            </a:r>
            <a:r>
              <a:rPr lang="en"/>
              <a:t> </a:t>
            </a:r>
            <a:endParaRPr/>
          </a:p>
        </p:txBody>
      </p:sp>
      <p:sp>
        <p:nvSpPr>
          <p:cNvPr id="132" name="Google Shape;132;p25"/>
          <p:cNvSpPr txBox="1"/>
          <p:nvPr>
            <p:ph idx="1" type="body"/>
          </p:nvPr>
        </p:nvSpPr>
        <p:spPr>
          <a:xfrm>
            <a:off x="4382850" y="1424725"/>
            <a:ext cx="4173600" cy="3450900"/>
          </a:xfrm>
          <a:prstGeom prst="rect">
            <a:avLst/>
          </a:prstGeom>
        </p:spPr>
        <p:txBody>
          <a:bodyPr anchorCtr="0" anchor="ctr" bIns="91425" lIns="91425" spcFirstLastPara="1" rIns="91425" wrap="square" tIns="91425">
            <a:noAutofit/>
          </a:bodyPr>
          <a:lstStyle/>
          <a:p>
            <a:pPr indent="0" lvl="0" marL="0" rtl="0" algn="l">
              <a:lnSpc>
                <a:spcPct val="100000"/>
              </a:lnSpc>
              <a:spcBef>
                <a:spcPts val="600"/>
              </a:spcBef>
              <a:spcAft>
                <a:spcPts val="0"/>
              </a:spcAft>
              <a:buNone/>
            </a:pPr>
            <a:r>
              <a:rPr i="1" lang="en" sz="2700">
                <a:solidFill>
                  <a:srgbClr val="434343"/>
                </a:solidFill>
              </a:rPr>
              <a:t>“</a:t>
            </a:r>
            <a:r>
              <a:rPr i="1" lang="en" sz="2700">
                <a:solidFill>
                  <a:srgbClr val="434343"/>
                </a:solidFill>
              </a:rPr>
              <a:t>f</a:t>
            </a:r>
            <a:r>
              <a:rPr i="1" lang="en" sz="2700">
                <a:solidFill>
                  <a:srgbClr val="434343"/>
                </a:solidFill>
              </a:rPr>
              <a:t>raternity”</a:t>
            </a:r>
            <a:endParaRPr i="1" sz="2700">
              <a:solidFill>
                <a:srgbClr val="434343"/>
              </a:solidFill>
            </a:endParaRPr>
          </a:p>
          <a:p>
            <a:pPr indent="0" lvl="0" marL="0" rtl="0" algn="l">
              <a:lnSpc>
                <a:spcPct val="100000"/>
              </a:lnSpc>
              <a:spcBef>
                <a:spcPts val="600"/>
              </a:spcBef>
              <a:spcAft>
                <a:spcPts val="0"/>
              </a:spcAft>
              <a:buNone/>
            </a:pPr>
            <a:r>
              <a:t/>
            </a:r>
            <a:endParaRPr i="1" sz="2700">
              <a:solidFill>
                <a:srgbClr val="434343"/>
              </a:solidFill>
            </a:endParaRPr>
          </a:p>
          <a:p>
            <a:pPr indent="0" lvl="0" marL="0" rtl="0" algn="l">
              <a:lnSpc>
                <a:spcPct val="100000"/>
              </a:lnSpc>
              <a:spcBef>
                <a:spcPts val="600"/>
              </a:spcBef>
              <a:spcAft>
                <a:spcPts val="0"/>
              </a:spcAft>
              <a:buNone/>
            </a:pPr>
            <a:r>
              <a:rPr i="1" lang="en" sz="2700">
                <a:solidFill>
                  <a:srgbClr val="434343"/>
                </a:solidFill>
              </a:rPr>
              <a:t>“head coach”</a:t>
            </a:r>
            <a:endParaRPr i="1" sz="2700">
              <a:solidFill>
                <a:srgbClr val="434343"/>
              </a:solidFill>
            </a:endParaRPr>
          </a:p>
          <a:p>
            <a:pPr indent="0" lvl="0" marL="0" rtl="0" algn="l">
              <a:lnSpc>
                <a:spcPct val="100000"/>
              </a:lnSpc>
              <a:spcBef>
                <a:spcPts val="600"/>
              </a:spcBef>
              <a:spcAft>
                <a:spcPts val="0"/>
              </a:spcAft>
              <a:buNone/>
            </a:pPr>
            <a:r>
              <a:t/>
            </a:r>
            <a:endParaRPr i="1" sz="2700">
              <a:solidFill>
                <a:srgbClr val="434343"/>
              </a:solidFill>
            </a:endParaRPr>
          </a:p>
          <a:p>
            <a:pPr indent="0" lvl="0" marL="0" rtl="0" algn="l">
              <a:lnSpc>
                <a:spcPct val="100000"/>
              </a:lnSpc>
              <a:spcBef>
                <a:spcPts val="600"/>
              </a:spcBef>
              <a:spcAft>
                <a:spcPts val="0"/>
              </a:spcAft>
              <a:buNone/>
            </a:pPr>
            <a:r>
              <a:rPr i="1" lang="en" sz="2700">
                <a:solidFill>
                  <a:srgbClr val="434343"/>
                </a:solidFill>
              </a:rPr>
              <a:t>“fishing charter”</a:t>
            </a:r>
            <a:endParaRPr i="1" sz="2700">
              <a:solidFill>
                <a:srgbClr val="434343"/>
              </a:solidFill>
            </a:endParaRPr>
          </a:p>
        </p:txBody>
      </p:sp>
      <p:pic>
        <p:nvPicPr>
          <p:cNvPr id="133" name="Google Shape;133;p25"/>
          <p:cNvPicPr preferRelativeResize="0"/>
          <p:nvPr/>
        </p:nvPicPr>
        <p:blipFill>
          <a:blip r:embed="rId3">
            <a:alphaModFix/>
          </a:blip>
          <a:stretch>
            <a:fillRect/>
          </a:stretch>
        </p:blipFill>
        <p:spPr>
          <a:xfrm rot="-679723">
            <a:off x="228600" y="1291978"/>
            <a:ext cx="4078047" cy="3568291"/>
          </a:xfrm>
          <a:prstGeom prst="rect">
            <a:avLst/>
          </a:prstGeom>
          <a:noFill/>
          <a:ln>
            <a:noFill/>
          </a:ln>
        </p:spPr>
      </p:pic>
      <p:pic>
        <p:nvPicPr>
          <p:cNvPr id="134" name="Google Shape;134;p25"/>
          <p:cNvPicPr preferRelativeResize="0"/>
          <p:nvPr/>
        </p:nvPicPr>
        <p:blipFill>
          <a:blip r:embed="rId4">
            <a:alphaModFix/>
          </a:blip>
          <a:stretch>
            <a:fillRect/>
          </a:stretch>
        </p:blipFill>
        <p:spPr>
          <a:xfrm>
            <a:off x="7141725" y="1356575"/>
            <a:ext cx="1733550" cy="1600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Effect filter="fade" transition="in">
                                      <p:cBhvr>
                                        <p:cTn dur="1000"/>
                                        <p:tgtEl>
                                          <p:spTgt spid="1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animEffect filter="fade" transition="in">
                                      <p:cBhvr>
                                        <p:cTn dur="1000"/>
                                        <p:tgtEl>
                                          <p:spTgt spid="1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animEffect filter="fade" transition="in">
                                      <p:cBhvr>
                                        <p:cTn dur="1000"/>
                                        <p:tgtEl>
                                          <p:spTgt spid="1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animEffect filter="fade" transition="in">
                                      <p:cBhvr>
                                        <p:cTn dur="1000"/>
                                        <p:tgtEl>
                                          <p:spTgt spid="1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4" st="4"/>
                                            </p:txEl>
                                          </p:spTgt>
                                        </p:tgtEl>
                                        <p:attrNameLst>
                                          <p:attrName>style.visibility</p:attrName>
                                        </p:attrNameLst>
                                      </p:cBhvr>
                                      <p:to>
                                        <p:strVal val="visible"/>
                                      </p:to>
                                    </p:set>
                                    <p:animEffect filter="fade" transition="in">
                                      <p:cBhvr>
                                        <p:cTn dur="1000"/>
                                        <p:tgtEl>
                                          <p:spTgt spid="13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Bias in Recruitment</a:t>
            </a:r>
            <a:r>
              <a:rPr lang="en"/>
              <a:t> </a:t>
            </a:r>
            <a:endParaRPr/>
          </a:p>
        </p:txBody>
      </p:sp>
      <p:sp>
        <p:nvSpPr>
          <p:cNvPr id="140" name="Google Shape;140;p26"/>
          <p:cNvSpPr txBox="1"/>
          <p:nvPr>
            <p:ph idx="1" type="body"/>
          </p:nvPr>
        </p:nvSpPr>
        <p:spPr>
          <a:xfrm>
            <a:off x="4065975" y="1424725"/>
            <a:ext cx="4636500" cy="3450900"/>
          </a:xfrm>
          <a:prstGeom prst="rect">
            <a:avLst/>
          </a:prstGeom>
        </p:spPr>
        <p:txBody>
          <a:bodyPr anchorCtr="0" anchor="ctr" bIns="91425" lIns="91425" spcFirstLastPara="1" rIns="91425" wrap="square" tIns="91425">
            <a:noAutofit/>
          </a:bodyPr>
          <a:lstStyle/>
          <a:p>
            <a:pPr indent="0" lvl="0" marL="0" rtl="0" algn="l">
              <a:lnSpc>
                <a:spcPct val="100000"/>
              </a:lnSpc>
              <a:spcBef>
                <a:spcPts val="600"/>
              </a:spcBef>
              <a:spcAft>
                <a:spcPts val="0"/>
              </a:spcAft>
              <a:buNone/>
            </a:pPr>
            <a:r>
              <a:rPr i="1" lang="en" sz="2700">
                <a:solidFill>
                  <a:srgbClr val="434343"/>
                </a:solidFill>
              </a:rPr>
              <a:t>“sorority”</a:t>
            </a:r>
            <a:endParaRPr i="1" sz="2700">
              <a:solidFill>
                <a:srgbClr val="434343"/>
              </a:solidFill>
            </a:endParaRPr>
          </a:p>
          <a:p>
            <a:pPr indent="0" lvl="0" marL="0" rtl="0" algn="l">
              <a:lnSpc>
                <a:spcPct val="100000"/>
              </a:lnSpc>
              <a:spcBef>
                <a:spcPts val="600"/>
              </a:spcBef>
              <a:spcAft>
                <a:spcPts val="0"/>
              </a:spcAft>
              <a:buNone/>
            </a:pPr>
            <a:r>
              <a:t/>
            </a:r>
            <a:endParaRPr i="1" sz="2700">
              <a:solidFill>
                <a:srgbClr val="434343"/>
              </a:solidFill>
            </a:endParaRPr>
          </a:p>
          <a:p>
            <a:pPr indent="0" lvl="0" marL="0" rtl="0" algn="l">
              <a:lnSpc>
                <a:spcPct val="100000"/>
              </a:lnSpc>
              <a:spcBef>
                <a:spcPts val="600"/>
              </a:spcBef>
              <a:spcAft>
                <a:spcPts val="0"/>
              </a:spcAft>
              <a:buNone/>
            </a:pPr>
            <a:r>
              <a:rPr i="1" lang="en" sz="2700">
                <a:solidFill>
                  <a:srgbClr val="434343"/>
                </a:solidFill>
              </a:rPr>
              <a:t>“</a:t>
            </a:r>
            <a:r>
              <a:rPr i="1" lang="en" sz="2700">
                <a:solidFill>
                  <a:srgbClr val="434343"/>
                </a:solidFill>
              </a:rPr>
              <a:t>Bennett College for Women</a:t>
            </a:r>
            <a:r>
              <a:rPr i="1" lang="en" sz="2700">
                <a:solidFill>
                  <a:srgbClr val="434343"/>
                </a:solidFill>
              </a:rPr>
              <a:t>”</a:t>
            </a:r>
            <a:endParaRPr i="1" sz="2700">
              <a:solidFill>
                <a:srgbClr val="434343"/>
              </a:solidFill>
            </a:endParaRPr>
          </a:p>
        </p:txBody>
      </p:sp>
      <p:pic>
        <p:nvPicPr>
          <p:cNvPr id="141" name="Google Shape;141;p26"/>
          <p:cNvPicPr preferRelativeResize="0"/>
          <p:nvPr/>
        </p:nvPicPr>
        <p:blipFill>
          <a:blip r:embed="rId3">
            <a:alphaModFix/>
          </a:blip>
          <a:stretch>
            <a:fillRect/>
          </a:stretch>
        </p:blipFill>
        <p:spPr>
          <a:xfrm rot="-679723">
            <a:off x="228600" y="1291978"/>
            <a:ext cx="4078047" cy="3568291"/>
          </a:xfrm>
          <a:prstGeom prst="rect">
            <a:avLst/>
          </a:prstGeom>
          <a:noFill/>
          <a:ln>
            <a:noFill/>
          </a:ln>
        </p:spPr>
      </p:pic>
      <p:pic>
        <p:nvPicPr>
          <p:cNvPr id="142" name="Google Shape;142;p26"/>
          <p:cNvPicPr preferRelativeResize="0"/>
          <p:nvPr/>
        </p:nvPicPr>
        <p:blipFill>
          <a:blip r:embed="rId4">
            <a:alphaModFix/>
          </a:blip>
          <a:stretch>
            <a:fillRect/>
          </a:stretch>
        </p:blipFill>
        <p:spPr>
          <a:xfrm>
            <a:off x="7477463" y="1293100"/>
            <a:ext cx="1400175" cy="1847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1000"/>
                                        <p:tgtEl>
                                          <p:spTgt spid="1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Effect filter="fade" transition="in">
                                      <p:cBhvr>
                                        <p:cTn dur="1000"/>
                                        <p:tgtEl>
                                          <p:spTgt spid="1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animEffect filter="fade" transition="in">
                                      <p:cBhvr>
                                        <p:cTn dur="1000"/>
                                        <p:tgtEl>
                                          <p:spTgt spid="14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Bias in Data Analytics </a:t>
            </a:r>
            <a:endParaRPr/>
          </a:p>
        </p:txBody>
      </p:sp>
      <p:sp>
        <p:nvSpPr>
          <p:cNvPr id="148" name="Google Shape;148;p27"/>
          <p:cNvSpPr txBox="1"/>
          <p:nvPr>
            <p:ph idx="1" type="body"/>
          </p:nvPr>
        </p:nvSpPr>
        <p:spPr>
          <a:xfrm>
            <a:off x="458075" y="1452625"/>
            <a:ext cx="8098500" cy="3423000"/>
          </a:xfrm>
          <a:prstGeom prst="rect">
            <a:avLst/>
          </a:prstGeom>
        </p:spPr>
        <p:txBody>
          <a:bodyPr anchorCtr="0" anchor="ctr" bIns="91425" lIns="91425" spcFirstLastPara="1" rIns="91425" wrap="square" tIns="91425">
            <a:noAutofit/>
          </a:bodyPr>
          <a:lstStyle/>
          <a:p>
            <a:pPr indent="-381000" lvl="0" marL="457200" rtl="0" algn="l">
              <a:lnSpc>
                <a:spcPct val="100000"/>
              </a:lnSpc>
              <a:spcBef>
                <a:spcPts val="600"/>
              </a:spcBef>
              <a:spcAft>
                <a:spcPts val="0"/>
              </a:spcAft>
              <a:buClr>
                <a:srgbClr val="434343"/>
              </a:buClr>
              <a:buSzPts val="2400"/>
              <a:buChar char="●"/>
            </a:pPr>
            <a:r>
              <a:rPr lang="en" sz="2400">
                <a:solidFill>
                  <a:srgbClr val="434343"/>
                </a:solidFill>
              </a:rPr>
              <a:t>I</a:t>
            </a:r>
            <a:r>
              <a:rPr lang="en" sz="2400">
                <a:solidFill>
                  <a:srgbClr val="434343"/>
                </a:solidFill>
              </a:rPr>
              <a:t>ncomplete datasets</a:t>
            </a:r>
            <a:endParaRPr sz="2400">
              <a:solidFill>
                <a:srgbClr val="434343"/>
              </a:solidFill>
            </a:endParaRPr>
          </a:p>
          <a:p>
            <a:pPr indent="-381000" lvl="0" marL="457200" rtl="0" algn="l">
              <a:lnSpc>
                <a:spcPct val="100000"/>
              </a:lnSpc>
              <a:spcBef>
                <a:spcPts val="0"/>
              </a:spcBef>
              <a:spcAft>
                <a:spcPts val="0"/>
              </a:spcAft>
              <a:buClr>
                <a:srgbClr val="434343"/>
              </a:buClr>
              <a:buSzPts val="2400"/>
              <a:buChar char="●"/>
            </a:pPr>
            <a:r>
              <a:rPr lang="en" sz="2400">
                <a:solidFill>
                  <a:srgbClr val="434343"/>
                </a:solidFill>
              </a:rPr>
              <a:t>Datasets lacking a diverse representation</a:t>
            </a:r>
            <a:endParaRPr sz="2400">
              <a:solidFill>
                <a:srgbClr val="434343"/>
              </a:solidFill>
            </a:endParaRPr>
          </a:p>
          <a:p>
            <a:pPr indent="-381000" lvl="0" marL="457200" rtl="0" algn="l">
              <a:lnSpc>
                <a:spcPct val="100000"/>
              </a:lnSpc>
              <a:spcBef>
                <a:spcPts val="0"/>
              </a:spcBef>
              <a:spcAft>
                <a:spcPts val="0"/>
              </a:spcAft>
              <a:buClr>
                <a:srgbClr val="434343"/>
              </a:buClr>
              <a:buSzPts val="2400"/>
              <a:buChar char="●"/>
            </a:pPr>
            <a:r>
              <a:rPr lang="en" sz="2400">
                <a:solidFill>
                  <a:srgbClr val="434343"/>
                </a:solidFill>
              </a:rPr>
              <a:t>Lack of context regarding the dataset</a:t>
            </a:r>
            <a:endParaRPr sz="2400">
              <a:solidFill>
                <a:srgbClr val="434343"/>
              </a:solidFill>
            </a:endParaRPr>
          </a:p>
          <a:p>
            <a:pPr indent="-381000" lvl="0" marL="457200" rtl="0" algn="l">
              <a:lnSpc>
                <a:spcPct val="100000"/>
              </a:lnSpc>
              <a:spcBef>
                <a:spcPts val="0"/>
              </a:spcBef>
              <a:spcAft>
                <a:spcPts val="0"/>
              </a:spcAft>
              <a:buClr>
                <a:srgbClr val="434343"/>
              </a:buClr>
              <a:buSzPts val="2400"/>
              <a:buChar char="●"/>
            </a:pPr>
            <a:r>
              <a:rPr lang="en" sz="2400">
                <a:solidFill>
                  <a:srgbClr val="434343"/>
                </a:solidFill>
              </a:rPr>
              <a:t>I</a:t>
            </a:r>
            <a:r>
              <a:rPr lang="en" sz="2400">
                <a:solidFill>
                  <a:srgbClr val="434343"/>
                </a:solidFill>
              </a:rPr>
              <a:t>ncorrect use of data</a:t>
            </a:r>
            <a:endParaRPr sz="2400">
              <a:solidFill>
                <a:srgbClr val="434343"/>
              </a:solidFill>
            </a:endParaRPr>
          </a:p>
          <a:p>
            <a:pPr indent="0" lvl="0" marL="0" rtl="0" algn="l">
              <a:lnSpc>
                <a:spcPct val="100000"/>
              </a:lnSpc>
              <a:spcBef>
                <a:spcPts val="600"/>
              </a:spcBef>
              <a:spcAft>
                <a:spcPts val="0"/>
              </a:spcAft>
              <a:buClr>
                <a:schemeClr val="dk1"/>
              </a:buClr>
              <a:buSzPts val="1100"/>
              <a:buFont typeface="Arial"/>
              <a:buNone/>
            </a:pPr>
            <a:r>
              <a:t/>
            </a:r>
            <a:endParaRPr i="1" sz="2400">
              <a:solidFill>
                <a:srgbClr val="434343"/>
              </a:solidFill>
            </a:endParaRPr>
          </a:p>
          <a:p>
            <a:pPr indent="0" lvl="0" marL="0" rtl="0" algn="ctr">
              <a:lnSpc>
                <a:spcPct val="100000"/>
              </a:lnSpc>
              <a:spcBef>
                <a:spcPts val="600"/>
              </a:spcBef>
              <a:spcAft>
                <a:spcPts val="0"/>
              </a:spcAft>
              <a:buClr>
                <a:schemeClr val="dk1"/>
              </a:buClr>
              <a:buSzPts val="1100"/>
              <a:buFont typeface="Arial"/>
              <a:buNone/>
            </a:pPr>
            <a:r>
              <a:rPr i="1" lang="en" sz="2600">
                <a:solidFill>
                  <a:srgbClr val="434343"/>
                </a:solidFill>
              </a:rPr>
              <a:t>The data that </a:t>
            </a:r>
            <a:r>
              <a:rPr b="1" i="1" lang="en" sz="2600">
                <a:solidFill>
                  <a:srgbClr val="434343"/>
                </a:solidFill>
              </a:rPr>
              <a:t>is missing</a:t>
            </a:r>
            <a:r>
              <a:rPr i="1" lang="en" sz="2600">
                <a:solidFill>
                  <a:srgbClr val="434343"/>
                </a:solidFill>
              </a:rPr>
              <a:t> may tell as important of a story as the data that is there.</a:t>
            </a:r>
            <a:endParaRPr i="1" sz="2600">
              <a:solidFill>
                <a:srgbClr val="434343"/>
              </a:solidFill>
            </a:endParaRPr>
          </a:p>
          <a:p>
            <a:pPr indent="0" lvl="0" marL="0" rtl="0" algn="l">
              <a:lnSpc>
                <a:spcPct val="100000"/>
              </a:lnSpc>
              <a:spcBef>
                <a:spcPts val="600"/>
              </a:spcBef>
              <a:spcAft>
                <a:spcPts val="0"/>
              </a:spcAft>
              <a:buNone/>
            </a:pPr>
            <a:r>
              <a:t/>
            </a:r>
            <a:endParaRPr i="1" sz="2400">
              <a:solidFill>
                <a:srgbClr val="43434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Effect filter="fade" transition="in">
                                      <p:cBhvr>
                                        <p:cTn dur="1000"/>
                                        <p:tgtEl>
                                          <p:spTgt spid="1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Effect filter="fade" transition="in">
                                      <p:cBhvr>
                                        <p:cTn dur="1000"/>
                                        <p:tgtEl>
                                          <p:spTgt spid="1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animEffect filter="fade" transition="in">
                                      <p:cBhvr>
                                        <p:cTn dur="1000"/>
                                        <p:tgtEl>
                                          <p:spTgt spid="1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animEffect filter="fade" transition="in">
                                      <p:cBhvr>
                                        <p:cTn dur="1000"/>
                                        <p:tgtEl>
                                          <p:spTgt spid="1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animEffect filter="fade" transition="in">
                                      <p:cBhvr>
                                        <p:cTn dur="1000"/>
                                        <p:tgtEl>
                                          <p:spTgt spid="1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5" st="5"/>
                                            </p:txEl>
                                          </p:spTgt>
                                        </p:tgtEl>
                                        <p:attrNameLst>
                                          <p:attrName>style.visibility</p:attrName>
                                        </p:attrNameLst>
                                      </p:cBhvr>
                                      <p:to>
                                        <p:strVal val="visible"/>
                                      </p:to>
                                    </p:set>
                                    <p:animEffect filter="fade" transition="in">
                                      <p:cBhvr>
                                        <p:cTn dur="1000"/>
                                        <p:tgtEl>
                                          <p:spTgt spid="14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6" st="6"/>
                                            </p:txEl>
                                          </p:spTgt>
                                        </p:tgtEl>
                                        <p:attrNameLst>
                                          <p:attrName>style.visibility</p:attrName>
                                        </p:attrNameLst>
                                      </p:cBhvr>
                                      <p:to>
                                        <p:strVal val="visible"/>
                                      </p:to>
                                    </p:set>
                                    <p:animEffect filter="fade" transition="in">
                                      <p:cBhvr>
                                        <p:cTn dur="1000"/>
                                        <p:tgtEl>
                                          <p:spTgt spid="14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Review: </a:t>
            </a:r>
            <a:r>
              <a:rPr lang="en">
                <a:solidFill>
                  <a:schemeClr val="lt1"/>
                </a:solidFill>
              </a:rPr>
              <a:t>Bias in Data </a:t>
            </a:r>
            <a:endParaRPr/>
          </a:p>
        </p:txBody>
      </p:sp>
      <p:sp>
        <p:nvSpPr>
          <p:cNvPr id="154" name="Google Shape;154;p28"/>
          <p:cNvSpPr txBox="1"/>
          <p:nvPr>
            <p:ph idx="1" type="body"/>
          </p:nvPr>
        </p:nvSpPr>
        <p:spPr>
          <a:xfrm>
            <a:off x="458075" y="1300225"/>
            <a:ext cx="8098500" cy="34230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Clr>
                <a:schemeClr val="dk1"/>
              </a:buClr>
              <a:buSzPts val="1100"/>
              <a:buFont typeface="Arial"/>
              <a:buNone/>
            </a:pPr>
            <a:r>
              <a:rPr lang="en" sz="1900">
                <a:solidFill>
                  <a:srgbClr val="434343"/>
                </a:solidFill>
              </a:rPr>
              <a:t>Bias in </a:t>
            </a:r>
            <a:r>
              <a:rPr lang="en" sz="1900">
                <a:solidFill>
                  <a:srgbClr val="434343"/>
                </a:solidFill>
              </a:rPr>
              <a:t>Statistical</a:t>
            </a:r>
            <a:r>
              <a:rPr lang="en" sz="1900">
                <a:solidFill>
                  <a:srgbClr val="434343"/>
                </a:solidFill>
              </a:rPr>
              <a:t> Questions</a:t>
            </a:r>
            <a:endParaRPr sz="1900">
              <a:solidFill>
                <a:srgbClr val="434343"/>
              </a:solidFill>
            </a:endParaRPr>
          </a:p>
          <a:p>
            <a:pPr indent="-349250" lvl="0" marL="457200" rtl="0" algn="l">
              <a:lnSpc>
                <a:spcPct val="100000"/>
              </a:lnSpc>
              <a:spcBef>
                <a:spcPts val="600"/>
              </a:spcBef>
              <a:spcAft>
                <a:spcPts val="0"/>
              </a:spcAft>
              <a:buClr>
                <a:srgbClr val="434343"/>
              </a:buClr>
              <a:buSzPts val="1900"/>
              <a:buChar char="●"/>
            </a:pPr>
            <a:r>
              <a:rPr lang="en" sz="1900">
                <a:solidFill>
                  <a:srgbClr val="434343"/>
                </a:solidFill>
              </a:rPr>
              <a:t>Do you prefer news or </a:t>
            </a:r>
            <a:r>
              <a:rPr b="1" lang="en" sz="1900">
                <a:solidFill>
                  <a:srgbClr val="434343"/>
                </a:solidFill>
              </a:rPr>
              <a:t>mindless</a:t>
            </a:r>
            <a:r>
              <a:rPr lang="en" sz="1900">
                <a:solidFill>
                  <a:srgbClr val="434343"/>
                </a:solidFill>
              </a:rPr>
              <a:t> sitcoms?</a:t>
            </a:r>
            <a:endParaRPr sz="1900">
              <a:solidFill>
                <a:srgbClr val="434343"/>
              </a:solidFill>
            </a:endParaRPr>
          </a:p>
          <a:p>
            <a:pPr indent="0" lvl="0" marL="0" rtl="0" algn="l">
              <a:lnSpc>
                <a:spcPct val="100000"/>
              </a:lnSpc>
              <a:spcBef>
                <a:spcPts val="600"/>
              </a:spcBef>
              <a:spcAft>
                <a:spcPts val="0"/>
              </a:spcAft>
              <a:buClr>
                <a:schemeClr val="dk1"/>
              </a:buClr>
              <a:buSzPts val="1100"/>
              <a:buFont typeface="Arial"/>
              <a:buNone/>
            </a:pPr>
            <a:r>
              <a:t/>
            </a:r>
            <a:endParaRPr sz="1900">
              <a:solidFill>
                <a:srgbClr val="434343"/>
              </a:solidFill>
            </a:endParaRPr>
          </a:p>
          <a:p>
            <a:pPr indent="0" lvl="0" marL="0" rtl="0" algn="l">
              <a:spcBef>
                <a:spcPts val="600"/>
              </a:spcBef>
              <a:spcAft>
                <a:spcPts val="0"/>
              </a:spcAft>
              <a:buClr>
                <a:schemeClr val="dk1"/>
              </a:buClr>
              <a:buSzPts val="1100"/>
              <a:buFont typeface="Arial"/>
              <a:buNone/>
            </a:pPr>
            <a:r>
              <a:t/>
            </a:r>
            <a:endParaRPr sz="1900">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Review: Bias in Data </a:t>
            </a:r>
            <a:endParaRPr/>
          </a:p>
        </p:txBody>
      </p:sp>
      <p:sp>
        <p:nvSpPr>
          <p:cNvPr id="160" name="Google Shape;160;p29"/>
          <p:cNvSpPr txBox="1"/>
          <p:nvPr>
            <p:ph idx="1" type="body"/>
          </p:nvPr>
        </p:nvSpPr>
        <p:spPr>
          <a:xfrm>
            <a:off x="458075" y="1300225"/>
            <a:ext cx="8098500" cy="34230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Clr>
                <a:schemeClr val="dk1"/>
              </a:buClr>
              <a:buSzPts val="1100"/>
              <a:buFont typeface="Arial"/>
              <a:buNone/>
            </a:pPr>
            <a:r>
              <a:rPr lang="en" sz="1900">
                <a:solidFill>
                  <a:srgbClr val="434343"/>
                </a:solidFill>
              </a:rPr>
              <a:t>Bias in Statistical Questions</a:t>
            </a:r>
            <a:endParaRPr sz="1900">
              <a:solidFill>
                <a:srgbClr val="434343"/>
              </a:solidFill>
            </a:endParaRPr>
          </a:p>
          <a:p>
            <a:pPr indent="-349250" lvl="0" marL="457200" rtl="0" algn="l">
              <a:lnSpc>
                <a:spcPct val="100000"/>
              </a:lnSpc>
              <a:spcBef>
                <a:spcPts val="600"/>
              </a:spcBef>
              <a:spcAft>
                <a:spcPts val="0"/>
              </a:spcAft>
              <a:buClr>
                <a:srgbClr val="434343"/>
              </a:buClr>
              <a:buSzPts val="1900"/>
              <a:buChar char="●"/>
            </a:pPr>
            <a:r>
              <a:rPr lang="en" sz="1900">
                <a:solidFill>
                  <a:srgbClr val="434343"/>
                </a:solidFill>
              </a:rPr>
              <a:t>Do you prefer news or </a:t>
            </a:r>
            <a:r>
              <a:rPr b="1" lang="en" sz="1900">
                <a:solidFill>
                  <a:srgbClr val="434343"/>
                </a:solidFill>
              </a:rPr>
              <a:t>mindless</a:t>
            </a:r>
            <a:r>
              <a:rPr lang="en" sz="1900">
                <a:solidFill>
                  <a:srgbClr val="434343"/>
                </a:solidFill>
              </a:rPr>
              <a:t> sitcoms?</a:t>
            </a:r>
            <a:endParaRPr sz="1900">
              <a:solidFill>
                <a:srgbClr val="434343"/>
              </a:solidFill>
            </a:endParaRPr>
          </a:p>
          <a:p>
            <a:pPr indent="0" lvl="0" marL="0" rtl="0" algn="l">
              <a:lnSpc>
                <a:spcPct val="100000"/>
              </a:lnSpc>
              <a:spcBef>
                <a:spcPts val="600"/>
              </a:spcBef>
              <a:spcAft>
                <a:spcPts val="0"/>
              </a:spcAft>
              <a:buClr>
                <a:schemeClr val="dk1"/>
              </a:buClr>
              <a:buSzPts val="1100"/>
              <a:buFont typeface="Arial"/>
              <a:buNone/>
            </a:pPr>
            <a:r>
              <a:t/>
            </a:r>
            <a:endParaRPr sz="1900">
              <a:solidFill>
                <a:srgbClr val="434343"/>
              </a:solidFill>
            </a:endParaRPr>
          </a:p>
          <a:p>
            <a:pPr indent="0" lvl="0" marL="0" rtl="0" algn="l">
              <a:lnSpc>
                <a:spcPct val="100000"/>
              </a:lnSpc>
              <a:spcBef>
                <a:spcPts val="600"/>
              </a:spcBef>
              <a:spcAft>
                <a:spcPts val="0"/>
              </a:spcAft>
              <a:buClr>
                <a:schemeClr val="dk1"/>
              </a:buClr>
              <a:buSzPts val="1100"/>
              <a:buFont typeface="Arial"/>
              <a:buNone/>
            </a:pPr>
            <a:r>
              <a:rPr lang="en" sz="1900">
                <a:solidFill>
                  <a:srgbClr val="434343"/>
                </a:solidFill>
              </a:rPr>
              <a:t>Bias in Data Collection</a:t>
            </a:r>
            <a:endParaRPr sz="1900">
              <a:solidFill>
                <a:srgbClr val="434343"/>
              </a:solidFill>
            </a:endParaRPr>
          </a:p>
          <a:p>
            <a:pPr indent="-349250" lvl="0" marL="457200" rtl="0" algn="l">
              <a:spcBef>
                <a:spcPts val="600"/>
              </a:spcBef>
              <a:spcAft>
                <a:spcPts val="0"/>
              </a:spcAft>
              <a:buSzPts val="1900"/>
              <a:buChar char="●"/>
            </a:pPr>
            <a:r>
              <a:rPr b="1" lang="en" sz="1900"/>
              <a:t>Confirmation bias:</a:t>
            </a:r>
            <a:r>
              <a:rPr lang="en" sz="1900"/>
              <a:t> seeking out only data so that supports your beliefs</a:t>
            </a:r>
            <a:endParaRPr sz="1900"/>
          </a:p>
          <a:p>
            <a:pPr indent="-349250" lvl="0" marL="457200" rtl="0" algn="l">
              <a:spcBef>
                <a:spcPts val="0"/>
              </a:spcBef>
              <a:spcAft>
                <a:spcPts val="0"/>
              </a:spcAft>
              <a:buSzPts val="1900"/>
              <a:buChar char="●"/>
            </a:pPr>
            <a:r>
              <a:rPr lang="en" sz="1900">
                <a:solidFill>
                  <a:srgbClr val="434343"/>
                </a:solidFill>
              </a:rPr>
              <a:t>Lack of </a:t>
            </a:r>
            <a:r>
              <a:rPr lang="en" sz="1900">
                <a:solidFill>
                  <a:srgbClr val="434343"/>
                </a:solidFill>
              </a:rPr>
              <a:t>representation</a:t>
            </a:r>
            <a:endParaRPr sz="1900">
              <a:solidFill>
                <a:srgbClr val="434343"/>
              </a:solidFill>
            </a:endParaRPr>
          </a:p>
          <a:p>
            <a:pPr indent="0" lvl="0" marL="0" rtl="0" algn="l">
              <a:lnSpc>
                <a:spcPct val="100000"/>
              </a:lnSpc>
              <a:spcBef>
                <a:spcPts val="600"/>
              </a:spcBef>
              <a:spcAft>
                <a:spcPts val="0"/>
              </a:spcAft>
              <a:buClr>
                <a:schemeClr val="dk1"/>
              </a:buClr>
              <a:buSzPts val="1100"/>
              <a:buFont typeface="Arial"/>
              <a:buNone/>
            </a:pPr>
            <a:r>
              <a:t/>
            </a:r>
            <a:endParaRPr sz="1900">
              <a:solidFill>
                <a:srgbClr val="434343"/>
              </a:solidFill>
            </a:endParaRPr>
          </a:p>
          <a:p>
            <a:pPr indent="0" lvl="0" marL="0" rtl="0" algn="l">
              <a:lnSpc>
                <a:spcPct val="100000"/>
              </a:lnSpc>
              <a:spcBef>
                <a:spcPts val="600"/>
              </a:spcBef>
              <a:spcAft>
                <a:spcPts val="0"/>
              </a:spcAft>
              <a:buNone/>
            </a:pPr>
            <a:r>
              <a:t/>
            </a:r>
            <a:endParaRPr sz="1900">
              <a:solidFill>
                <a:srgbClr val="434343"/>
              </a:solidFill>
            </a:endParaRPr>
          </a:p>
          <a:p>
            <a:pPr indent="0" lvl="0" marL="0" rtl="0" algn="l">
              <a:spcBef>
                <a:spcPts val="600"/>
              </a:spcBef>
              <a:spcAft>
                <a:spcPts val="0"/>
              </a:spcAft>
              <a:buNone/>
            </a:pPr>
            <a:r>
              <a:t/>
            </a:r>
            <a:endParaRPr sz="1900">
              <a:solidFill>
                <a:srgbClr val="434343"/>
              </a:solidFill>
            </a:endParaRPr>
          </a:p>
        </p:txBody>
      </p:sp>
      <p:grpSp>
        <p:nvGrpSpPr>
          <p:cNvPr id="161" name="Google Shape;161;p29"/>
          <p:cNvGrpSpPr/>
          <p:nvPr/>
        </p:nvGrpSpPr>
        <p:grpSpPr>
          <a:xfrm>
            <a:off x="3920400" y="3451775"/>
            <a:ext cx="4406775" cy="1264626"/>
            <a:chOff x="6182075" y="2224750"/>
            <a:chExt cx="4406775" cy="1264626"/>
          </a:xfrm>
        </p:grpSpPr>
        <p:pic>
          <p:nvPicPr>
            <p:cNvPr id="162" name="Google Shape;162;p29"/>
            <p:cNvPicPr preferRelativeResize="0"/>
            <p:nvPr/>
          </p:nvPicPr>
          <p:blipFill>
            <a:blip r:embed="rId3">
              <a:alphaModFix/>
            </a:blip>
            <a:stretch>
              <a:fillRect/>
            </a:stretch>
          </p:blipFill>
          <p:spPr>
            <a:xfrm>
              <a:off x="6182075" y="2872406"/>
              <a:ext cx="670300" cy="580164"/>
            </a:xfrm>
            <a:prstGeom prst="rect">
              <a:avLst/>
            </a:prstGeom>
            <a:noFill/>
            <a:ln>
              <a:noFill/>
            </a:ln>
          </p:spPr>
        </p:pic>
        <p:pic>
          <p:nvPicPr>
            <p:cNvPr id="163" name="Google Shape;163;p29"/>
            <p:cNvPicPr preferRelativeResize="0"/>
            <p:nvPr/>
          </p:nvPicPr>
          <p:blipFill>
            <a:blip r:embed="rId3">
              <a:alphaModFix/>
            </a:blip>
            <a:stretch>
              <a:fillRect/>
            </a:stretch>
          </p:blipFill>
          <p:spPr>
            <a:xfrm>
              <a:off x="6852375" y="2428589"/>
              <a:ext cx="670300" cy="580164"/>
            </a:xfrm>
            <a:prstGeom prst="rect">
              <a:avLst/>
            </a:prstGeom>
            <a:noFill/>
            <a:ln>
              <a:noFill/>
            </a:ln>
          </p:spPr>
        </p:pic>
        <p:pic>
          <p:nvPicPr>
            <p:cNvPr id="164" name="Google Shape;164;p29"/>
            <p:cNvPicPr preferRelativeResize="0"/>
            <p:nvPr/>
          </p:nvPicPr>
          <p:blipFill>
            <a:blip r:embed="rId3">
              <a:alphaModFix/>
            </a:blip>
            <a:stretch>
              <a:fillRect/>
            </a:stretch>
          </p:blipFill>
          <p:spPr>
            <a:xfrm>
              <a:off x="8686630" y="2292243"/>
              <a:ext cx="670300" cy="580164"/>
            </a:xfrm>
            <a:prstGeom prst="rect">
              <a:avLst/>
            </a:prstGeom>
            <a:noFill/>
            <a:ln>
              <a:noFill/>
            </a:ln>
          </p:spPr>
        </p:pic>
        <p:pic>
          <p:nvPicPr>
            <p:cNvPr id="165" name="Google Shape;165;p29"/>
            <p:cNvPicPr preferRelativeResize="0"/>
            <p:nvPr/>
          </p:nvPicPr>
          <p:blipFill>
            <a:blip r:embed="rId3">
              <a:alphaModFix/>
            </a:blip>
            <a:stretch>
              <a:fillRect/>
            </a:stretch>
          </p:blipFill>
          <p:spPr>
            <a:xfrm>
              <a:off x="9219225" y="2508343"/>
              <a:ext cx="670300" cy="580164"/>
            </a:xfrm>
            <a:prstGeom prst="rect">
              <a:avLst/>
            </a:prstGeom>
            <a:noFill/>
            <a:ln>
              <a:noFill/>
            </a:ln>
          </p:spPr>
        </p:pic>
        <p:pic>
          <p:nvPicPr>
            <p:cNvPr id="166" name="Google Shape;166;p29"/>
            <p:cNvPicPr preferRelativeResize="0"/>
            <p:nvPr/>
          </p:nvPicPr>
          <p:blipFill>
            <a:blip r:embed="rId3">
              <a:alphaModFix/>
            </a:blip>
            <a:stretch>
              <a:fillRect/>
            </a:stretch>
          </p:blipFill>
          <p:spPr>
            <a:xfrm>
              <a:off x="8548926" y="2909212"/>
              <a:ext cx="670300" cy="580164"/>
            </a:xfrm>
            <a:prstGeom prst="rect">
              <a:avLst/>
            </a:prstGeom>
            <a:noFill/>
            <a:ln>
              <a:noFill/>
            </a:ln>
          </p:spPr>
        </p:pic>
        <p:pic>
          <p:nvPicPr>
            <p:cNvPr id="167" name="Google Shape;167;p29"/>
            <p:cNvPicPr preferRelativeResize="0"/>
            <p:nvPr/>
          </p:nvPicPr>
          <p:blipFill>
            <a:blip r:embed="rId3">
              <a:alphaModFix/>
            </a:blip>
            <a:stretch>
              <a:fillRect/>
            </a:stretch>
          </p:blipFill>
          <p:spPr>
            <a:xfrm>
              <a:off x="9616901" y="2909212"/>
              <a:ext cx="670300" cy="580164"/>
            </a:xfrm>
            <a:prstGeom prst="rect">
              <a:avLst/>
            </a:prstGeom>
            <a:noFill/>
            <a:ln>
              <a:noFill/>
            </a:ln>
          </p:spPr>
        </p:pic>
        <p:pic>
          <p:nvPicPr>
            <p:cNvPr id="168" name="Google Shape;168;p29"/>
            <p:cNvPicPr preferRelativeResize="0"/>
            <p:nvPr/>
          </p:nvPicPr>
          <p:blipFill>
            <a:blip r:embed="rId3">
              <a:alphaModFix/>
            </a:blip>
            <a:stretch>
              <a:fillRect/>
            </a:stretch>
          </p:blipFill>
          <p:spPr>
            <a:xfrm>
              <a:off x="9918550" y="2224750"/>
              <a:ext cx="670300" cy="580164"/>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Review: Bias in Data </a:t>
            </a:r>
            <a:endParaRPr/>
          </a:p>
        </p:txBody>
      </p:sp>
      <p:sp>
        <p:nvSpPr>
          <p:cNvPr id="174" name="Google Shape;174;p30"/>
          <p:cNvSpPr txBox="1"/>
          <p:nvPr>
            <p:ph idx="1" type="body"/>
          </p:nvPr>
        </p:nvSpPr>
        <p:spPr>
          <a:xfrm>
            <a:off x="458075" y="1300225"/>
            <a:ext cx="8098500" cy="34230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Clr>
                <a:schemeClr val="dk1"/>
              </a:buClr>
              <a:buSzPts val="1100"/>
              <a:buFont typeface="Arial"/>
              <a:buNone/>
            </a:pPr>
            <a:r>
              <a:rPr lang="en" sz="1900">
                <a:solidFill>
                  <a:srgbClr val="434343"/>
                </a:solidFill>
              </a:rPr>
              <a:t>Bias in Statistical Questions</a:t>
            </a:r>
            <a:endParaRPr sz="1900">
              <a:solidFill>
                <a:srgbClr val="434343"/>
              </a:solidFill>
            </a:endParaRPr>
          </a:p>
          <a:p>
            <a:pPr indent="-349250" lvl="0" marL="457200" rtl="0" algn="l">
              <a:lnSpc>
                <a:spcPct val="100000"/>
              </a:lnSpc>
              <a:spcBef>
                <a:spcPts val="600"/>
              </a:spcBef>
              <a:spcAft>
                <a:spcPts val="0"/>
              </a:spcAft>
              <a:buClr>
                <a:srgbClr val="434343"/>
              </a:buClr>
              <a:buSzPts val="1900"/>
              <a:buChar char="●"/>
            </a:pPr>
            <a:r>
              <a:rPr lang="en" sz="1900">
                <a:solidFill>
                  <a:srgbClr val="434343"/>
                </a:solidFill>
              </a:rPr>
              <a:t>Do you prefer news or </a:t>
            </a:r>
            <a:r>
              <a:rPr b="1" lang="en" sz="1900">
                <a:solidFill>
                  <a:srgbClr val="434343"/>
                </a:solidFill>
              </a:rPr>
              <a:t>mindless</a:t>
            </a:r>
            <a:r>
              <a:rPr lang="en" sz="1900">
                <a:solidFill>
                  <a:srgbClr val="434343"/>
                </a:solidFill>
              </a:rPr>
              <a:t> sitcoms?</a:t>
            </a:r>
            <a:endParaRPr sz="1900">
              <a:solidFill>
                <a:srgbClr val="434343"/>
              </a:solidFill>
            </a:endParaRPr>
          </a:p>
          <a:p>
            <a:pPr indent="0" lvl="0" marL="0" rtl="0" algn="l">
              <a:lnSpc>
                <a:spcPct val="100000"/>
              </a:lnSpc>
              <a:spcBef>
                <a:spcPts val="600"/>
              </a:spcBef>
              <a:spcAft>
                <a:spcPts val="0"/>
              </a:spcAft>
              <a:buClr>
                <a:schemeClr val="dk1"/>
              </a:buClr>
              <a:buSzPts val="1100"/>
              <a:buFont typeface="Arial"/>
              <a:buNone/>
            </a:pPr>
            <a:r>
              <a:t/>
            </a:r>
            <a:endParaRPr sz="1900">
              <a:solidFill>
                <a:srgbClr val="434343"/>
              </a:solidFill>
            </a:endParaRPr>
          </a:p>
          <a:p>
            <a:pPr indent="0" lvl="0" marL="0" rtl="0" algn="l">
              <a:lnSpc>
                <a:spcPct val="100000"/>
              </a:lnSpc>
              <a:spcBef>
                <a:spcPts val="600"/>
              </a:spcBef>
              <a:spcAft>
                <a:spcPts val="0"/>
              </a:spcAft>
              <a:buClr>
                <a:schemeClr val="dk1"/>
              </a:buClr>
              <a:buSzPts val="1100"/>
              <a:buFont typeface="Arial"/>
              <a:buNone/>
            </a:pPr>
            <a:r>
              <a:rPr lang="en" sz="1900">
                <a:solidFill>
                  <a:srgbClr val="434343"/>
                </a:solidFill>
              </a:rPr>
              <a:t>Bias in Data Collection</a:t>
            </a:r>
            <a:endParaRPr sz="1900">
              <a:solidFill>
                <a:srgbClr val="434343"/>
              </a:solidFill>
            </a:endParaRPr>
          </a:p>
          <a:p>
            <a:pPr indent="-349250" lvl="0" marL="457200" rtl="0" algn="l">
              <a:spcBef>
                <a:spcPts val="600"/>
              </a:spcBef>
              <a:spcAft>
                <a:spcPts val="0"/>
              </a:spcAft>
              <a:buSzPts val="1900"/>
              <a:buChar char="●"/>
            </a:pPr>
            <a:r>
              <a:rPr b="1" lang="en" sz="1900"/>
              <a:t>Confirmation bias:</a:t>
            </a:r>
            <a:r>
              <a:rPr lang="en" sz="1900"/>
              <a:t> seeking out only data so that supports your beliefs </a:t>
            </a:r>
            <a:endParaRPr sz="1900">
              <a:solidFill>
                <a:srgbClr val="434343"/>
              </a:solidFill>
            </a:endParaRPr>
          </a:p>
          <a:p>
            <a:pPr indent="-349250" lvl="0" marL="457200" rtl="0" algn="l">
              <a:spcBef>
                <a:spcPts val="0"/>
              </a:spcBef>
              <a:spcAft>
                <a:spcPts val="0"/>
              </a:spcAft>
              <a:buSzPts val="1900"/>
              <a:buChar char="●"/>
            </a:pPr>
            <a:r>
              <a:rPr lang="en" sz="1900">
                <a:solidFill>
                  <a:srgbClr val="434343"/>
                </a:solidFill>
              </a:rPr>
              <a:t>Lack of representation</a:t>
            </a:r>
            <a:endParaRPr sz="1900">
              <a:solidFill>
                <a:srgbClr val="434343"/>
              </a:solidFill>
            </a:endParaRPr>
          </a:p>
          <a:p>
            <a:pPr indent="0" lvl="0" marL="914400" rtl="0" algn="l">
              <a:spcBef>
                <a:spcPts val="600"/>
              </a:spcBef>
              <a:spcAft>
                <a:spcPts val="0"/>
              </a:spcAft>
              <a:buNone/>
            </a:pPr>
            <a:r>
              <a:t/>
            </a:r>
            <a:endParaRPr sz="1900">
              <a:solidFill>
                <a:srgbClr val="434343"/>
              </a:solidFill>
            </a:endParaRPr>
          </a:p>
          <a:p>
            <a:pPr indent="0" lvl="0" marL="0" rtl="0" algn="l">
              <a:lnSpc>
                <a:spcPct val="100000"/>
              </a:lnSpc>
              <a:spcBef>
                <a:spcPts val="600"/>
              </a:spcBef>
              <a:spcAft>
                <a:spcPts val="0"/>
              </a:spcAft>
              <a:buClr>
                <a:schemeClr val="dk1"/>
              </a:buClr>
              <a:buSzPts val="1100"/>
              <a:buFont typeface="Arial"/>
              <a:buNone/>
            </a:pPr>
            <a:r>
              <a:rPr lang="en" sz="1900">
                <a:solidFill>
                  <a:srgbClr val="434343"/>
                </a:solidFill>
              </a:rPr>
              <a:t>Bias in Data Cleaning</a:t>
            </a:r>
            <a:endParaRPr sz="1900">
              <a:solidFill>
                <a:srgbClr val="434343"/>
              </a:solidFill>
            </a:endParaRPr>
          </a:p>
          <a:p>
            <a:pPr indent="-349250" lvl="0" marL="457200" rtl="0" algn="l">
              <a:lnSpc>
                <a:spcPct val="100000"/>
              </a:lnSpc>
              <a:spcBef>
                <a:spcPts val="600"/>
              </a:spcBef>
              <a:spcAft>
                <a:spcPts val="0"/>
              </a:spcAft>
              <a:buClr>
                <a:srgbClr val="434343"/>
              </a:buClr>
              <a:buSzPts val="1900"/>
              <a:buChar char="●"/>
            </a:pPr>
            <a:r>
              <a:rPr lang="en" sz="1900">
                <a:solidFill>
                  <a:srgbClr val="434343"/>
                </a:solidFill>
              </a:rPr>
              <a:t>Missing Data</a:t>
            </a:r>
            <a:endParaRPr sz="1900">
              <a:solidFill>
                <a:srgbClr val="434343"/>
              </a:solidFill>
            </a:endParaRPr>
          </a:p>
          <a:p>
            <a:pPr indent="-349250" lvl="0" marL="457200" rtl="0" algn="l">
              <a:lnSpc>
                <a:spcPct val="100000"/>
              </a:lnSpc>
              <a:spcBef>
                <a:spcPts val="0"/>
              </a:spcBef>
              <a:spcAft>
                <a:spcPts val="0"/>
              </a:spcAft>
              <a:buClr>
                <a:srgbClr val="434343"/>
              </a:buClr>
              <a:buSzPts val="1900"/>
              <a:buChar char="●"/>
            </a:pPr>
            <a:r>
              <a:rPr lang="en" sz="1900">
                <a:solidFill>
                  <a:srgbClr val="434343"/>
                </a:solidFill>
              </a:rPr>
              <a:t>Outliers</a:t>
            </a:r>
            <a:endParaRPr sz="1900">
              <a:solidFill>
                <a:srgbClr val="434343"/>
              </a:solidFill>
            </a:endParaRPr>
          </a:p>
          <a:p>
            <a:pPr indent="0" lvl="0" marL="0" rtl="0" algn="l">
              <a:spcBef>
                <a:spcPts val="600"/>
              </a:spcBef>
              <a:spcAft>
                <a:spcPts val="0"/>
              </a:spcAft>
              <a:buNone/>
            </a:pPr>
            <a:r>
              <a:t/>
            </a:r>
            <a:endParaRPr sz="1900">
              <a:solidFill>
                <a:srgbClr val="434343"/>
              </a:solidFill>
            </a:endParaRPr>
          </a:p>
        </p:txBody>
      </p:sp>
      <p:grpSp>
        <p:nvGrpSpPr>
          <p:cNvPr id="175" name="Google Shape;175;p30"/>
          <p:cNvGrpSpPr/>
          <p:nvPr/>
        </p:nvGrpSpPr>
        <p:grpSpPr>
          <a:xfrm>
            <a:off x="3920400" y="3451775"/>
            <a:ext cx="4406775" cy="1264626"/>
            <a:chOff x="6182075" y="2224750"/>
            <a:chExt cx="4406775" cy="1264626"/>
          </a:xfrm>
        </p:grpSpPr>
        <p:pic>
          <p:nvPicPr>
            <p:cNvPr id="176" name="Google Shape;176;p30"/>
            <p:cNvPicPr preferRelativeResize="0"/>
            <p:nvPr/>
          </p:nvPicPr>
          <p:blipFill>
            <a:blip r:embed="rId3">
              <a:alphaModFix/>
            </a:blip>
            <a:stretch>
              <a:fillRect/>
            </a:stretch>
          </p:blipFill>
          <p:spPr>
            <a:xfrm>
              <a:off x="6182075" y="2872406"/>
              <a:ext cx="670300" cy="580164"/>
            </a:xfrm>
            <a:prstGeom prst="rect">
              <a:avLst/>
            </a:prstGeom>
            <a:noFill/>
            <a:ln>
              <a:noFill/>
            </a:ln>
          </p:spPr>
        </p:pic>
        <p:pic>
          <p:nvPicPr>
            <p:cNvPr id="177" name="Google Shape;177;p30"/>
            <p:cNvPicPr preferRelativeResize="0"/>
            <p:nvPr/>
          </p:nvPicPr>
          <p:blipFill>
            <a:blip r:embed="rId3">
              <a:alphaModFix/>
            </a:blip>
            <a:stretch>
              <a:fillRect/>
            </a:stretch>
          </p:blipFill>
          <p:spPr>
            <a:xfrm>
              <a:off x="6852375" y="2428589"/>
              <a:ext cx="670300" cy="580164"/>
            </a:xfrm>
            <a:prstGeom prst="rect">
              <a:avLst/>
            </a:prstGeom>
            <a:noFill/>
            <a:ln>
              <a:noFill/>
            </a:ln>
          </p:spPr>
        </p:pic>
        <p:pic>
          <p:nvPicPr>
            <p:cNvPr id="178" name="Google Shape;178;p30"/>
            <p:cNvPicPr preferRelativeResize="0"/>
            <p:nvPr/>
          </p:nvPicPr>
          <p:blipFill>
            <a:blip r:embed="rId3">
              <a:alphaModFix/>
            </a:blip>
            <a:stretch>
              <a:fillRect/>
            </a:stretch>
          </p:blipFill>
          <p:spPr>
            <a:xfrm>
              <a:off x="8686630" y="2292243"/>
              <a:ext cx="670300" cy="580164"/>
            </a:xfrm>
            <a:prstGeom prst="rect">
              <a:avLst/>
            </a:prstGeom>
            <a:noFill/>
            <a:ln>
              <a:noFill/>
            </a:ln>
          </p:spPr>
        </p:pic>
        <p:pic>
          <p:nvPicPr>
            <p:cNvPr id="179" name="Google Shape;179;p30"/>
            <p:cNvPicPr preferRelativeResize="0"/>
            <p:nvPr/>
          </p:nvPicPr>
          <p:blipFill>
            <a:blip r:embed="rId3">
              <a:alphaModFix/>
            </a:blip>
            <a:stretch>
              <a:fillRect/>
            </a:stretch>
          </p:blipFill>
          <p:spPr>
            <a:xfrm>
              <a:off x="9219225" y="2508343"/>
              <a:ext cx="670300" cy="580164"/>
            </a:xfrm>
            <a:prstGeom prst="rect">
              <a:avLst/>
            </a:prstGeom>
            <a:noFill/>
            <a:ln>
              <a:noFill/>
            </a:ln>
          </p:spPr>
        </p:pic>
        <p:pic>
          <p:nvPicPr>
            <p:cNvPr id="180" name="Google Shape;180;p30"/>
            <p:cNvPicPr preferRelativeResize="0"/>
            <p:nvPr/>
          </p:nvPicPr>
          <p:blipFill>
            <a:blip r:embed="rId3">
              <a:alphaModFix/>
            </a:blip>
            <a:stretch>
              <a:fillRect/>
            </a:stretch>
          </p:blipFill>
          <p:spPr>
            <a:xfrm>
              <a:off x="8548926" y="2909212"/>
              <a:ext cx="670300" cy="580164"/>
            </a:xfrm>
            <a:prstGeom prst="rect">
              <a:avLst/>
            </a:prstGeom>
            <a:noFill/>
            <a:ln>
              <a:noFill/>
            </a:ln>
          </p:spPr>
        </p:pic>
        <p:pic>
          <p:nvPicPr>
            <p:cNvPr id="181" name="Google Shape;181;p30"/>
            <p:cNvPicPr preferRelativeResize="0"/>
            <p:nvPr/>
          </p:nvPicPr>
          <p:blipFill>
            <a:blip r:embed="rId3">
              <a:alphaModFix/>
            </a:blip>
            <a:stretch>
              <a:fillRect/>
            </a:stretch>
          </p:blipFill>
          <p:spPr>
            <a:xfrm>
              <a:off x="9616901" y="2909212"/>
              <a:ext cx="670300" cy="580164"/>
            </a:xfrm>
            <a:prstGeom prst="rect">
              <a:avLst/>
            </a:prstGeom>
            <a:noFill/>
            <a:ln>
              <a:noFill/>
            </a:ln>
          </p:spPr>
        </p:pic>
        <p:pic>
          <p:nvPicPr>
            <p:cNvPr id="182" name="Google Shape;182;p30"/>
            <p:cNvPicPr preferRelativeResize="0"/>
            <p:nvPr/>
          </p:nvPicPr>
          <p:blipFill>
            <a:blip r:embed="rId3">
              <a:alphaModFix/>
            </a:blip>
            <a:stretch>
              <a:fillRect/>
            </a:stretch>
          </p:blipFill>
          <p:spPr>
            <a:xfrm>
              <a:off x="9918550" y="2224750"/>
              <a:ext cx="670300" cy="580164"/>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Interpretation</a:t>
            </a:r>
            <a:r>
              <a:rPr lang="en">
                <a:solidFill>
                  <a:schemeClr val="lt1"/>
                </a:solidFill>
              </a:rPr>
              <a:t> Bias </a:t>
            </a:r>
            <a:r>
              <a:rPr lang="en"/>
              <a:t> </a:t>
            </a:r>
            <a:endParaRPr/>
          </a:p>
        </p:txBody>
      </p:sp>
      <p:sp>
        <p:nvSpPr>
          <p:cNvPr id="188" name="Google Shape;188;p31"/>
          <p:cNvSpPr txBox="1"/>
          <p:nvPr>
            <p:ph idx="1" type="body"/>
          </p:nvPr>
        </p:nvSpPr>
        <p:spPr>
          <a:xfrm>
            <a:off x="458075" y="1452625"/>
            <a:ext cx="4045500" cy="1360500"/>
          </a:xfrm>
          <a:prstGeom prst="rect">
            <a:avLst/>
          </a:prstGeom>
        </p:spPr>
        <p:txBody>
          <a:bodyPr anchorCtr="0" anchor="ctr" bIns="91425" lIns="91425" spcFirstLastPara="1" rIns="91425" wrap="square" tIns="91425">
            <a:noAutofit/>
          </a:bodyPr>
          <a:lstStyle/>
          <a:p>
            <a:pPr indent="0" lvl="0" marL="0" rtl="0" algn="l">
              <a:lnSpc>
                <a:spcPct val="100000"/>
              </a:lnSpc>
              <a:spcBef>
                <a:spcPts val="600"/>
              </a:spcBef>
              <a:spcAft>
                <a:spcPts val="0"/>
              </a:spcAft>
              <a:buClr>
                <a:schemeClr val="dk1"/>
              </a:buClr>
              <a:buSzPts val="1100"/>
              <a:buFont typeface="Arial"/>
              <a:buNone/>
            </a:pPr>
            <a:r>
              <a:rPr b="1" lang="en" sz="1800">
                <a:solidFill>
                  <a:srgbClr val="434343"/>
                </a:solidFill>
              </a:rPr>
              <a:t>Interpretation bias </a:t>
            </a:r>
            <a:r>
              <a:rPr lang="en" sz="1800">
                <a:solidFill>
                  <a:srgbClr val="434343"/>
                </a:solidFill>
              </a:rPr>
              <a:t>is the tendency to interpret situations and analysis in a positive or negative fashion. </a:t>
            </a:r>
            <a:endParaRPr sz="1800">
              <a:solidFill>
                <a:srgbClr val="434343"/>
              </a:solidFill>
            </a:endParaRPr>
          </a:p>
          <a:p>
            <a:pPr indent="0" lvl="0" marL="0" rtl="0" algn="l">
              <a:lnSpc>
                <a:spcPct val="100000"/>
              </a:lnSpc>
              <a:spcBef>
                <a:spcPts val="600"/>
              </a:spcBef>
              <a:spcAft>
                <a:spcPts val="0"/>
              </a:spcAft>
              <a:buClr>
                <a:schemeClr val="dk1"/>
              </a:buClr>
              <a:buSzPts val="1100"/>
              <a:buFont typeface="Arial"/>
              <a:buNone/>
            </a:pPr>
            <a:r>
              <a:t/>
            </a:r>
            <a:endParaRPr sz="1800">
              <a:solidFill>
                <a:srgbClr val="434343"/>
              </a:solidFill>
            </a:endParaRPr>
          </a:p>
        </p:txBody>
      </p:sp>
      <p:pic>
        <p:nvPicPr>
          <p:cNvPr id="189" name="Google Shape;189;p31"/>
          <p:cNvPicPr preferRelativeResize="0"/>
          <p:nvPr/>
        </p:nvPicPr>
        <p:blipFill>
          <a:blip r:embed="rId3">
            <a:alphaModFix/>
          </a:blip>
          <a:stretch>
            <a:fillRect/>
          </a:stretch>
        </p:blipFill>
        <p:spPr>
          <a:xfrm>
            <a:off x="5523349" y="1473850"/>
            <a:ext cx="2965168" cy="2923350"/>
          </a:xfrm>
          <a:prstGeom prst="rect">
            <a:avLst/>
          </a:prstGeom>
          <a:noFill/>
          <a:ln>
            <a:noFill/>
          </a:ln>
        </p:spPr>
      </p:pic>
      <p:sp>
        <p:nvSpPr>
          <p:cNvPr id="190" name="Google Shape;190;p31"/>
          <p:cNvSpPr txBox="1"/>
          <p:nvPr/>
        </p:nvSpPr>
        <p:spPr>
          <a:xfrm>
            <a:off x="5843800" y="4447775"/>
            <a:ext cx="2426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Elizabeth</a:t>
            </a:r>
            <a:r>
              <a:rPr b="1" lang="en">
                <a:latin typeface="Proxima Nova"/>
                <a:ea typeface="Proxima Nova"/>
                <a:cs typeface="Proxima Nova"/>
                <a:sym typeface="Proxima Nova"/>
              </a:rPr>
              <a:t> Loftus</a:t>
            </a:r>
            <a:endParaRPr b="1">
              <a:latin typeface="Proxima Nova"/>
              <a:ea typeface="Proxima Nova"/>
              <a:cs typeface="Proxima Nova"/>
              <a:sym typeface="Proxima Nova"/>
            </a:endParaRPr>
          </a:p>
          <a:p>
            <a:pPr indent="0" lvl="0" marL="0" rtl="0" algn="ctr">
              <a:spcBef>
                <a:spcPts val="0"/>
              </a:spcBef>
              <a:spcAft>
                <a:spcPts val="0"/>
              </a:spcAft>
              <a:buNone/>
            </a:pPr>
            <a:r>
              <a:rPr lang="en">
                <a:latin typeface="Proxima Nova"/>
                <a:ea typeface="Proxima Nova"/>
                <a:cs typeface="Proxima Nova"/>
                <a:sym typeface="Proxima Nova"/>
              </a:rPr>
              <a:t>Cognitive Psychologist</a:t>
            </a:r>
            <a:endParaRPr>
              <a:latin typeface="Proxima Nova"/>
              <a:ea typeface="Proxima Nova"/>
              <a:cs typeface="Proxima Nova"/>
              <a:sym typeface="Proxima Nova"/>
            </a:endParaRPr>
          </a:p>
        </p:txBody>
      </p:sp>
      <p:sp>
        <p:nvSpPr>
          <p:cNvPr id="191" name="Google Shape;191;p31"/>
          <p:cNvSpPr txBox="1"/>
          <p:nvPr>
            <p:ph idx="1" type="body"/>
          </p:nvPr>
        </p:nvSpPr>
        <p:spPr>
          <a:xfrm>
            <a:off x="513875" y="2515950"/>
            <a:ext cx="4045500" cy="2275200"/>
          </a:xfrm>
          <a:prstGeom prst="rect">
            <a:avLst/>
          </a:prstGeom>
        </p:spPr>
        <p:txBody>
          <a:bodyPr anchorCtr="0" anchor="ctr" bIns="91425" lIns="91425" spcFirstLastPara="1" rIns="91425" wrap="square" tIns="91425">
            <a:noAutofit/>
          </a:bodyPr>
          <a:lstStyle/>
          <a:p>
            <a:pPr indent="0" lvl="0" marL="0" rtl="0" algn="l">
              <a:lnSpc>
                <a:spcPct val="100000"/>
              </a:lnSpc>
              <a:spcBef>
                <a:spcPts val="600"/>
              </a:spcBef>
              <a:spcAft>
                <a:spcPts val="0"/>
              </a:spcAft>
              <a:buClr>
                <a:schemeClr val="dk1"/>
              </a:buClr>
              <a:buSzPts val="1100"/>
              <a:buFont typeface="Arial"/>
              <a:buNone/>
            </a:pPr>
            <a:r>
              <a:rPr i="1" lang="en" sz="1800">
                <a:solidFill>
                  <a:srgbClr val="434343"/>
                </a:solidFill>
              </a:rPr>
              <a:t>“Ab</a:t>
            </a:r>
            <a:r>
              <a:rPr i="1" lang="en" sz="1800">
                <a:solidFill>
                  <a:srgbClr val="434343"/>
                </a:solidFill>
              </a:rPr>
              <a:t>out how fast were the cars going when they </a:t>
            </a:r>
            <a:r>
              <a:rPr b="1" i="1" lang="en" sz="1800">
                <a:solidFill>
                  <a:srgbClr val="434343"/>
                </a:solidFill>
              </a:rPr>
              <a:t>bumped</a:t>
            </a:r>
            <a:r>
              <a:rPr i="1" lang="en" sz="1800">
                <a:solidFill>
                  <a:srgbClr val="434343"/>
                </a:solidFill>
              </a:rPr>
              <a:t>?</a:t>
            </a:r>
            <a:r>
              <a:rPr i="1" lang="en" sz="1800">
                <a:solidFill>
                  <a:srgbClr val="434343"/>
                </a:solidFill>
              </a:rPr>
              <a:t>”</a:t>
            </a:r>
            <a:endParaRPr i="1" sz="1800">
              <a:solidFill>
                <a:srgbClr val="434343"/>
              </a:solidFill>
            </a:endParaRPr>
          </a:p>
          <a:p>
            <a:pPr indent="0" lvl="0" marL="0" rtl="0" algn="l">
              <a:lnSpc>
                <a:spcPct val="100000"/>
              </a:lnSpc>
              <a:spcBef>
                <a:spcPts val="600"/>
              </a:spcBef>
              <a:spcAft>
                <a:spcPts val="0"/>
              </a:spcAft>
              <a:buClr>
                <a:schemeClr val="dk1"/>
              </a:buClr>
              <a:buSzPts val="1100"/>
              <a:buFont typeface="Arial"/>
              <a:buNone/>
            </a:pPr>
            <a:r>
              <a:t/>
            </a:r>
            <a:endParaRPr i="1" sz="1800">
              <a:solidFill>
                <a:srgbClr val="434343"/>
              </a:solidFill>
            </a:endParaRPr>
          </a:p>
          <a:p>
            <a:pPr indent="0" lvl="0" marL="0" rtl="0" algn="l">
              <a:lnSpc>
                <a:spcPct val="100000"/>
              </a:lnSpc>
              <a:spcBef>
                <a:spcPts val="600"/>
              </a:spcBef>
              <a:spcAft>
                <a:spcPts val="0"/>
              </a:spcAft>
              <a:buClr>
                <a:schemeClr val="dk1"/>
              </a:buClr>
              <a:buSzPts val="1100"/>
              <a:buFont typeface="Arial"/>
              <a:buNone/>
            </a:pPr>
            <a:r>
              <a:rPr i="1" lang="en" sz="1800">
                <a:solidFill>
                  <a:srgbClr val="434343"/>
                </a:solidFill>
              </a:rPr>
              <a:t>“About how fast were the cars going when they </a:t>
            </a:r>
            <a:r>
              <a:rPr b="1" i="1" lang="en" sz="1800">
                <a:solidFill>
                  <a:srgbClr val="434343"/>
                </a:solidFill>
              </a:rPr>
              <a:t>smashed</a:t>
            </a:r>
            <a:r>
              <a:rPr i="1" lang="en" sz="1800">
                <a:solidFill>
                  <a:srgbClr val="434343"/>
                </a:solidFill>
              </a:rPr>
              <a:t>?</a:t>
            </a:r>
            <a:r>
              <a:rPr i="1" lang="en" sz="1800">
                <a:solidFill>
                  <a:srgbClr val="434343"/>
                </a:solidFill>
              </a:rPr>
              <a:t>”</a:t>
            </a:r>
            <a:endParaRPr sz="1800">
              <a:solidFill>
                <a:srgbClr val="43434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animEffect filter="fade" transition="in">
                                      <p:cBhvr>
                                        <p:cTn dur="1000"/>
                                        <p:tgtEl>
                                          <p:spTgt spid="1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animEffect filter="fade" transition="in">
                                      <p:cBhvr>
                                        <p:cTn dur="1000"/>
                                        <p:tgtEl>
                                          <p:spTgt spid="1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animEffect filter="fade" transition="in">
                                      <p:cBhvr>
                                        <p:cTn dur="1000"/>
                                        <p:tgtEl>
                                          <p:spTgt spid="19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