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roxima Nova"/>
      <p:regular r:id="rId32"/>
      <p:bold r:id="rId33"/>
      <p:italic r:id="rId34"/>
      <p:boldItalic r:id="rId35"/>
    </p:embeddedFont>
    <p:embeddedFont>
      <p:font typeface="Satisfy"/>
      <p:regular r:id="rId36"/>
    </p:embeddedFont>
    <p:embeddedFont>
      <p:font typeface="Lemon"/>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D6ED15-E56F-4E5B-ABD9-82C4CAE9176E}">
  <a:tblStyle styleId="{31D6ED15-E56F-4E5B-ABD9-82C4CAE917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bold.fntdata"/><Relationship Id="rId10" Type="http://schemas.openxmlformats.org/officeDocument/2006/relationships/slide" Target="slides/slide5.xml"/><Relationship Id="rId32" Type="http://schemas.openxmlformats.org/officeDocument/2006/relationships/font" Target="fonts/ProximaNova-regular.fntdata"/><Relationship Id="rId13" Type="http://schemas.openxmlformats.org/officeDocument/2006/relationships/slide" Target="slides/slide8.xml"/><Relationship Id="rId35" Type="http://schemas.openxmlformats.org/officeDocument/2006/relationships/font" Target="fonts/ProximaNova-boldItalic.fntdata"/><Relationship Id="rId12" Type="http://schemas.openxmlformats.org/officeDocument/2006/relationships/slide" Target="slides/slide7.xml"/><Relationship Id="rId34" Type="http://schemas.openxmlformats.org/officeDocument/2006/relationships/font" Target="fonts/ProximaNova-italic.fntdata"/><Relationship Id="rId15" Type="http://schemas.openxmlformats.org/officeDocument/2006/relationships/slide" Target="slides/slide10.xml"/><Relationship Id="rId37" Type="http://schemas.openxmlformats.org/officeDocument/2006/relationships/font" Target="fonts/Lemon-regular.fntdata"/><Relationship Id="rId14" Type="http://schemas.openxmlformats.org/officeDocument/2006/relationships/slide" Target="slides/slide9.xml"/><Relationship Id="rId36" Type="http://schemas.openxmlformats.org/officeDocument/2006/relationships/font" Target="fonts/Satisfy-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this video, we’ll learn</a:t>
            </a:r>
            <a:r>
              <a:rPr lang="en" sz="1400"/>
              <a:t> how we can use multiple datasets in our data analysis.</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b4499d0b9_0_2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b4499d0b9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Then, we add the type of join that we’d like to use. Let’s take a look at the different types.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cc3560ea5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cc3560e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Here, we have two datasets.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cf02bedb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cf02bed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we take a look at the primary key, which is the Student_ID in this case, we can see that there are some duplicates. This means that Cassy, who has the primary key of 1 has a hobby of climbing as shown in the first dataset but also we know that she is 15 and is from Richmond as shown in the second dataset. We’d like to merge this </a:t>
            </a:r>
            <a:r>
              <a:rPr lang="en" sz="1400"/>
              <a:t>information</a:t>
            </a:r>
            <a:r>
              <a:rPr lang="en" sz="1400"/>
              <a:t> into one dataset. Let’s see how to best do that.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b4499d0b9_0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b4499d0b9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There are four types of joins that we can choose from. An inner join will search through the column that we specify and only keep the rows that have a value that exists in both dataframes.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cf02bedb7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cf02bed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 if we look here, the inner join will only keep rows with the primary key of 1 and 2. 3 and 4 will not be included in the merged dataset. </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cc3560ea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cc3560e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Now, all of Cassy’s information is included in one dataset and one row. </a:t>
            </a:r>
            <a:r>
              <a:rPr lang="en" sz="1400"/>
              <a:t>Not sure if this would be the best option for our example, though. We lose information about the other two students using this </a:t>
            </a:r>
            <a:r>
              <a:rPr lang="en" sz="1400"/>
              <a:t>join!</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9407f9306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9407f930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An outer join keeps everything! It will merge the rows that exist in both data frames, but also includes the rows that don’t have matching values as well. </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cf02bedb7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cf02bedb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time it’ll merge keys 1 and 2 and then also keep keys 3 and 4.</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cc3560ea5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cc3560ea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Ok, this is good! You might notice that NaN is used when a value is missing. This is still good information to know when accessing the </a:t>
            </a:r>
            <a:r>
              <a:rPr lang="en" sz="1400"/>
              <a:t>completeness</a:t>
            </a:r>
            <a:r>
              <a:rPr lang="en" sz="1400"/>
              <a:t> of the dataset. </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9407f9306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9407f930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Another join that we could use is a left join. A left join will keep the </a:t>
            </a:r>
            <a:r>
              <a:rPr lang="en" sz="1400"/>
              <a:t>entire left dataframe and then add in and merge only the rows that have a matching value from the second data frame. </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9407f9306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9407f930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Combining datasets can increase the quality of the study since it is not done in isolation, but rather different datasets are used to compare and ensure </a:t>
            </a:r>
            <a:r>
              <a:rPr lang="en" sz="1400"/>
              <a:t>consistent data. Combining datasets can be pretty tricky, however. Pandas has a few functions that can join or merge datasets in different ways. </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cf02bedb7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cf02bedb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this case, it will keep everything from the first data frame and then only add on matching information in the second. This might be helpful if we are only concerned with entries that include the student’s name.</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cf02bedb7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cf02bedb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 in this case we lose the entry that had the key of 4. We still have a few missing values as well. But, the missing values are not names. </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9407f9306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9407f930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We can also complete this in the opposite way. A right join </a:t>
            </a:r>
            <a:r>
              <a:rPr lang="en" sz="1400">
                <a:solidFill>
                  <a:schemeClr val="dk1"/>
                </a:solidFill>
              </a:rPr>
              <a:t>will keep the entire right dataframe and then add in and merge only the rows that have a matching value from the first data frame. Merging data can be confusing without an example to see how it works exactly. We will go over all of these join methods in the next live code video.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cf02bedb7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cf02bedb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it will keep everything in the second dataframe and add on only matching keys from the first. Maybe including an age is most important. </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cf02bedb7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dcf02bedb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 we lose key 3, but we are not missing any ages. </a:t>
            </a:r>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9407f930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9407f93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Here is a summary of the functions that we can use to combine datasets. We’ll first want to rename any columns that hold the same type of information and then we can concatenate or merge the data. We’ll take a closer look at combining datasets in the next live code video.</a:t>
            </a: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76e3ba5d1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76e3ba5d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b4499d0b9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b4499d0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One way we can combine datasets is to concatenate them. This is similar to when we concatenate strings - we simply add on and attach information. We can </a:t>
            </a:r>
            <a:r>
              <a:rPr lang="en" sz="1400"/>
              <a:t>concatenate</a:t>
            </a:r>
            <a:r>
              <a:rPr lang="en" sz="1400"/>
              <a:t> two different data frames by adding the new set as extra columns...</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b4499d0b9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b4499d0b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Like this...or we can attach the data as extra rows...</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b4499d0b9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b4499d0b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As shown here. We’ll look more into this in the next live code video. </a:t>
            </a:r>
            <a:r>
              <a:rPr lang="en" sz="1400"/>
              <a:t>Concatenating</a:t>
            </a:r>
            <a:r>
              <a:rPr lang="en" sz="1400"/>
              <a:t> datasets </a:t>
            </a:r>
            <a:r>
              <a:rPr lang="en" sz="1400"/>
              <a:t>might work if the data in both tables were completely separate entries of data. But what happens if some of the data exists in each data set. How can we </a:t>
            </a:r>
            <a:r>
              <a:rPr i="1" lang="en" sz="1400"/>
              <a:t>merge</a:t>
            </a:r>
            <a:r>
              <a:rPr lang="en" sz="1400"/>
              <a:t> the data together? </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b2953da03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b2953da0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Let’s take a look at the difference between </a:t>
            </a:r>
            <a:r>
              <a:rPr lang="en" sz="1400"/>
              <a:t>concatenation</a:t>
            </a:r>
            <a:r>
              <a:rPr lang="en" sz="1400"/>
              <a:t> and merging. When you concatenate two data frames, you are just linking them or adding them into a chained data frame. Merging is different. </a:t>
            </a:r>
            <a:r>
              <a:rPr lang="en" sz="1400"/>
              <a:t>When</a:t>
            </a:r>
            <a:r>
              <a:rPr lang="en" sz="1400"/>
              <a:t> you merge two data frames you join the data together based on a common column. There are a few different ways to merge data. There are functions that help </a:t>
            </a:r>
            <a:r>
              <a:rPr lang="en" sz="1400"/>
              <a:t>a lot</a:t>
            </a:r>
            <a:r>
              <a:rPr lang="en" sz="1400"/>
              <a:t>, but the data scientist is still the one who has to decide which type of merge is the best to use.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9407f9306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9407f930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This is the function to use when merging data.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b4499d0b9_0_2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b4499d0b9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First, we’ll include the two datasets that we are going to merge.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b4499d0b9_0_2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b4499d0b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Then, we have to </a:t>
            </a:r>
            <a:r>
              <a:rPr lang="en" sz="1400"/>
              <a:t>choose</a:t>
            </a:r>
            <a:r>
              <a:rPr lang="en" sz="1400"/>
              <a:t> a column or a list of columns to have the function search though in order to connect the two.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 name="Google Shape;10;p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 name="Google Shape;11;p2"/>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2">
  <p:cSld name="CUSTOM_5_1">
    <p:spTree>
      <p:nvGrpSpPr>
        <p:cNvPr id="49" name="Shape 49"/>
        <p:cNvGrpSpPr/>
        <p:nvPr/>
      </p:nvGrpSpPr>
      <p:grpSpPr>
        <a:xfrm>
          <a:off x="0" y="0"/>
          <a:ext cx="0" cy="0"/>
          <a:chOff x="0" y="0"/>
          <a:chExt cx="0" cy="0"/>
        </a:xfrm>
      </p:grpSpPr>
      <p:sp>
        <p:nvSpPr>
          <p:cNvPr id="50" name="Google Shape;50;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1" name="Google Shape;51;p11"/>
          <p:cNvPicPr preferRelativeResize="0"/>
          <p:nvPr/>
        </p:nvPicPr>
        <p:blipFill>
          <a:blip r:embed="rId2">
            <a:alphaModFix/>
          </a:blip>
          <a:stretch>
            <a:fillRect/>
          </a:stretch>
        </p:blipFill>
        <p:spPr>
          <a:xfrm>
            <a:off x="0" y="0"/>
            <a:ext cx="9144000" cy="3834875"/>
          </a:xfrm>
          <a:prstGeom prst="rect">
            <a:avLst/>
          </a:prstGeom>
          <a:noFill/>
          <a:ln>
            <a:noFill/>
          </a:ln>
        </p:spPr>
      </p:pic>
      <p:sp>
        <p:nvSpPr>
          <p:cNvPr id="52" name="Google Shape;52;p11"/>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53" name="Google Shape;53;p11"/>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copy">
  <p:cSld name="CUSTOM_5_1_1">
    <p:spTree>
      <p:nvGrpSpPr>
        <p:cNvPr id="54" name="Shape 54"/>
        <p:cNvGrpSpPr/>
        <p:nvPr/>
      </p:nvGrpSpPr>
      <p:grpSpPr>
        <a:xfrm>
          <a:off x="0" y="0"/>
          <a:ext cx="0" cy="0"/>
          <a:chOff x="0" y="0"/>
          <a:chExt cx="0" cy="0"/>
        </a:xfrm>
      </p:grpSpPr>
      <p:sp>
        <p:nvSpPr>
          <p:cNvPr id="55" name="Google Shape;55;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6" name="Google Shape;56;p12"/>
          <p:cNvPicPr preferRelativeResize="0"/>
          <p:nvPr/>
        </p:nvPicPr>
        <p:blipFill>
          <a:blip r:embed="rId2">
            <a:alphaModFix/>
          </a:blip>
          <a:stretch>
            <a:fillRect/>
          </a:stretch>
        </p:blipFill>
        <p:spPr>
          <a:xfrm>
            <a:off x="0" y="0"/>
            <a:ext cx="9144000" cy="1105625"/>
          </a:xfrm>
          <a:prstGeom prst="rect">
            <a:avLst/>
          </a:prstGeom>
          <a:noFill/>
          <a:ln>
            <a:noFill/>
          </a:ln>
        </p:spPr>
      </p:pic>
      <p:sp>
        <p:nvSpPr>
          <p:cNvPr id="57" name="Google Shape;57;p12"/>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58" name="Google Shape;58;p12"/>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59" name="Google Shape;59;p12"/>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p:cSld name="CUSTOM_6">
    <p:spTree>
      <p:nvGrpSpPr>
        <p:cNvPr id="60" name="Shape 60"/>
        <p:cNvGrpSpPr/>
        <p:nvPr/>
      </p:nvGrpSpPr>
      <p:grpSpPr>
        <a:xfrm>
          <a:off x="0" y="0"/>
          <a:ext cx="0" cy="0"/>
          <a:chOff x="0" y="0"/>
          <a:chExt cx="0" cy="0"/>
        </a:xfrm>
      </p:grpSpPr>
      <p:sp>
        <p:nvSpPr>
          <p:cNvPr id="61" name="Google Shape;61;p13"/>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62" name="Google Shape;62;p13"/>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63" name="Google Shape;63;p13"/>
          <p:cNvPicPr preferRelativeResize="0"/>
          <p:nvPr/>
        </p:nvPicPr>
        <p:blipFill>
          <a:blip r:embed="rId2">
            <a:alphaModFix/>
          </a:blip>
          <a:stretch>
            <a:fillRect/>
          </a:stretch>
        </p:blipFill>
        <p:spPr>
          <a:xfrm>
            <a:off x="0" y="0"/>
            <a:ext cx="9144000" cy="3834875"/>
          </a:xfrm>
          <a:prstGeom prst="rect">
            <a:avLst/>
          </a:prstGeom>
          <a:noFill/>
          <a:ln>
            <a:noFill/>
          </a:ln>
        </p:spPr>
      </p:pic>
      <p:sp>
        <p:nvSpPr>
          <p:cNvPr id="64" name="Google Shape;64;p1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66" name="Google Shape;66;p13"/>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 definition">
  <p:cSld name="CUSTOM_3">
    <p:bg>
      <p:bgPr>
        <a:blipFill>
          <a:blip r:embed="rId2">
            <a:alphaModFix/>
          </a:blip>
          <a:stretch>
            <a:fillRect/>
          </a:stretch>
        </a:blipFill>
      </p:bgPr>
    </p:bg>
    <p:spTree>
      <p:nvGrpSpPr>
        <p:cNvPr id="68" name="Shape 68"/>
        <p:cNvGrpSpPr/>
        <p:nvPr/>
      </p:nvGrpSpPr>
      <p:grpSpPr>
        <a:xfrm>
          <a:off x="0" y="0"/>
          <a:ext cx="0" cy="0"/>
          <a:chOff x="0" y="0"/>
          <a:chExt cx="0" cy="0"/>
        </a:xfrm>
      </p:grpSpPr>
      <p:pic>
        <p:nvPicPr>
          <p:cNvPr descr="slide2.png" id="69" name="Google Shape;69;p14"/>
          <p:cNvPicPr preferRelativeResize="0"/>
          <p:nvPr/>
        </p:nvPicPr>
        <p:blipFill>
          <a:blip r:embed="rId3">
            <a:alphaModFix/>
          </a:blip>
          <a:stretch>
            <a:fillRect/>
          </a:stretch>
        </p:blipFill>
        <p:spPr>
          <a:xfrm>
            <a:off x="0" y="0"/>
            <a:ext cx="9144000" cy="3834875"/>
          </a:xfrm>
          <a:prstGeom prst="rect">
            <a:avLst/>
          </a:prstGeom>
          <a:noFill/>
          <a:ln>
            <a:noFill/>
          </a:ln>
        </p:spPr>
      </p:pic>
      <p:sp>
        <p:nvSpPr>
          <p:cNvPr id="70" name="Google Shape;70;p14"/>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72" name="Google Shape;72;p14"/>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
        <p:nvSpPr>
          <p:cNvPr id="73" name="Google Shape;73;p14"/>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 definition 1 (example)">
  <p:cSld name="CUSTOM_3_1">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descr="slide2.png" id="75" name="Google Shape;75;p15"/>
          <p:cNvPicPr preferRelativeResize="0"/>
          <p:nvPr/>
        </p:nvPicPr>
        <p:blipFill>
          <a:blip r:embed="rId3">
            <a:alphaModFix/>
          </a:blip>
          <a:stretch>
            <a:fillRect/>
          </a:stretch>
        </p:blipFill>
        <p:spPr>
          <a:xfrm>
            <a:off x="0" y="0"/>
            <a:ext cx="9144000" cy="3834875"/>
          </a:xfrm>
          <a:prstGeom prst="rect">
            <a:avLst/>
          </a:prstGeom>
          <a:noFill/>
          <a:ln>
            <a:noFill/>
          </a:ln>
        </p:spPr>
      </p:pic>
      <p:sp>
        <p:nvSpPr>
          <p:cNvPr id="76" name="Google Shape;76;p1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78" name="Google Shape;78;p15"/>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79" name="Google Shape;79;p15"/>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code">
  <p:cSld name="CUSTOM_4">
    <p:bg>
      <p:bgPr>
        <a:blipFill>
          <a:blip r:embed="rId2">
            <a:alphaModFix/>
          </a:blip>
          <a:stretch>
            <a:fillRect/>
          </a:stretch>
        </a:blipFill>
      </p:bgPr>
    </p:bg>
    <p:spTree>
      <p:nvGrpSpPr>
        <p:cNvPr id="80" name="Shape 80"/>
        <p:cNvGrpSpPr/>
        <p:nvPr/>
      </p:nvGrpSpPr>
      <p:grpSpPr>
        <a:xfrm>
          <a:off x="0" y="0"/>
          <a:ext cx="0" cy="0"/>
          <a:chOff x="0" y="0"/>
          <a:chExt cx="0" cy="0"/>
        </a:xfrm>
      </p:grpSpPr>
      <p:pic>
        <p:nvPicPr>
          <p:cNvPr descr="slide2.png" id="81" name="Google Shape;81;p16"/>
          <p:cNvPicPr preferRelativeResize="0"/>
          <p:nvPr/>
        </p:nvPicPr>
        <p:blipFill>
          <a:blip r:embed="rId3">
            <a:alphaModFix/>
          </a:blip>
          <a:stretch>
            <a:fillRect/>
          </a:stretch>
        </p:blipFill>
        <p:spPr>
          <a:xfrm>
            <a:off x="0" y="0"/>
            <a:ext cx="9144000" cy="3834875"/>
          </a:xfrm>
          <a:prstGeom prst="rect">
            <a:avLst/>
          </a:prstGeom>
          <a:noFill/>
          <a:ln>
            <a:noFill/>
          </a:ln>
        </p:spPr>
      </p:pic>
      <p:sp>
        <p:nvSpPr>
          <p:cNvPr id="82" name="Google Shape;82;p1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84" name="Google Shape;84;p16"/>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USTOM_4_1">
    <p:bg>
      <p:bgPr>
        <a:blipFill>
          <a:blip r:embed="rId2">
            <a:alphaModFix/>
          </a:blip>
          <a:stretch>
            <a:fillRect/>
          </a:stretch>
        </a:blipFill>
      </p:bgPr>
    </p:bg>
    <p:spTree>
      <p:nvGrpSpPr>
        <p:cNvPr id="85" name="Shape 85"/>
        <p:cNvGrpSpPr/>
        <p:nvPr/>
      </p:nvGrpSpPr>
      <p:grpSpPr>
        <a:xfrm>
          <a:off x="0" y="0"/>
          <a:ext cx="0" cy="0"/>
          <a:chOff x="0" y="0"/>
          <a:chExt cx="0" cy="0"/>
        </a:xfrm>
      </p:grpSpPr>
      <p:pic>
        <p:nvPicPr>
          <p:cNvPr descr="slide2.png" id="86" name="Google Shape;86;p17"/>
          <p:cNvPicPr preferRelativeResize="0"/>
          <p:nvPr/>
        </p:nvPicPr>
        <p:blipFill>
          <a:blip r:embed="rId3">
            <a:alphaModFix/>
          </a:blip>
          <a:stretch>
            <a:fillRect/>
          </a:stretch>
        </p:blipFill>
        <p:spPr>
          <a:xfrm>
            <a:off x="0" y="0"/>
            <a:ext cx="9144000" cy="3834875"/>
          </a:xfrm>
          <a:prstGeom prst="rect">
            <a:avLst/>
          </a:prstGeom>
          <a:noFill/>
          <a:ln>
            <a:noFill/>
          </a:ln>
        </p:spPr>
      </p:pic>
      <p:sp>
        <p:nvSpPr>
          <p:cNvPr id="87" name="Google Shape;87;p1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89" name="Google Shape;89;p17"/>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callout">
  <p:cSld name="CUSTOM_7">
    <p:spTree>
      <p:nvGrpSpPr>
        <p:cNvPr id="90" name="Shape 90"/>
        <p:cNvGrpSpPr/>
        <p:nvPr/>
      </p:nvGrpSpPr>
      <p:grpSpPr>
        <a:xfrm>
          <a:off x="0" y="0"/>
          <a:ext cx="0" cy="0"/>
          <a:chOff x="0" y="0"/>
          <a:chExt cx="0" cy="0"/>
        </a:xfrm>
      </p:grpSpPr>
      <p:sp>
        <p:nvSpPr>
          <p:cNvPr id="91" name="Google Shape;9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92" name="Google Shape;92;p18"/>
          <p:cNvPicPr preferRelativeResize="0"/>
          <p:nvPr/>
        </p:nvPicPr>
        <p:blipFill>
          <a:blip r:embed="rId2">
            <a:alphaModFix/>
          </a:blip>
          <a:stretch>
            <a:fillRect/>
          </a:stretch>
        </p:blipFill>
        <p:spPr>
          <a:xfrm>
            <a:off x="0" y="0"/>
            <a:ext cx="9144000" cy="3834875"/>
          </a:xfrm>
          <a:prstGeom prst="rect">
            <a:avLst/>
          </a:prstGeom>
          <a:noFill/>
          <a:ln>
            <a:noFill/>
          </a:ln>
        </p:spPr>
      </p:pic>
      <p:sp>
        <p:nvSpPr>
          <p:cNvPr id="93" name="Google Shape;93;p1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97" name="Google Shape;97;p19"/>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1">
  <p:cSld name="CUSTOM_8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01" name="Google Shape;101;p20"/>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2">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 name="Google Shape;14;p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5" name="Google Shape;15;p3"/>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 name="Google Shape;16;p3"/>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102" name="Shape 102"/>
        <p:cNvGrpSpPr/>
        <p:nvPr/>
      </p:nvGrpSpPr>
      <p:grpSpPr>
        <a:xfrm>
          <a:off x="0" y="0"/>
          <a:ext cx="0" cy="0"/>
          <a:chOff x="0" y="0"/>
          <a:chExt cx="0" cy="0"/>
        </a:xfrm>
      </p:grpSpPr>
      <p:sp>
        <p:nvSpPr>
          <p:cNvPr id="103" name="Google Shape;103;p21"/>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04" name="Google Shape;104;p21"/>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5" name="Google Shape;10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pic>
        <p:nvPicPr>
          <p:cNvPr id="106" name="Google Shape;106;p21"/>
          <p:cNvPicPr preferRelativeResize="0"/>
          <p:nvPr/>
        </p:nvPicPr>
        <p:blipFill>
          <a:blip r:embed="rId2">
            <a:alphaModFix/>
          </a:blip>
          <a:stretch>
            <a:fillRect/>
          </a:stretch>
        </p:blipFill>
        <p:spPr>
          <a:xfrm>
            <a:off x="7600876" y="4453875"/>
            <a:ext cx="786488" cy="344180"/>
          </a:xfrm>
          <a:prstGeom prst="rect">
            <a:avLst/>
          </a:prstGeom>
          <a:noFill/>
          <a:ln>
            <a:noFill/>
          </a:ln>
        </p:spPr>
      </p:pic>
      <p:cxnSp>
        <p:nvCxnSpPr>
          <p:cNvPr id="107" name="Google Shape;107;p21"/>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108" name="Shape 108"/>
        <p:cNvGrpSpPr/>
        <p:nvPr/>
      </p:nvGrpSpPr>
      <p:grpSpPr>
        <a:xfrm>
          <a:off x="0" y="0"/>
          <a:ext cx="0" cy="0"/>
          <a:chOff x="0" y="0"/>
          <a:chExt cx="0" cy="0"/>
        </a:xfrm>
      </p:grpSpPr>
      <p:sp>
        <p:nvSpPr>
          <p:cNvPr id="109" name="Google Shape;10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10" name="Google Shape;110;p22"/>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111" name="Google Shape;111;p22"/>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112" name="Google Shape;112;p22"/>
          <p:cNvGraphicFramePr/>
          <p:nvPr/>
        </p:nvGraphicFramePr>
        <p:xfrm>
          <a:off x="993813" y="1655973"/>
          <a:ext cx="3000000" cy="3000000"/>
        </p:xfrm>
        <a:graphic>
          <a:graphicData uri="http://schemas.openxmlformats.org/drawingml/2006/table">
            <a:tbl>
              <a:tblPr>
                <a:noFill/>
                <a:tableStyleId>{31D6ED15-E56F-4E5B-ABD9-82C4CAE9176E}</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CUSTOM">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0" name="Google Shape;20;p4"/>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APTION_ONLY">
    <p:spTree>
      <p:nvGrpSpPr>
        <p:cNvPr id="21" name="Shape 21"/>
        <p:cNvGrpSpPr/>
        <p:nvPr/>
      </p:nvGrpSpPr>
      <p:grpSpPr>
        <a:xfrm>
          <a:off x="0" y="0"/>
          <a:ext cx="0" cy="0"/>
          <a:chOff x="0" y="0"/>
          <a:chExt cx="0" cy="0"/>
        </a:xfrm>
      </p:grpSpPr>
      <p:sp>
        <p:nvSpPr>
          <p:cNvPr id="22" name="Google Shape;22;p5"/>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6" name="Google Shape;26;p5"/>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type="blank">
  <p:cSld name="BLANK">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29" name="Google Shape;29;p6"/>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algn="ctr">
              <a:spcBef>
                <a:spcPts val="0"/>
              </a:spcBef>
              <a:spcAft>
                <a:spcPts val="0"/>
              </a:spcAft>
              <a:buNone/>
              <a:defRPr/>
            </a:lvl9pPr>
          </a:lstStyle>
          <a:p/>
        </p:txBody>
      </p:sp>
      <p:sp>
        <p:nvSpPr>
          <p:cNvPr id="30" name="Google Shape;30;p6"/>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for loop (example)">
  <p:cSld name="BLANK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3" name="Google Shape;33;p7"/>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34" name="Google Shape;34;p7"/>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7" name="Google Shape;37;p8"/>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38" name="Google Shape;38;p8"/>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example">
  <p:cSld name="CUSTOM_2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41" name="Google Shape;41;p9"/>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42" name="Google Shape;42;p9"/>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ing code ">
  <p:cSld name="CUSTOM_5">
    <p:spTree>
      <p:nvGrpSpPr>
        <p:cNvPr id="43" name="Shape 43"/>
        <p:cNvGrpSpPr/>
        <p:nvPr/>
      </p:nvGrpSpPr>
      <p:grpSpPr>
        <a:xfrm>
          <a:off x="0" y="0"/>
          <a:ext cx="0" cy="0"/>
          <a:chOff x="0" y="0"/>
          <a:chExt cx="0" cy="0"/>
        </a:xfrm>
      </p:grpSpPr>
      <p:sp>
        <p:nvSpPr>
          <p:cNvPr id="44" name="Google Shape;44;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45" name="Google Shape;45;p10"/>
          <p:cNvPicPr preferRelativeResize="0"/>
          <p:nvPr/>
        </p:nvPicPr>
        <p:blipFill>
          <a:blip r:embed="rId2">
            <a:alphaModFix/>
          </a:blip>
          <a:stretch>
            <a:fillRect/>
          </a:stretch>
        </p:blipFill>
        <p:spPr>
          <a:xfrm>
            <a:off x="0" y="0"/>
            <a:ext cx="9144000" cy="3834875"/>
          </a:xfrm>
          <a:prstGeom prst="rect">
            <a:avLst/>
          </a:prstGeom>
          <a:noFill/>
          <a:ln>
            <a:noFill/>
          </a:ln>
        </p:spPr>
      </p:pic>
      <p:sp>
        <p:nvSpPr>
          <p:cNvPr id="46" name="Google Shape;46;p1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48" name="Google Shape;48;p10"/>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a:spcBef>
                <a:spcPts val="0"/>
              </a:spcBef>
              <a:spcAft>
                <a:spcPts val="0"/>
              </a:spcAft>
              <a:buClr>
                <a:srgbClr val="555555"/>
              </a:buClr>
              <a:buSzPts val="3600"/>
              <a:buNone/>
              <a:defRPr b="1" sz="3600">
                <a:solidFill>
                  <a:srgbClr val="555555"/>
                </a:solidFill>
              </a:defRPr>
            </a:lvl2pPr>
            <a:lvl3pPr lvl="2">
              <a:spcBef>
                <a:spcPts val="0"/>
              </a:spcBef>
              <a:spcAft>
                <a:spcPts val="0"/>
              </a:spcAft>
              <a:buClr>
                <a:srgbClr val="555555"/>
              </a:buClr>
              <a:buSzPts val="3600"/>
              <a:buNone/>
              <a:defRPr b="1" sz="3600">
                <a:solidFill>
                  <a:srgbClr val="555555"/>
                </a:solidFill>
              </a:defRPr>
            </a:lvl3pPr>
            <a:lvl4pPr lvl="3">
              <a:spcBef>
                <a:spcPts val="0"/>
              </a:spcBef>
              <a:spcAft>
                <a:spcPts val="0"/>
              </a:spcAft>
              <a:buClr>
                <a:srgbClr val="555555"/>
              </a:buClr>
              <a:buSzPts val="3600"/>
              <a:buNone/>
              <a:defRPr b="1" sz="3600">
                <a:solidFill>
                  <a:srgbClr val="555555"/>
                </a:solidFill>
              </a:defRPr>
            </a:lvl4pPr>
            <a:lvl5pPr lvl="4">
              <a:spcBef>
                <a:spcPts val="0"/>
              </a:spcBef>
              <a:spcAft>
                <a:spcPts val="0"/>
              </a:spcAft>
              <a:buClr>
                <a:srgbClr val="555555"/>
              </a:buClr>
              <a:buSzPts val="3600"/>
              <a:buNone/>
              <a:defRPr b="1" sz="3600">
                <a:solidFill>
                  <a:srgbClr val="555555"/>
                </a:solidFill>
              </a:defRPr>
            </a:lvl5pPr>
            <a:lvl6pPr lvl="5">
              <a:spcBef>
                <a:spcPts val="0"/>
              </a:spcBef>
              <a:spcAft>
                <a:spcPts val="0"/>
              </a:spcAft>
              <a:buClr>
                <a:srgbClr val="555555"/>
              </a:buClr>
              <a:buSzPts val="3600"/>
              <a:buNone/>
              <a:defRPr b="1" sz="3600">
                <a:solidFill>
                  <a:srgbClr val="555555"/>
                </a:solidFill>
              </a:defRPr>
            </a:lvl6pPr>
            <a:lvl7pPr lvl="6">
              <a:spcBef>
                <a:spcPts val="0"/>
              </a:spcBef>
              <a:spcAft>
                <a:spcPts val="0"/>
              </a:spcAft>
              <a:buClr>
                <a:srgbClr val="555555"/>
              </a:buClr>
              <a:buSzPts val="3600"/>
              <a:buNone/>
              <a:defRPr b="1" sz="3600">
                <a:solidFill>
                  <a:srgbClr val="555555"/>
                </a:solidFill>
              </a:defRPr>
            </a:lvl7pPr>
            <a:lvl8pPr lvl="7">
              <a:spcBef>
                <a:spcPts val="0"/>
              </a:spcBef>
              <a:spcAft>
                <a:spcPts val="0"/>
              </a:spcAft>
              <a:buClr>
                <a:srgbClr val="555555"/>
              </a:buClr>
              <a:buSzPts val="3600"/>
              <a:buNone/>
              <a:defRPr b="1" sz="3600">
                <a:solidFill>
                  <a:srgbClr val="555555"/>
                </a:solidFill>
              </a:defRPr>
            </a:lvl8pPr>
            <a:lvl9pPr lvl="8">
              <a:spcBef>
                <a:spcPts val="0"/>
              </a:spcBef>
              <a:spcAft>
                <a:spcPts val="0"/>
              </a:spcAft>
              <a:buClr>
                <a:srgbClr val="555555"/>
              </a:buClr>
              <a:buSzPts val="3600"/>
              <a:buNone/>
              <a:defRPr b="1" sz="3600">
                <a:solidFill>
                  <a:srgbClr val="555555"/>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6" name="Shape 116"/>
        <p:cNvGrpSpPr/>
        <p:nvPr/>
      </p:nvGrpSpPr>
      <p:grpSpPr>
        <a:xfrm>
          <a:off x="0" y="0"/>
          <a:ext cx="0" cy="0"/>
          <a:chOff x="0" y="0"/>
          <a:chExt cx="0" cy="0"/>
        </a:xfrm>
      </p:grpSpPr>
      <p:sp>
        <p:nvSpPr>
          <p:cNvPr id="117" name="Google Shape;117;p23"/>
          <p:cNvSpPr txBox="1"/>
          <p:nvPr>
            <p:ph type="title"/>
          </p:nvPr>
        </p:nvSpPr>
        <p:spPr>
          <a:xfrm>
            <a:off x="41775" y="684900"/>
            <a:ext cx="6488100" cy="169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Combining Datasets </a:t>
            </a:r>
            <a:endParaRPr/>
          </a:p>
        </p:txBody>
      </p:sp>
      <p:sp>
        <p:nvSpPr>
          <p:cNvPr id="118" name="Google Shape;118;p23"/>
          <p:cNvSpPr txBox="1"/>
          <p:nvPr/>
        </p:nvSpPr>
        <p:spPr>
          <a:xfrm>
            <a:off x="3396275" y="3592600"/>
            <a:ext cx="5408400" cy="92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b="1" sz="45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Joining/Merging Datasets </a:t>
            </a:r>
            <a:endParaRPr/>
          </a:p>
        </p:txBody>
      </p:sp>
      <p:sp>
        <p:nvSpPr>
          <p:cNvPr id="181" name="Google Shape;181;p32"/>
          <p:cNvSpPr txBox="1"/>
          <p:nvPr>
            <p:ph idx="1" type="body"/>
          </p:nvPr>
        </p:nvSpPr>
        <p:spPr>
          <a:xfrm>
            <a:off x="401525" y="2367025"/>
            <a:ext cx="83280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Courier New"/>
                <a:ea typeface="Courier New"/>
                <a:cs typeface="Courier New"/>
                <a:sym typeface="Courier New"/>
              </a:rPr>
              <a:t>pd.</a:t>
            </a:r>
            <a:r>
              <a:rPr b="1" lang="en" sz="2100">
                <a:solidFill>
                  <a:schemeClr val="dk2"/>
                </a:solidFill>
                <a:latin typeface="Courier New"/>
                <a:ea typeface="Courier New"/>
                <a:cs typeface="Courier New"/>
                <a:sym typeface="Courier New"/>
              </a:rPr>
              <a:t>merge</a:t>
            </a:r>
            <a:r>
              <a:rPr b="1" lang="en" sz="2100">
                <a:solidFill>
                  <a:schemeClr val="dk1"/>
                </a:solidFill>
                <a:latin typeface="Courier New"/>
                <a:ea typeface="Courier New"/>
                <a:cs typeface="Courier New"/>
                <a:sym typeface="Courier New"/>
              </a:rPr>
              <a:t>(df1, df2, on=</a:t>
            </a:r>
            <a:r>
              <a:rPr b="1" lang="en" sz="2100">
                <a:solidFill>
                  <a:srgbClr val="0B5394"/>
                </a:solidFill>
                <a:latin typeface="Courier New"/>
                <a:ea typeface="Courier New"/>
                <a:cs typeface="Courier New"/>
                <a:sym typeface="Courier New"/>
              </a:rPr>
              <a:t>"column"</a:t>
            </a:r>
            <a:r>
              <a:rPr b="1" lang="en" sz="2100">
                <a:solidFill>
                  <a:schemeClr val="dk1"/>
                </a:solidFill>
                <a:latin typeface="Courier New"/>
                <a:ea typeface="Courier New"/>
                <a:cs typeface="Courier New"/>
                <a:sym typeface="Courier New"/>
              </a:rPr>
              <a:t>, </a:t>
            </a:r>
            <a:r>
              <a:rPr b="1" lang="en" sz="2100">
                <a:solidFill>
                  <a:schemeClr val="dk1"/>
                </a:solidFill>
                <a:highlight>
                  <a:srgbClr val="FFFF00"/>
                </a:highlight>
                <a:latin typeface="Courier New"/>
                <a:ea typeface="Courier New"/>
                <a:cs typeface="Courier New"/>
                <a:sym typeface="Courier New"/>
              </a:rPr>
              <a:t>how=</a:t>
            </a:r>
            <a:r>
              <a:rPr b="1" lang="en" sz="2100">
                <a:solidFill>
                  <a:srgbClr val="0B5394"/>
                </a:solidFill>
                <a:highlight>
                  <a:srgbClr val="FFFF00"/>
                </a:highlight>
                <a:latin typeface="Courier New"/>
                <a:ea typeface="Courier New"/>
                <a:cs typeface="Courier New"/>
                <a:sym typeface="Courier New"/>
              </a:rPr>
              <a:t>"method"</a:t>
            </a:r>
            <a:r>
              <a:rPr b="1" lang="en" sz="2100">
                <a:solidFill>
                  <a:schemeClr val="dk1"/>
                </a:solidFill>
                <a:latin typeface="Courier New"/>
                <a:ea typeface="Courier New"/>
                <a:cs typeface="Courier New"/>
                <a:sym typeface="Courier New"/>
              </a:rPr>
              <a:t>)</a:t>
            </a:r>
            <a:endParaRPr sz="1950">
              <a:solidFill>
                <a:srgbClr val="434343"/>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graphicFrame>
        <p:nvGraphicFramePr>
          <p:cNvPr id="186" name="Google Shape;186;p33"/>
          <p:cNvGraphicFramePr/>
          <p:nvPr/>
        </p:nvGraphicFramePr>
        <p:xfrm>
          <a:off x="685800" y="1467825"/>
          <a:ext cx="3000000" cy="3000000"/>
        </p:xfrm>
        <a:graphic>
          <a:graphicData uri="http://schemas.openxmlformats.org/drawingml/2006/table">
            <a:tbl>
              <a:tblPr>
                <a:noFill/>
                <a:tableStyleId>{31D6ED15-E56F-4E5B-ABD9-82C4CAE9176E}</a:tableStyleId>
              </a:tblPr>
              <a:tblGrid>
                <a:gridCol w="1180875"/>
                <a:gridCol w="907875"/>
                <a:gridCol w="1292350"/>
              </a:tblGrid>
              <a:tr h="439425">
                <a:tc>
                  <a:txBody>
                    <a:bodyPr/>
                    <a:lstStyle/>
                    <a:p>
                      <a:pPr indent="0" lvl="0" marL="0" rtl="0" algn="l">
                        <a:spcBef>
                          <a:spcPts val="0"/>
                        </a:spcBef>
                        <a:spcAft>
                          <a:spcPts val="0"/>
                        </a:spcAft>
                        <a:buNone/>
                      </a:pPr>
                      <a:r>
                        <a:rPr b="1" lang="en">
                          <a:latin typeface="Proxima Nova"/>
                          <a:ea typeface="Proxima Nova"/>
                          <a:cs typeface="Proxima Nova"/>
                          <a:sym typeface="Proxima Nova"/>
                        </a:rPr>
                        <a:t>Student_ID</a:t>
                      </a:r>
                      <a:endParaRPr b="1">
                        <a:latin typeface="Proxima Nova"/>
                        <a:ea typeface="Proxima Nova"/>
                        <a:cs typeface="Proxima Nova"/>
                        <a:sym typeface="Proxima Nova"/>
                      </a:endParaRPr>
                    </a:p>
                  </a:txBody>
                  <a:tcPr marT="91425" marB="91425" marR="91425" marL="91425">
                    <a:solidFill>
                      <a:srgbClr val="F4CCCC"/>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Name</a:t>
                      </a:r>
                      <a:endParaRPr b="1">
                        <a:latin typeface="Proxima Nova"/>
                        <a:ea typeface="Proxima Nova"/>
                        <a:cs typeface="Proxima Nova"/>
                        <a:sym typeface="Proxima Nova"/>
                      </a:endParaRPr>
                    </a:p>
                  </a:txBody>
                  <a:tcPr marT="91425" marB="91425" marR="91425" marL="91425">
                    <a:solidFill>
                      <a:srgbClr val="F4CCCC"/>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Hobby</a:t>
                      </a:r>
                      <a:endParaRPr b="1">
                        <a:latin typeface="Proxima Nova"/>
                        <a:ea typeface="Proxima Nova"/>
                        <a:cs typeface="Proxima Nova"/>
                        <a:sym typeface="Proxima Nova"/>
                      </a:endParaRPr>
                    </a:p>
                  </a:txBody>
                  <a:tcPr marT="91425" marB="91425" marR="91425" marL="91425">
                    <a:solidFill>
                      <a:srgbClr val="F4CCCC"/>
                    </a:solidFill>
                  </a:tcPr>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Cassy</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Climbing</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Sarah</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Reading</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Pascal</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Drawing</a:t>
                      </a:r>
                      <a:endParaRPr>
                        <a:latin typeface="Proxima Nova"/>
                        <a:ea typeface="Proxima Nova"/>
                        <a:cs typeface="Proxima Nova"/>
                        <a:sym typeface="Proxima Nova"/>
                      </a:endParaRPr>
                    </a:p>
                  </a:txBody>
                  <a:tcPr marT="91425" marB="91425" marR="91425" marL="91425"/>
                </a:tc>
              </a:tr>
            </a:tbl>
          </a:graphicData>
        </a:graphic>
      </p:graphicFrame>
      <p:graphicFrame>
        <p:nvGraphicFramePr>
          <p:cNvPr id="187" name="Google Shape;187;p33"/>
          <p:cNvGraphicFramePr/>
          <p:nvPr/>
        </p:nvGraphicFramePr>
        <p:xfrm>
          <a:off x="5036625" y="1467825"/>
          <a:ext cx="3000000" cy="3000000"/>
        </p:xfrm>
        <a:graphic>
          <a:graphicData uri="http://schemas.openxmlformats.org/drawingml/2006/table">
            <a:tbl>
              <a:tblPr>
                <a:noFill/>
                <a:tableStyleId>{31D6ED15-E56F-4E5B-ABD9-82C4CAE9176E}</a:tableStyleId>
              </a:tblPr>
              <a:tblGrid>
                <a:gridCol w="1146475"/>
                <a:gridCol w="942300"/>
                <a:gridCol w="1214550"/>
              </a:tblGrid>
              <a:tr h="439425">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Student_ID</a:t>
                      </a:r>
                      <a:endParaRPr>
                        <a:latin typeface="Proxima Nova"/>
                        <a:ea typeface="Proxima Nova"/>
                        <a:cs typeface="Proxima Nova"/>
                        <a:sym typeface="Proxima Nova"/>
                      </a:endParaRPr>
                    </a:p>
                  </a:txBody>
                  <a:tcPr marT="91425" marB="91425" marR="91425" marL="91425">
                    <a:solidFill>
                      <a:srgbClr val="C9DAF8"/>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Age</a:t>
                      </a:r>
                      <a:endParaRPr b="1">
                        <a:latin typeface="Proxima Nova"/>
                        <a:ea typeface="Proxima Nova"/>
                        <a:cs typeface="Proxima Nova"/>
                        <a:sym typeface="Proxima Nova"/>
                      </a:endParaRPr>
                    </a:p>
                  </a:txBody>
                  <a:tcPr marT="91425" marB="91425" marR="91425" marL="91425">
                    <a:solidFill>
                      <a:srgbClr val="C9DAF8"/>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City</a:t>
                      </a:r>
                      <a:endParaRPr b="1">
                        <a:latin typeface="Proxima Nova"/>
                        <a:ea typeface="Proxima Nova"/>
                        <a:cs typeface="Proxima Nova"/>
                        <a:sym typeface="Proxima Nova"/>
                      </a:endParaRPr>
                    </a:p>
                  </a:txBody>
                  <a:tcPr marT="91425" marB="91425" marR="91425" marL="91425">
                    <a:solidFill>
                      <a:srgbClr val="C9DAF8"/>
                    </a:solidFill>
                  </a:tcPr>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15</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Richmond</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26</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Portland</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32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Denver</a:t>
                      </a:r>
                      <a:endParaRPr>
                        <a:latin typeface="Proxima Nova"/>
                        <a:ea typeface="Proxima Nova"/>
                        <a:cs typeface="Proxima Nova"/>
                        <a:sym typeface="Proxima Nova"/>
                      </a:endParaRPr>
                    </a:p>
                  </a:txBody>
                  <a:tcPr marT="91425" marB="91425" marR="91425" marL="91425"/>
                </a:tc>
              </a:tr>
            </a:tbl>
          </a:graphicData>
        </a:graphic>
      </p:graphicFrame>
      <p:sp>
        <p:nvSpPr>
          <p:cNvPr id="188" name="Google Shape;188;p33"/>
          <p:cNvSpPr txBox="1"/>
          <p:nvPr/>
        </p:nvSpPr>
        <p:spPr>
          <a:xfrm>
            <a:off x="811100" y="3245450"/>
            <a:ext cx="15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nsolas"/>
                <a:ea typeface="Consolas"/>
                <a:cs typeface="Consolas"/>
                <a:sym typeface="Consolas"/>
              </a:rPr>
              <a:t>df1</a:t>
            </a:r>
            <a:endParaRPr b="1">
              <a:latin typeface="Consolas"/>
              <a:ea typeface="Consolas"/>
              <a:cs typeface="Consolas"/>
              <a:sym typeface="Consolas"/>
            </a:endParaRPr>
          </a:p>
        </p:txBody>
      </p:sp>
      <p:sp>
        <p:nvSpPr>
          <p:cNvPr id="189" name="Google Shape;189;p33"/>
          <p:cNvSpPr txBox="1"/>
          <p:nvPr/>
        </p:nvSpPr>
        <p:spPr>
          <a:xfrm>
            <a:off x="5002100" y="3245450"/>
            <a:ext cx="15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nsolas"/>
                <a:ea typeface="Consolas"/>
                <a:cs typeface="Consolas"/>
                <a:sym typeface="Consolas"/>
              </a:rPr>
              <a:t>df2</a:t>
            </a:r>
            <a:endParaRPr b="1">
              <a:latin typeface="Consolas"/>
              <a:ea typeface="Consolas"/>
              <a:cs typeface="Consolas"/>
              <a:sym typeface="Consolas"/>
            </a:endParaRPr>
          </a:p>
        </p:txBody>
      </p:sp>
      <p:sp>
        <p:nvSpPr>
          <p:cNvPr id="190" name="Google Shape;190;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Joining/Merging Datasets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graphicFrame>
        <p:nvGraphicFramePr>
          <p:cNvPr id="195" name="Google Shape;195;p34"/>
          <p:cNvGraphicFramePr/>
          <p:nvPr/>
        </p:nvGraphicFramePr>
        <p:xfrm>
          <a:off x="685800" y="1467825"/>
          <a:ext cx="3000000" cy="3000000"/>
        </p:xfrm>
        <a:graphic>
          <a:graphicData uri="http://schemas.openxmlformats.org/drawingml/2006/table">
            <a:tbl>
              <a:tblPr>
                <a:noFill/>
                <a:tableStyleId>{31D6ED15-E56F-4E5B-ABD9-82C4CAE9176E}</a:tableStyleId>
              </a:tblPr>
              <a:tblGrid>
                <a:gridCol w="1180875"/>
                <a:gridCol w="907875"/>
                <a:gridCol w="1292350"/>
              </a:tblGrid>
              <a:tr h="439425">
                <a:tc>
                  <a:txBody>
                    <a:bodyPr/>
                    <a:lstStyle/>
                    <a:p>
                      <a:pPr indent="0" lvl="0" marL="0" rtl="0" algn="l">
                        <a:spcBef>
                          <a:spcPts val="0"/>
                        </a:spcBef>
                        <a:spcAft>
                          <a:spcPts val="0"/>
                        </a:spcAft>
                        <a:buNone/>
                      </a:pPr>
                      <a:r>
                        <a:rPr b="1" lang="en">
                          <a:latin typeface="Proxima Nova"/>
                          <a:ea typeface="Proxima Nova"/>
                          <a:cs typeface="Proxima Nova"/>
                          <a:sym typeface="Proxima Nova"/>
                        </a:rPr>
                        <a:t>Student_ID</a:t>
                      </a:r>
                      <a:endParaRPr b="1">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Name</a:t>
                      </a:r>
                      <a:endParaRPr b="1">
                        <a:latin typeface="Proxima Nova"/>
                        <a:ea typeface="Proxima Nova"/>
                        <a:cs typeface="Proxima Nova"/>
                        <a:sym typeface="Proxima Nova"/>
                      </a:endParaRPr>
                    </a:p>
                  </a:txBody>
                  <a:tcPr marT="91425" marB="91425" marR="91425" marL="91425">
                    <a:solidFill>
                      <a:srgbClr val="F4CCCC"/>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Hobby</a:t>
                      </a:r>
                      <a:endParaRPr b="1">
                        <a:latin typeface="Proxima Nova"/>
                        <a:ea typeface="Proxima Nova"/>
                        <a:cs typeface="Proxima Nova"/>
                        <a:sym typeface="Proxima Nova"/>
                      </a:endParaRPr>
                    </a:p>
                  </a:txBody>
                  <a:tcPr marT="91425" marB="91425" marR="91425" marL="91425">
                    <a:solidFill>
                      <a:srgbClr val="F4CCCC"/>
                    </a:solidFill>
                  </a:tcPr>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Cassy</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Climbing</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Sarah</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Reading</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Pascal</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Drawing</a:t>
                      </a:r>
                      <a:endParaRPr>
                        <a:latin typeface="Proxima Nova"/>
                        <a:ea typeface="Proxima Nova"/>
                        <a:cs typeface="Proxima Nova"/>
                        <a:sym typeface="Proxima Nova"/>
                      </a:endParaRPr>
                    </a:p>
                  </a:txBody>
                  <a:tcPr marT="91425" marB="91425" marR="91425" marL="91425"/>
                </a:tc>
              </a:tr>
            </a:tbl>
          </a:graphicData>
        </a:graphic>
      </p:graphicFrame>
      <p:graphicFrame>
        <p:nvGraphicFramePr>
          <p:cNvPr id="196" name="Google Shape;196;p34"/>
          <p:cNvGraphicFramePr/>
          <p:nvPr/>
        </p:nvGraphicFramePr>
        <p:xfrm>
          <a:off x="5036625" y="1467825"/>
          <a:ext cx="3000000" cy="3000000"/>
        </p:xfrm>
        <a:graphic>
          <a:graphicData uri="http://schemas.openxmlformats.org/drawingml/2006/table">
            <a:tbl>
              <a:tblPr>
                <a:noFill/>
                <a:tableStyleId>{31D6ED15-E56F-4E5B-ABD9-82C4CAE9176E}</a:tableStyleId>
              </a:tblPr>
              <a:tblGrid>
                <a:gridCol w="1146475"/>
                <a:gridCol w="942300"/>
                <a:gridCol w="1214550"/>
              </a:tblGrid>
              <a:tr h="439425">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Student_ID</a:t>
                      </a:r>
                      <a:endParaRPr>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Age</a:t>
                      </a:r>
                      <a:endParaRPr b="1">
                        <a:latin typeface="Proxima Nova"/>
                        <a:ea typeface="Proxima Nova"/>
                        <a:cs typeface="Proxima Nova"/>
                        <a:sym typeface="Proxima Nova"/>
                      </a:endParaRPr>
                    </a:p>
                  </a:txBody>
                  <a:tcPr marT="91425" marB="91425" marR="91425" marL="91425">
                    <a:solidFill>
                      <a:srgbClr val="C9DAF8"/>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City</a:t>
                      </a:r>
                      <a:endParaRPr b="1">
                        <a:latin typeface="Proxima Nova"/>
                        <a:ea typeface="Proxima Nova"/>
                        <a:cs typeface="Proxima Nova"/>
                        <a:sym typeface="Proxima Nova"/>
                      </a:endParaRPr>
                    </a:p>
                  </a:txBody>
                  <a:tcPr marT="91425" marB="91425" marR="91425" marL="91425">
                    <a:solidFill>
                      <a:srgbClr val="C9DAF8"/>
                    </a:solidFill>
                  </a:tcPr>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15</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Richmond</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26</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Portland</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32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Denver</a:t>
                      </a:r>
                      <a:endParaRPr>
                        <a:latin typeface="Proxima Nova"/>
                        <a:ea typeface="Proxima Nova"/>
                        <a:cs typeface="Proxima Nova"/>
                        <a:sym typeface="Proxima Nova"/>
                      </a:endParaRPr>
                    </a:p>
                  </a:txBody>
                  <a:tcPr marT="91425" marB="91425" marR="91425" marL="91425"/>
                </a:tc>
              </a:tr>
            </a:tbl>
          </a:graphicData>
        </a:graphic>
      </p:graphicFrame>
      <p:sp>
        <p:nvSpPr>
          <p:cNvPr id="197" name="Google Shape;197;p34"/>
          <p:cNvSpPr txBox="1"/>
          <p:nvPr/>
        </p:nvSpPr>
        <p:spPr>
          <a:xfrm>
            <a:off x="811100" y="3245450"/>
            <a:ext cx="15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nsolas"/>
                <a:ea typeface="Consolas"/>
                <a:cs typeface="Consolas"/>
                <a:sym typeface="Consolas"/>
              </a:rPr>
              <a:t>df1</a:t>
            </a:r>
            <a:endParaRPr b="1">
              <a:latin typeface="Consolas"/>
              <a:ea typeface="Consolas"/>
              <a:cs typeface="Consolas"/>
              <a:sym typeface="Consolas"/>
            </a:endParaRPr>
          </a:p>
        </p:txBody>
      </p:sp>
      <p:sp>
        <p:nvSpPr>
          <p:cNvPr id="198" name="Google Shape;198;p34"/>
          <p:cNvSpPr txBox="1"/>
          <p:nvPr/>
        </p:nvSpPr>
        <p:spPr>
          <a:xfrm>
            <a:off x="5002100" y="3245450"/>
            <a:ext cx="15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nsolas"/>
                <a:ea typeface="Consolas"/>
                <a:cs typeface="Consolas"/>
                <a:sym typeface="Consolas"/>
              </a:rPr>
              <a:t>df2</a:t>
            </a:r>
            <a:endParaRPr b="1">
              <a:latin typeface="Consolas"/>
              <a:ea typeface="Consolas"/>
              <a:cs typeface="Consolas"/>
              <a:sym typeface="Consolas"/>
            </a:endParaRPr>
          </a:p>
        </p:txBody>
      </p:sp>
      <p:sp>
        <p:nvSpPr>
          <p:cNvPr id="199" name="Google Shape;199;p34"/>
          <p:cNvSpPr txBox="1"/>
          <p:nvPr/>
        </p:nvSpPr>
        <p:spPr>
          <a:xfrm>
            <a:off x="1130375" y="3929950"/>
            <a:ext cx="6922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Proxima Nova"/>
                <a:ea typeface="Proxima Nova"/>
                <a:cs typeface="Proxima Nova"/>
                <a:sym typeface="Proxima Nova"/>
              </a:rPr>
              <a:t>Primary Key: </a:t>
            </a:r>
            <a:r>
              <a:rPr lang="en" sz="1600">
                <a:latin typeface="Proxima Nova"/>
                <a:ea typeface="Proxima Nova"/>
                <a:cs typeface="Proxima Nova"/>
                <a:sym typeface="Proxima Nova"/>
              </a:rPr>
              <a:t>The </a:t>
            </a:r>
            <a:r>
              <a:rPr lang="en" sz="1600">
                <a:latin typeface="Proxima Nova"/>
                <a:ea typeface="Proxima Nova"/>
                <a:cs typeface="Proxima Nova"/>
                <a:sym typeface="Proxima Nova"/>
              </a:rPr>
              <a:t>Student_ID column is unique in that there can only be one row per student ID.</a:t>
            </a:r>
            <a:endParaRPr sz="1600">
              <a:latin typeface="Proxima Nova"/>
              <a:ea typeface="Proxima Nova"/>
              <a:cs typeface="Proxima Nova"/>
              <a:sym typeface="Proxima Nova"/>
            </a:endParaRPr>
          </a:p>
        </p:txBody>
      </p:sp>
      <p:sp>
        <p:nvSpPr>
          <p:cNvPr id="200" name="Google Shape;200;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Primary Key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Inner Join</a:t>
            </a:r>
            <a:endParaRPr/>
          </a:p>
        </p:txBody>
      </p:sp>
      <p:sp>
        <p:nvSpPr>
          <p:cNvPr id="206" name="Google Shape;206;p35"/>
          <p:cNvSpPr txBox="1"/>
          <p:nvPr>
            <p:ph idx="1" type="body"/>
          </p:nvPr>
        </p:nvSpPr>
        <p:spPr>
          <a:xfrm>
            <a:off x="401525" y="1452625"/>
            <a:ext cx="8328000" cy="64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2200"/>
              </a:spcAft>
              <a:buNone/>
            </a:pPr>
            <a:r>
              <a:rPr b="1" lang="en" sz="1600">
                <a:solidFill>
                  <a:srgbClr val="434343"/>
                </a:solidFill>
                <a:highlight>
                  <a:srgbClr val="FFFFFF"/>
                </a:highlight>
              </a:rPr>
              <a:t>Inner Join:</a:t>
            </a:r>
            <a:r>
              <a:rPr lang="en" sz="1600">
                <a:solidFill>
                  <a:srgbClr val="434343"/>
                </a:solidFill>
                <a:highlight>
                  <a:srgbClr val="FFFFFF"/>
                </a:highlight>
              </a:rPr>
              <a:t> Searches through the specific column and keeps ONLY the rows that have a matching value.</a:t>
            </a:r>
            <a:endParaRPr sz="1350">
              <a:solidFill>
                <a:srgbClr val="434343"/>
              </a:solidFill>
              <a:highlight>
                <a:srgbClr val="FFFFFF"/>
              </a:highlight>
            </a:endParaRPr>
          </a:p>
        </p:txBody>
      </p:sp>
      <p:pic>
        <p:nvPicPr>
          <p:cNvPr id="207" name="Google Shape;207;p35"/>
          <p:cNvPicPr preferRelativeResize="0"/>
          <p:nvPr/>
        </p:nvPicPr>
        <p:blipFill>
          <a:blip r:embed="rId3">
            <a:alphaModFix/>
          </a:blip>
          <a:stretch>
            <a:fillRect/>
          </a:stretch>
        </p:blipFill>
        <p:spPr>
          <a:xfrm>
            <a:off x="3903262" y="2016625"/>
            <a:ext cx="4655225" cy="2898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aphicFrame>
        <p:nvGraphicFramePr>
          <p:cNvPr id="212" name="Google Shape;212;p36"/>
          <p:cNvGraphicFramePr/>
          <p:nvPr/>
        </p:nvGraphicFramePr>
        <p:xfrm>
          <a:off x="685800" y="1848825"/>
          <a:ext cx="3000000" cy="3000000"/>
        </p:xfrm>
        <a:graphic>
          <a:graphicData uri="http://schemas.openxmlformats.org/drawingml/2006/table">
            <a:tbl>
              <a:tblPr>
                <a:noFill/>
                <a:tableStyleId>{31D6ED15-E56F-4E5B-ABD9-82C4CAE9176E}</a:tableStyleId>
              </a:tblPr>
              <a:tblGrid>
                <a:gridCol w="1180875"/>
                <a:gridCol w="907875"/>
                <a:gridCol w="1292350"/>
              </a:tblGrid>
              <a:tr h="439425">
                <a:tc>
                  <a:txBody>
                    <a:bodyPr/>
                    <a:lstStyle/>
                    <a:p>
                      <a:pPr indent="0" lvl="0" marL="0" rtl="0" algn="l">
                        <a:spcBef>
                          <a:spcPts val="0"/>
                        </a:spcBef>
                        <a:spcAft>
                          <a:spcPts val="0"/>
                        </a:spcAft>
                        <a:buNone/>
                      </a:pPr>
                      <a:r>
                        <a:rPr b="1" lang="en">
                          <a:latin typeface="Proxima Nova"/>
                          <a:ea typeface="Proxima Nova"/>
                          <a:cs typeface="Proxima Nova"/>
                          <a:sym typeface="Proxima Nova"/>
                        </a:rPr>
                        <a:t>Student_ID</a:t>
                      </a:r>
                      <a:endParaRPr b="1">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Name</a:t>
                      </a:r>
                      <a:endParaRPr b="1">
                        <a:latin typeface="Proxima Nova"/>
                        <a:ea typeface="Proxima Nova"/>
                        <a:cs typeface="Proxima Nova"/>
                        <a:sym typeface="Proxima Nova"/>
                      </a:endParaRPr>
                    </a:p>
                  </a:txBody>
                  <a:tcPr marT="91425" marB="91425" marR="91425" marL="91425">
                    <a:solidFill>
                      <a:srgbClr val="F4CCCC"/>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Hobby</a:t>
                      </a:r>
                      <a:endParaRPr b="1">
                        <a:latin typeface="Proxima Nova"/>
                        <a:ea typeface="Proxima Nova"/>
                        <a:cs typeface="Proxima Nova"/>
                        <a:sym typeface="Proxima Nova"/>
                      </a:endParaRPr>
                    </a:p>
                  </a:txBody>
                  <a:tcPr marT="91425" marB="91425" marR="91425" marL="91425">
                    <a:solidFill>
                      <a:srgbClr val="F4CCCC"/>
                    </a:solidFill>
                  </a:tcPr>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solidFill>
                      <a:srgbClr val="FFFF00"/>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Cassy</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Climbing</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solidFill>
                      <a:srgbClr val="FFFF00"/>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Sarah</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Reading</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Pascal</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Drawing</a:t>
                      </a:r>
                      <a:endParaRPr>
                        <a:latin typeface="Proxima Nova"/>
                        <a:ea typeface="Proxima Nova"/>
                        <a:cs typeface="Proxima Nova"/>
                        <a:sym typeface="Proxima Nova"/>
                      </a:endParaRPr>
                    </a:p>
                  </a:txBody>
                  <a:tcPr marT="91425" marB="91425" marR="91425" marL="91425"/>
                </a:tc>
              </a:tr>
            </a:tbl>
          </a:graphicData>
        </a:graphic>
      </p:graphicFrame>
      <p:graphicFrame>
        <p:nvGraphicFramePr>
          <p:cNvPr id="213" name="Google Shape;213;p36"/>
          <p:cNvGraphicFramePr/>
          <p:nvPr/>
        </p:nvGraphicFramePr>
        <p:xfrm>
          <a:off x="5036625" y="1848825"/>
          <a:ext cx="3000000" cy="3000000"/>
        </p:xfrm>
        <a:graphic>
          <a:graphicData uri="http://schemas.openxmlformats.org/drawingml/2006/table">
            <a:tbl>
              <a:tblPr>
                <a:noFill/>
                <a:tableStyleId>{31D6ED15-E56F-4E5B-ABD9-82C4CAE9176E}</a:tableStyleId>
              </a:tblPr>
              <a:tblGrid>
                <a:gridCol w="1146475"/>
                <a:gridCol w="942300"/>
                <a:gridCol w="1214550"/>
              </a:tblGrid>
              <a:tr h="439425">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Student_ID</a:t>
                      </a:r>
                      <a:endParaRPr>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Age</a:t>
                      </a:r>
                      <a:endParaRPr b="1">
                        <a:latin typeface="Proxima Nova"/>
                        <a:ea typeface="Proxima Nova"/>
                        <a:cs typeface="Proxima Nova"/>
                        <a:sym typeface="Proxima Nova"/>
                      </a:endParaRPr>
                    </a:p>
                  </a:txBody>
                  <a:tcPr marT="91425" marB="91425" marR="91425" marL="91425">
                    <a:solidFill>
                      <a:srgbClr val="C9DAF8"/>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City</a:t>
                      </a:r>
                      <a:endParaRPr b="1">
                        <a:latin typeface="Proxima Nova"/>
                        <a:ea typeface="Proxima Nova"/>
                        <a:cs typeface="Proxima Nova"/>
                        <a:sym typeface="Proxima Nova"/>
                      </a:endParaRPr>
                    </a:p>
                  </a:txBody>
                  <a:tcPr marT="91425" marB="91425" marR="91425" marL="91425">
                    <a:solidFill>
                      <a:srgbClr val="C9DAF8"/>
                    </a:solidFill>
                  </a:tcPr>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solidFill>
                      <a:srgbClr val="FFFF00"/>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15</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Richmond</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solidFill>
                      <a:srgbClr val="FFFF00"/>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26</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Portland</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32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Denver</a:t>
                      </a:r>
                      <a:endParaRPr>
                        <a:latin typeface="Proxima Nova"/>
                        <a:ea typeface="Proxima Nova"/>
                        <a:cs typeface="Proxima Nova"/>
                        <a:sym typeface="Proxima Nova"/>
                      </a:endParaRPr>
                    </a:p>
                  </a:txBody>
                  <a:tcPr marT="91425" marB="91425" marR="91425" marL="91425"/>
                </a:tc>
              </a:tr>
            </a:tbl>
          </a:graphicData>
        </a:graphic>
      </p:graphicFrame>
      <p:sp>
        <p:nvSpPr>
          <p:cNvPr id="214" name="Google Shape;214;p36"/>
          <p:cNvSpPr txBox="1"/>
          <p:nvPr/>
        </p:nvSpPr>
        <p:spPr>
          <a:xfrm>
            <a:off x="811100" y="3626450"/>
            <a:ext cx="15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nsolas"/>
                <a:ea typeface="Consolas"/>
                <a:cs typeface="Consolas"/>
                <a:sym typeface="Consolas"/>
              </a:rPr>
              <a:t>df1</a:t>
            </a:r>
            <a:endParaRPr b="1">
              <a:latin typeface="Consolas"/>
              <a:ea typeface="Consolas"/>
              <a:cs typeface="Consolas"/>
              <a:sym typeface="Consolas"/>
            </a:endParaRPr>
          </a:p>
        </p:txBody>
      </p:sp>
      <p:sp>
        <p:nvSpPr>
          <p:cNvPr id="215" name="Google Shape;215;p36"/>
          <p:cNvSpPr txBox="1"/>
          <p:nvPr/>
        </p:nvSpPr>
        <p:spPr>
          <a:xfrm>
            <a:off x="5002100" y="3626450"/>
            <a:ext cx="15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nsolas"/>
                <a:ea typeface="Consolas"/>
                <a:cs typeface="Consolas"/>
                <a:sym typeface="Consolas"/>
              </a:rPr>
              <a:t>df2</a:t>
            </a:r>
            <a:endParaRPr b="1">
              <a:latin typeface="Consolas"/>
              <a:ea typeface="Consolas"/>
              <a:cs typeface="Consolas"/>
              <a:sym typeface="Consolas"/>
            </a:endParaRPr>
          </a:p>
        </p:txBody>
      </p:sp>
      <p:sp>
        <p:nvSpPr>
          <p:cNvPr id="216" name="Google Shape;216;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Inner Join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Inner Join</a:t>
            </a:r>
            <a:endParaRPr/>
          </a:p>
        </p:txBody>
      </p:sp>
      <p:graphicFrame>
        <p:nvGraphicFramePr>
          <p:cNvPr id="222" name="Google Shape;222;p37"/>
          <p:cNvGraphicFramePr/>
          <p:nvPr/>
        </p:nvGraphicFramePr>
        <p:xfrm>
          <a:off x="1603738" y="1772625"/>
          <a:ext cx="3000000" cy="3000000"/>
        </p:xfrm>
        <a:graphic>
          <a:graphicData uri="http://schemas.openxmlformats.org/drawingml/2006/table">
            <a:tbl>
              <a:tblPr>
                <a:noFill/>
                <a:tableStyleId>{31D6ED15-E56F-4E5B-ABD9-82C4CAE9176E}</a:tableStyleId>
              </a:tblPr>
              <a:tblGrid>
                <a:gridCol w="1252850"/>
                <a:gridCol w="825675"/>
                <a:gridCol w="1286000"/>
                <a:gridCol w="1286000"/>
                <a:gridCol w="1286000"/>
              </a:tblGrid>
              <a:tr h="492775">
                <a:tc>
                  <a:txBody>
                    <a:bodyPr/>
                    <a:lstStyle/>
                    <a:p>
                      <a:pPr indent="0" lvl="0" marL="0" rtl="0" algn="l">
                        <a:spcBef>
                          <a:spcPts val="0"/>
                        </a:spcBef>
                        <a:spcAft>
                          <a:spcPts val="0"/>
                        </a:spcAft>
                        <a:buNone/>
                      </a:pPr>
                      <a:r>
                        <a:rPr b="1" lang="en"/>
                        <a:t>Student_ID</a:t>
                      </a:r>
                      <a:endParaRPr b="1"/>
                    </a:p>
                  </a:txBody>
                  <a:tcPr marT="91425" marB="91425" marR="91425" marL="91425">
                    <a:solidFill>
                      <a:srgbClr val="D9D2E9"/>
                    </a:solidFill>
                  </a:tcPr>
                </a:tc>
                <a:tc>
                  <a:txBody>
                    <a:bodyPr/>
                    <a:lstStyle/>
                    <a:p>
                      <a:pPr indent="0" lvl="0" marL="0" rtl="0" algn="l">
                        <a:spcBef>
                          <a:spcPts val="0"/>
                        </a:spcBef>
                        <a:spcAft>
                          <a:spcPts val="0"/>
                        </a:spcAft>
                        <a:buNone/>
                      </a:pPr>
                      <a:r>
                        <a:rPr b="1" lang="en"/>
                        <a:t>Name</a:t>
                      </a:r>
                      <a:endParaRPr b="1"/>
                    </a:p>
                  </a:txBody>
                  <a:tcPr marT="91425" marB="91425" marR="91425" marL="91425">
                    <a:solidFill>
                      <a:srgbClr val="D9D2E9"/>
                    </a:solidFill>
                  </a:tcPr>
                </a:tc>
                <a:tc>
                  <a:txBody>
                    <a:bodyPr/>
                    <a:lstStyle/>
                    <a:p>
                      <a:pPr indent="0" lvl="0" marL="0" rtl="0" algn="l">
                        <a:spcBef>
                          <a:spcPts val="0"/>
                        </a:spcBef>
                        <a:spcAft>
                          <a:spcPts val="0"/>
                        </a:spcAft>
                        <a:buNone/>
                      </a:pPr>
                      <a:r>
                        <a:rPr b="1" lang="en"/>
                        <a:t>Hobby</a:t>
                      </a:r>
                      <a:endParaRPr b="1"/>
                    </a:p>
                  </a:txBody>
                  <a:tcPr marT="91425" marB="91425" marR="91425" marL="91425">
                    <a:solidFill>
                      <a:srgbClr val="D9D2E9"/>
                    </a:solidFill>
                  </a:tcPr>
                </a:tc>
                <a:tc>
                  <a:txBody>
                    <a:bodyPr/>
                    <a:lstStyle/>
                    <a:p>
                      <a:pPr indent="0" lvl="0" marL="0" rtl="0" algn="l">
                        <a:spcBef>
                          <a:spcPts val="0"/>
                        </a:spcBef>
                        <a:spcAft>
                          <a:spcPts val="0"/>
                        </a:spcAft>
                        <a:buNone/>
                      </a:pPr>
                      <a:r>
                        <a:rPr b="1" lang="en"/>
                        <a:t>Age</a:t>
                      </a:r>
                      <a:endParaRPr b="1"/>
                    </a:p>
                  </a:txBody>
                  <a:tcPr marT="91425" marB="91425" marR="91425" marL="91425">
                    <a:solidFill>
                      <a:srgbClr val="D9D2E9"/>
                    </a:solidFill>
                  </a:tcPr>
                </a:tc>
                <a:tc>
                  <a:txBody>
                    <a:bodyPr/>
                    <a:lstStyle/>
                    <a:p>
                      <a:pPr indent="0" lvl="0" marL="0" rtl="0" algn="l">
                        <a:spcBef>
                          <a:spcPts val="0"/>
                        </a:spcBef>
                        <a:spcAft>
                          <a:spcPts val="0"/>
                        </a:spcAft>
                        <a:buNone/>
                      </a:pPr>
                      <a:r>
                        <a:rPr b="1" lang="en"/>
                        <a:t>City</a:t>
                      </a:r>
                      <a:endParaRPr b="1"/>
                    </a:p>
                  </a:txBody>
                  <a:tcPr marT="91425" marB="91425" marR="91425" marL="91425">
                    <a:solidFill>
                      <a:srgbClr val="D9D2E9"/>
                    </a:solidFill>
                  </a:tcPr>
                </a:tc>
              </a:tr>
              <a:tr h="4442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Cassy</a:t>
                      </a:r>
                      <a:endParaRPr/>
                    </a:p>
                  </a:txBody>
                  <a:tcPr marT="91425" marB="91425" marR="91425" marL="91425"/>
                </a:tc>
                <a:tc>
                  <a:txBody>
                    <a:bodyPr/>
                    <a:lstStyle/>
                    <a:p>
                      <a:pPr indent="0" lvl="0" marL="0" rtl="0" algn="l">
                        <a:spcBef>
                          <a:spcPts val="0"/>
                        </a:spcBef>
                        <a:spcAft>
                          <a:spcPts val="0"/>
                        </a:spcAft>
                        <a:buNone/>
                      </a:pPr>
                      <a:r>
                        <a:rPr lang="en"/>
                        <a:t>Climbing</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Richmond</a:t>
                      </a:r>
                      <a:endParaRPr/>
                    </a:p>
                  </a:txBody>
                  <a:tcPr marT="91425" marB="91425" marR="91425" marL="91425"/>
                </a:tc>
              </a:tr>
              <a:tr h="44422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Sarah</a:t>
                      </a:r>
                      <a:endParaRPr/>
                    </a:p>
                  </a:txBody>
                  <a:tcPr marT="91425" marB="91425" marR="91425" marL="91425"/>
                </a:tc>
                <a:tc>
                  <a:txBody>
                    <a:bodyPr/>
                    <a:lstStyle/>
                    <a:p>
                      <a:pPr indent="0" lvl="0" marL="0" rtl="0" algn="l">
                        <a:spcBef>
                          <a:spcPts val="0"/>
                        </a:spcBef>
                        <a:spcAft>
                          <a:spcPts val="0"/>
                        </a:spcAft>
                        <a:buNone/>
                      </a:pPr>
                      <a:r>
                        <a:rPr lang="en"/>
                        <a:t>Reading</a:t>
                      </a:r>
                      <a:endParaRPr/>
                    </a:p>
                  </a:txBody>
                  <a:tcPr marT="91425" marB="91425" marR="91425" marL="91425"/>
                </a:tc>
                <a:tc>
                  <a:txBody>
                    <a:bodyPr/>
                    <a:lstStyle/>
                    <a:p>
                      <a:pPr indent="0" lvl="0" marL="0" rtl="0" algn="l">
                        <a:spcBef>
                          <a:spcPts val="0"/>
                        </a:spcBef>
                        <a:spcAft>
                          <a:spcPts val="0"/>
                        </a:spcAft>
                        <a:buNone/>
                      </a:pPr>
                      <a:r>
                        <a:rPr lang="en"/>
                        <a:t>26</a:t>
                      </a:r>
                      <a:endParaRPr/>
                    </a:p>
                  </a:txBody>
                  <a:tcPr marT="91425" marB="91425" marR="91425" marL="91425"/>
                </a:tc>
                <a:tc>
                  <a:txBody>
                    <a:bodyPr/>
                    <a:lstStyle/>
                    <a:p>
                      <a:pPr indent="0" lvl="0" marL="0" rtl="0" algn="l">
                        <a:spcBef>
                          <a:spcPts val="0"/>
                        </a:spcBef>
                        <a:spcAft>
                          <a:spcPts val="0"/>
                        </a:spcAft>
                        <a:buNone/>
                      </a:pPr>
                      <a:r>
                        <a:rPr lang="en"/>
                        <a:t>Portland</a:t>
                      </a:r>
                      <a:endParaRPr/>
                    </a:p>
                  </a:txBody>
                  <a:tcPr marT="91425" marB="91425" marR="91425" marL="91425"/>
                </a:tc>
              </a:tr>
            </a:tbl>
          </a:graphicData>
        </a:graphic>
      </p:graphicFrame>
      <p:sp>
        <p:nvSpPr>
          <p:cNvPr id="223" name="Google Shape;223;p37"/>
          <p:cNvSpPr txBox="1"/>
          <p:nvPr/>
        </p:nvSpPr>
        <p:spPr>
          <a:xfrm>
            <a:off x="928950" y="3920475"/>
            <a:ext cx="7286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Only rows where the Student_ID is in BOTH tables are displayed. </a:t>
            </a:r>
            <a:endParaRPr sz="1600">
              <a:latin typeface="Proxima Nova"/>
              <a:ea typeface="Proxima Nova"/>
              <a:cs typeface="Proxima Nova"/>
              <a:sym typeface="Proxima Nova"/>
            </a:endParaRPr>
          </a:p>
        </p:txBody>
      </p:sp>
      <p:sp>
        <p:nvSpPr>
          <p:cNvPr id="224" name="Google Shape;224;p37"/>
          <p:cNvSpPr txBox="1"/>
          <p:nvPr/>
        </p:nvSpPr>
        <p:spPr>
          <a:xfrm>
            <a:off x="1527150" y="3153850"/>
            <a:ext cx="6089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Courier New"/>
                <a:ea typeface="Courier New"/>
                <a:cs typeface="Courier New"/>
                <a:sym typeface="Courier New"/>
              </a:rPr>
              <a:t>pd.</a:t>
            </a:r>
            <a:r>
              <a:rPr b="1" lang="en" sz="1600">
                <a:solidFill>
                  <a:schemeClr val="dk2"/>
                </a:solidFill>
                <a:latin typeface="Courier New"/>
                <a:ea typeface="Courier New"/>
                <a:cs typeface="Courier New"/>
                <a:sym typeface="Courier New"/>
              </a:rPr>
              <a:t>merge</a:t>
            </a:r>
            <a:r>
              <a:rPr b="1" lang="en" sz="1600">
                <a:solidFill>
                  <a:schemeClr val="dk1"/>
                </a:solidFill>
                <a:latin typeface="Courier New"/>
                <a:ea typeface="Courier New"/>
                <a:cs typeface="Courier New"/>
                <a:sym typeface="Courier New"/>
              </a:rPr>
              <a:t>(df1, df2, on=</a:t>
            </a:r>
            <a:r>
              <a:rPr b="1" lang="en" sz="1600">
                <a:solidFill>
                  <a:srgbClr val="0B5394"/>
                </a:solidFill>
                <a:latin typeface="Courier New"/>
                <a:ea typeface="Courier New"/>
                <a:cs typeface="Courier New"/>
                <a:sym typeface="Courier New"/>
              </a:rPr>
              <a:t>"Student_ID"</a:t>
            </a:r>
            <a:r>
              <a:rPr b="1" lang="en" sz="1600">
                <a:solidFill>
                  <a:schemeClr val="dk1"/>
                </a:solidFill>
                <a:latin typeface="Courier New"/>
                <a:ea typeface="Courier New"/>
                <a:cs typeface="Courier New"/>
                <a:sym typeface="Courier New"/>
              </a:rPr>
              <a:t>, how=</a:t>
            </a:r>
            <a:r>
              <a:rPr b="1" lang="en" sz="1600">
                <a:solidFill>
                  <a:srgbClr val="0B5394"/>
                </a:solidFill>
                <a:latin typeface="Courier New"/>
                <a:ea typeface="Courier New"/>
                <a:cs typeface="Courier New"/>
                <a:sym typeface="Courier New"/>
              </a:rPr>
              <a:t>"inner"</a:t>
            </a:r>
            <a:r>
              <a:rPr b="1" lang="en" sz="1600">
                <a:solidFill>
                  <a:schemeClr val="dk1"/>
                </a:solidFill>
                <a:latin typeface="Courier New"/>
                <a:ea typeface="Courier New"/>
                <a:cs typeface="Courier New"/>
                <a:sym typeface="Courier New"/>
              </a:rPr>
              <a:t>)</a:t>
            </a:r>
            <a:endParaRPr sz="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Outer Join</a:t>
            </a:r>
            <a:r>
              <a:rPr lang="en"/>
              <a:t> </a:t>
            </a:r>
            <a:endParaRPr/>
          </a:p>
        </p:txBody>
      </p:sp>
      <p:sp>
        <p:nvSpPr>
          <p:cNvPr id="230" name="Google Shape;230;p38"/>
          <p:cNvSpPr txBox="1"/>
          <p:nvPr>
            <p:ph idx="1" type="body"/>
          </p:nvPr>
        </p:nvSpPr>
        <p:spPr>
          <a:xfrm>
            <a:off x="401525" y="1452625"/>
            <a:ext cx="8328000" cy="48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2200"/>
              </a:spcAft>
              <a:buNone/>
            </a:pPr>
            <a:r>
              <a:rPr b="1" lang="en" sz="1600">
                <a:solidFill>
                  <a:srgbClr val="434343"/>
                </a:solidFill>
                <a:highlight>
                  <a:srgbClr val="FFFFFF"/>
                </a:highlight>
              </a:rPr>
              <a:t>Outer</a:t>
            </a:r>
            <a:r>
              <a:rPr b="1" lang="en" sz="1600">
                <a:solidFill>
                  <a:srgbClr val="434343"/>
                </a:solidFill>
                <a:highlight>
                  <a:srgbClr val="FFFFFF"/>
                </a:highlight>
              </a:rPr>
              <a:t> Join:</a:t>
            </a:r>
            <a:r>
              <a:rPr lang="en" sz="1600">
                <a:solidFill>
                  <a:srgbClr val="434343"/>
                </a:solidFill>
                <a:highlight>
                  <a:srgbClr val="FFFFFF"/>
                </a:highlight>
              </a:rPr>
              <a:t> </a:t>
            </a:r>
            <a:r>
              <a:rPr lang="en" sz="1600">
                <a:solidFill>
                  <a:srgbClr val="434343"/>
                </a:solidFill>
                <a:highlight>
                  <a:schemeClr val="lt1"/>
                </a:highlight>
              </a:rPr>
              <a:t>Searches through the specific column and keeps ALL of the rows in each data frame while merging matching rows. </a:t>
            </a:r>
            <a:endParaRPr sz="1350">
              <a:solidFill>
                <a:srgbClr val="434343"/>
              </a:solidFill>
              <a:highlight>
                <a:srgbClr val="FFFFFF"/>
              </a:highlight>
            </a:endParaRPr>
          </a:p>
        </p:txBody>
      </p:sp>
      <p:pic>
        <p:nvPicPr>
          <p:cNvPr id="231" name="Google Shape;231;p38"/>
          <p:cNvPicPr preferRelativeResize="0"/>
          <p:nvPr/>
        </p:nvPicPr>
        <p:blipFill>
          <a:blip r:embed="rId3">
            <a:alphaModFix/>
          </a:blip>
          <a:stretch>
            <a:fillRect/>
          </a:stretch>
        </p:blipFill>
        <p:spPr>
          <a:xfrm>
            <a:off x="3980509" y="2016625"/>
            <a:ext cx="4688183" cy="289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graphicFrame>
        <p:nvGraphicFramePr>
          <p:cNvPr id="236" name="Google Shape;236;p39"/>
          <p:cNvGraphicFramePr/>
          <p:nvPr/>
        </p:nvGraphicFramePr>
        <p:xfrm>
          <a:off x="685800" y="1848825"/>
          <a:ext cx="3000000" cy="3000000"/>
        </p:xfrm>
        <a:graphic>
          <a:graphicData uri="http://schemas.openxmlformats.org/drawingml/2006/table">
            <a:tbl>
              <a:tblPr>
                <a:noFill/>
                <a:tableStyleId>{31D6ED15-E56F-4E5B-ABD9-82C4CAE9176E}</a:tableStyleId>
              </a:tblPr>
              <a:tblGrid>
                <a:gridCol w="1180875"/>
                <a:gridCol w="907875"/>
                <a:gridCol w="1292350"/>
              </a:tblGrid>
              <a:tr h="439425">
                <a:tc>
                  <a:txBody>
                    <a:bodyPr/>
                    <a:lstStyle/>
                    <a:p>
                      <a:pPr indent="0" lvl="0" marL="0" rtl="0" algn="l">
                        <a:spcBef>
                          <a:spcPts val="0"/>
                        </a:spcBef>
                        <a:spcAft>
                          <a:spcPts val="0"/>
                        </a:spcAft>
                        <a:buNone/>
                      </a:pPr>
                      <a:r>
                        <a:rPr b="1" lang="en">
                          <a:latin typeface="Proxima Nova"/>
                          <a:ea typeface="Proxima Nova"/>
                          <a:cs typeface="Proxima Nova"/>
                          <a:sym typeface="Proxima Nova"/>
                        </a:rPr>
                        <a:t>Student_ID</a:t>
                      </a:r>
                      <a:endParaRPr b="1">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Name</a:t>
                      </a:r>
                      <a:endParaRPr b="1">
                        <a:latin typeface="Proxima Nova"/>
                        <a:ea typeface="Proxima Nova"/>
                        <a:cs typeface="Proxima Nova"/>
                        <a:sym typeface="Proxima Nova"/>
                      </a:endParaRPr>
                    </a:p>
                  </a:txBody>
                  <a:tcPr marT="91425" marB="91425" marR="91425" marL="91425">
                    <a:solidFill>
                      <a:srgbClr val="F4CCCC"/>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Hobby</a:t>
                      </a:r>
                      <a:endParaRPr b="1">
                        <a:latin typeface="Proxima Nova"/>
                        <a:ea typeface="Proxima Nova"/>
                        <a:cs typeface="Proxima Nova"/>
                        <a:sym typeface="Proxima Nova"/>
                      </a:endParaRPr>
                    </a:p>
                  </a:txBody>
                  <a:tcPr marT="91425" marB="91425" marR="91425" marL="91425">
                    <a:solidFill>
                      <a:srgbClr val="F4CCCC"/>
                    </a:solidFill>
                  </a:tcPr>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Cassy</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Climbing</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Sarah</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Reading</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Pascal</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Drawing</a:t>
                      </a:r>
                      <a:endParaRPr>
                        <a:latin typeface="Proxima Nova"/>
                        <a:ea typeface="Proxima Nova"/>
                        <a:cs typeface="Proxima Nova"/>
                        <a:sym typeface="Proxima Nova"/>
                      </a:endParaRPr>
                    </a:p>
                  </a:txBody>
                  <a:tcPr marT="91425" marB="91425" marR="91425" marL="91425"/>
                </a:tc>
              </a:tr>
            </a:tbl>
          </a:graphicData>
        </a:graphic>
      </p:graphicFrame>
      <p:graphicFrame>
        <p:nvGraphicFramePr>
          <p:cNvPr id="237" name="Google Shape;237;p39"/>
          <p:cNvGraphicFramePr/>
          <p:nvPr/>
        </p:nvGraphicFramePr>
        <p:xfrm>
          <a:off x="5036625" y="1848825"/>
          <a:ext cx="3000000" cy="3000000"/>
        </p:xfrm>
        <a:graphic>
          <a:graphicData uri="http://schemas.openxmlformats.org/drawingml/2006/table">
            <a:tbl>
              <a:tblPr>
                <a:noFill/>
                <a:tableStyleId>{31D6ED15-E56F-4E5B-ABD9-82C4CAE9176E}</a:tableStyleId>
              </a:tblPr>
              <a:tblGrid>
                <a:gridCol w="1146475"/>
                <a:gridCol w="942300"/>
                <a:gridCol w="1214550"/>
              </a:tblGrid>
              <a:tr h="439425">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Student_ID</a:t>
                      </a:r>
                      <a:endParaRPr>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Age</a:t>
                      </a:r>
                      <a:endParaRPr b="1">
                        <a:latin typeface="Proxima Nova"/>
                        <a:ea typeface="Proxima Nova"/>
                        <a:cs typeface="Proxima Nova"/>
                        <a:sym typeface="Proxima Nova"/>
                      </a:endParaRPr>
                    </a:p>
                  </a:txBody>
                  <a:tcPr marT="91425" marB="91425" marR="91425" marL="91425">
                    <a:solidFill>
                      <a:srgbClr val="C9DAF8"/>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City</a:t>
                      </a:r>
                      <a:endParaRPr b="1">
                        <a:latin typeface="Proxima Nova"/>
                        <a:ea typeface="Proxima Nova"/>
                        <a:cs typeface="Proxima Nova"/>
                        <a:sym typeface="Proxima Nova"/>
                      </a:endParaRPr>
                    </a:p>
                  </a:txBody>
                  <a:tcPr marT="91425" marB="91425" marR="91425" marL="91425">
                    <a:solidFill>
                      <a:srgbClr val="C9DAF8"/>
                    </a:solidFill>
                  </a:tcPr>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15</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Richmond</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26</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Portland</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32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Denver</a:t>
                      </a:r>
                      <a:endParaRPr>
                        <a:latin typeface="Proxima Nova"/>
                        <a:ea typeface="Proxima Nova"/>
                        <a:cs typeface="Proxima Nova"/>
                        <a:sym typeface="Proxima Nova"/>
                      </a:endParaRPr>
                    </a:p>
                  </a:txBody>
                  <a:tcPr marT="91425" marB="91425" marR="91425" marL="91425"/>
                </a:tc>
              </a:tr>
            </a:tbl>
          </a:graphicData>
        </a:graphic>
      </p:graphicFrame>
      <p:sp>
        <p:nvSpPr>
          <p:cNvPr id="238" name="Google Shape;238;p39"/>
          <p:cNvSpPr txBox="1"/>
          <p:nvPr/>
        </p:nvSpPr>
        <p:spPr>
          <a:xfrm>
            <a:off x="811100" y="3626450"/>
            <a:ext cx="15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nsolas"/>
                <a:ea typeface="Consolas"/>
                <a:cs typeface="Consolas"/>
                <a:sym typeface="Consolas"/>
              </a:rPr>
              <a:t>df1</a:t>
            </a:r>
            <a:endParaRPr b="1">
              <a:latin typeface="Consolas"/>
              <a:ea typeface="Consolas"/>
              <a:cs typeface="Consolas"/>
              <a:sym typeface="Consolas"/>
            </a:endParaRPr>
          </a:p>
        </p:txBody>
      </p:sp>
      <p:sp>
        <p:nvSpPr>
          <p:cNvPr id="239" name="Google Shape;239;p39"/>
          <p:cNvSpPr txBox="1"/>
          <p:nvPr/>
        </p:nvSpPr>
        <p:spPr>
          <a:xfrm>
            <a:off x="5002100" y="3626450"/>
            <a:ext cx="15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nsolas"/>
                <a:ea typeface="Consolas"/>
                <a:cs typeface="Consolas"/>
                <a:sym typeface="Consolas"/>
              </a:rPr>
              <a:t>df2</a:t>
            </a:r>
            <a:endParaRPr b="1">
              <a:latin typeface="Consolas"/>
              <a:ea typeface="Consolas"/>
              <a:cs typeface="Consolas"/>
              <a:sym typeface="Consolas"/>
            </a:endParaRPr>
          </a:p>
        </p:txBody>
      </p:sp>
      <p:sp>
        <p:nvSpPr>
          <p:cNvPr id="240" name="Google Shape;240;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Outer</a:t>
            </a:r>
            <a:r>
              <a:rPr lang="en"/>
              <a:t> Join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Outer</a:t>
            </a:r>
            <a:r>
              <a:rPr lang="en"/>
              <a:t> Join</a:t>
            </a:r>
            <a:endParaRPr/>
          </a:p>
        </p:txBody>
      </p:sp>
      <p:graphicFrame>
        <p:nvGraphicFramePr>
          <p:cNvPr id="246" name="Google Shape;246;p40"/>
          <p:cNvGraphicFramePr/>
          <p:nvPr/>
        </p:nvGraphicFramePr>
        <p:xfrm>
          <a:off x="1518788" y="1391625"/>
          <a:ext cx="3000000" cy="3000000"/>
        </p:xfrm>
        <a:graphic>
          <a:graphicData uri="http://schemas.openxmlformats.org/drawingml/2006/table">
            <a:tbl>
              <a:tblPr>
                <a:noFill/>
                <a:tableStyleId>{31D6ED15-E56F-4E5B-ABD9-82C4CAE9176E}</a:tableStyleId>
              </a:tblPr>
              <a:tblGrid>
                <a:gridCol w="1288700"/>
                <a:gridCol w="939325"/>
                <a:gridCol w="1232800"/>
                <a:gridCol w="1322800"/>
                <a:gridCol w="1322800"/>
              </a:tblGrid>
              <a:tr h="492775">
                <a:tc>
                  <a:txBody>
                    <a:bodyPr/>
                    <a:lstStyle/>
                    <a:p>
                      <a:pPr indent="0" lvl="0" marL="0" rtl="0" algn="l">
                        <a:spcBef>
                          <a:spcPts val="0"/>
                        </a:spcBef>
                        <a:spcAft>
                          <a:spcPts val="0"/>
                        </a:spcAft>
                        <a:buNone/>
                      </a:pPr>
                      <a:r>
                        <a:rPr b="1" lang="en">
                          <a:latin typeface="Proxima Nova"/>
                          <a:ea typeface="Proxima Nova"/>
                          <a:cs typeface="Proxima Nova"/>
                          <a:sym typeface="Proxima Nova"/>
                        </a:rPr>
                        <a:t>Student_ID</a:t>
                      </a:r>
                      <a:endParaRPr b="1">
                        <a:latin typeface="Proxima Nova"/>
                        <a:ea typeface="Proxima Nova"/>
                        <a:cs typeface="Proxima Nova"/>
                        <a:sym typeface="Proxima Nova"/>
                      </a:endParaRPr>
                    </a:p>
                  </a:txBody>
                  <a:tcPr marT="91425" marB="91425" marR="91425" marL="91425" anchor="ctr">
                    <a:solidFill>
                      <a:srgbClr val="D9D2E9"/>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Name</a:t>
                      </a:r>
                      <a:endParaRPr b="1">
                        <a:latin typeface="Proxima Nova"/>
                        <a:ea typeface="Proxima Nova"/>
                        <a:cs typeface="Proxima Nova"/>
                        <a:sym typeface="Proxima Nova"/>
                      </a:endParaRPr>
                    </a:p>
                  </a:txBody>
                  <a:tcPr marT="91425" marB="91425" marR="91425" marL="91425" anchor="ctr">
                    <a:solidFill>
                      <a:srgbClr val="D9D2E9"/>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Hobby</a:t>
                      </a:r>
                      <a:endParaRPr b="1">
                        <a:latin typeface="Proxima Nova"/>
                        <a:ea typeface="Proxima Nova"/>
                        <a:cs typeface="Proxima Nova"/>
                        <a:sym typeface="Proxima Nova"/>
                      </a:endParaRPr>
                    </a:p>
                  </a:txBody>
                  <a:tcPr marT="91425" marB="91425" marR="91425" marL="91425" anchor="ctr">
                    <a:solidFill>
                      <a:srgbClr val="D9D2E9"/>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Age</a:t>
                      </a:r>
                      <a:endParaRPr b="1">
                        <a:latin typeface="Proxima Nova"/>
                        <a:ea typeface="Proxima Nova"/>
                        <a:cs typeface="Proxima Nova"/>
                        <a:sym typeface="Proxima Nova"/>
                      </a:endParaRPr>
                    </a:p>
                  </a:txBody>
                  <a:tcPr marT="91425" marB="91425" marR="91425" marL="91425" anchor="ctr">
                    <a:solidFill>
                      <a:srgbClr val="D9D2E9"/>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City</a:t>
                      </a:r>
                      <a:endParaRPr b="1">
                        <a:latin typeface="Proxima Nova"/>
                        <a:ea typeface="Proxima Nova"/>
                        <a:cs typeface="Proxima Nova"/>
                        <a:sym typeface="Proxima Nova"/>
                      </a:endParaRPr>
                    </a:p>
                  </a:txBody>
                  <a:tcPr marT="91425" marB="91425" marR="91425" marL="91425" anchor="ctr">
                    <a:solidFill>
                      <a:srgbClr val="D9D2E9"/>
                    </a:solidFill>
                  </a:tcPr>
                </a:tc>
              </a:tr>
              <a:tr h="444225">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Cassy</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Climbing</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15</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Richmond</a:t>
                      </a:r>
                      <a:endParaRPr>
                        <a:latin typeface="Proxima Nova"/>
                        <a:ea typeface="Proxima Nova"/>
                        <a:cs typeface="Proxima Nova"/>
                        <a:sym typeface="Proxima Nova"/>
                      </a:endParaRPr>
                    </a:p>
                  </a:txBody>
                  <a:tcPr marT="91425" marB="91425" marR="91425" marL="91425"/>
                </a:tc>
              </a:tr>
              <a:tr h="444225">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Sarah</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Reading</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26</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Portland</a:t>
                      </a:r>
                      <a:endParaRPr>
                        <a:latin typeface="Proxima Nova"/>
                        <a:ea typeface="Proxima Nova"/>
                        <a:cs typeface="Proxima Nova"/>
                        <a:sym typeface="Proxima Nova"/>
                      </a:endParaRPr>
                    </a:p>
                  </a:txBody>
                  <a:tcPr marT="91425" marB="91425" marR="91425" marL="91425"/>
                </a:tc>
              </a:tr>
              <a:tr h="444225">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Pascal</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Drawing</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NaN</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NaN</a:t>
                      </a:r>
                      <a:endParaRPr>
                        <a:latin typeface="Proxima Nova"/>
                        <a:ea typeface="Proxima Nova"/>
                        <a:cs typeface="Proxima Nova"/>
                        <a:sym typeface="Proxima Nova"/>
                      </a:endParaRPr>
                    </a:p>
                  </a:txBody>
                  <a:tcPr marT="91425" marB="91425" marR="91425" marL="91425"/>
                </a:tc>
              </a:tr>
              <a:tr h="444225">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NaN</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NaN</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32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Denver</a:t>
                      </a:r>
                      <a:endParaRPr>
                        <a:latin typeface="Proxima Nova"/>
                        <a:ea typeface="Proxima Nova"/>
                        <a:cs typeface="Proxima Nova"/>
                        <a:sym typeface="Proxima Nova"/>
                      </a:endParaRPr>
                    </a:p>
                  </a:txBody>
                  <a:tcPr marT="91425" marB="91425" marR="91425" marL="91425"/>
                </a:tc>
              </a:tr>
            </a:tbl>
          </a:graphicData>
        </a:graphic>
      </p:graphicFrame>
      <p:sp>
        <p:nvSpPr>
          <p:cNvPr id="247" name="Google Shape;247;p40"/>
          <p:cNvSpPr txBox="1"/>
          <p:nvPr/>
        </p:nvSpPr>
        <p:spPr>
          <a:xfrm>
            <a:off x="631125" y="4377650"/>
            <a:ext cx="7836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All rows from BOTH tables. Data merges for rows that have Student_ID in BOTH tables</a:t>
            </a:r>
            <a:endParaRPr>
              <a:latin typeface="Proxima Nova"/>
              <a:ea typeface="Proxima Nova"/>
              <a:cs typeface="Proxima Nova"/>
              <a:sym typeface="Proxima Nova"/>
            </a:endParaRPr>
          </a:p>
        </p:txBody>
      </p:sp>
      <p:sp>
        <p:nvSpPr>
          <p:cNvPr id="248" name="Google Shape;248;p40"/>
          <p:cNvSpPr txBox="1"/>
          <p:nvPr/>
        </p:nvSpPr>
        <p:spPr>
          <a:xfrm>
            <a:off x="1527150" y="3687250"/>
            <a:ext cx="6089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Courier New"/>
                <a:ea typeface="Courier New"/>
                <a:cs typeface="Courier New"/>
                <a:sym typeface="Courier New"/>
              </a:rPr>
              <a:t>pd.</a:t>
            </a:r>
            <a:r>
              <a:rPr b="1" lang="en" sz="1600">
                <a:solidFill>
                  <a:schemeClr val="dk2"/>
                </a:solidFill>
                <a:latin typeface="Courier New"/>
                <a:ea typeface="Courier New"/>
                <a:cs typeface="Courier New"/>
                <a:sym typeface="Courier New"/>
              </a:rPr>
              <a:t>merge</a:t>
            </a:r>
            <a:r>
              <a:rPr b="1" lang="en" sz="1600">
                <a:solidFill>
                  <a:schemeClr val="dk1"/>
                </a:solidFill>
                <a:latin typeface="Courier New"/>
                <a:ea typeface="Courier New"/>
                <a:cs typeface="Courier New"/>
                <a:sym typeface="Courier New"/>
              </a:rPr>
              <a:t>(df1, df2, on=</a:t>
            </a:r>
            <a:r>
              <a:rPr b="1" lang="en" sz="1600">
                <a:solidFill>
                  <a:srgbClr val="0B5394"/>
                </a:solidFill>
                <a:latin typeface="Courier New"/>
                <a:ea typeface="Courier New"/>
                <a:cs typeface="Courier New"/>
                <a:sym typeface="Courier New"/>
              </a:rPr>
              <a:t>"Student_ID"</a:t>
            </a:r>
            <a:r>
              <a:rPr b="1" lang="en" sz="1600">
                <a:solidFill>
                  <a:schemeClr val="dk1"/>
                </a:solidFill>
                <a:latin typeface="Courier New"/>
                <a:ea typeface="Courier New"/>
                <a:cs typeface="Courier New"/>
                <a:sym typeface="Courier New"/>
              </a:rPr>
              <a:t>, how=</a:t>
            </a:r>
            <a:r>
              <a:rPr b="1" lang="en" sz="1600">
                <a:solidFill>
                  <a:srgbClr val="0B5394"/>
                </a:solidFill>
                <a:latin typeface="Courier New"/>
                <a:ea typeface="Courier New"/>
                <a:cs typeface="Courier New"/>
                <a:sym typeface="Courier New"/>
              </a:rPr>
              <a:t>"outer"</a:t>
            </a:r>
            <a:r>
              <a:rPr b="1" lang="en" sz="1600">
                <a:solidFill>
                  <a:schemeClr val="dk1"/>
                </a:solidFill>
                <a:latin typeface="Courier New"/>
                <a:ea typeface="Courier New"/>
                <a:cs typeface="Courier New"/>
                <a:sym typeface="Courier New"/>
              </a:rPr>
              <a:t>)</a:t>
            </a:r>
            <a:endParaRPr sz="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Left Join</a:t>
            </a:r>
            <a:endParaRPr/>
          </a:p>
        </p:txBody>
      </p:sp>
      <p:sp>
        <p:nvSpPr>
          <p:cNvPr id="254" name="Google Shape;254;p41"/>
          <p:cNvSpPr txBox="1"/>
          <p:nvPr>
            <p:ph idx="1" type="body"/>
          </p:nvPr>
        </p:nvSpPr>
        <p:spPr>
          <a:xfrm>
            <a:off x="401525" y="1452625"/>
            <a:ext cx="8328000" cy="48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2200"/>
              </a:spcAft>
              <a:buNone/>
            </a:pPr>
            <a:r>
              <a:rPr b="1" lang="en" sz="1600">
                <a:solidFill>
                  <a:srgbClr val="434343"/>
                </a:solidFill>
                <a:highlight>
                  <a:srgbClr val="FFFFFF"/>
                </a:highlight>
              </a:rPr>
              <a:t>Left</a:t>
            </a:r>
            <a:r>
              <a:rPr b="1" lang="en" sz="1600">
                <a:solidFill>
                  <a:srgbClr val="434343"/>
                </a:solidFill>
                <a:highlight>
                  <a:srgbClr val="FFFFFF"/>
                </a:highlight>
              </a:rPr>
              <a:t> Join:</a:t>
            </a:r>
            <a:r>
              <a:rPr lang="en" sz="1600">
                <a:solidFill>
                  <a:srgbClr val="434343"/>
                </a:solidFill>
                <a:highlight>
                  <a:srgbClr val="FFFFFF"/>
                </a:highlight>
              </a:rPr>
              <a:t> Keeps all of the left data frame, </a:t>
            </a:r>
            <a:r>
              <a:rPr lang="en" sz="1600">
                <a:solidFill>
                  <a:srgbClr val="434343"/>
                </a:solidFill>
                <a:highlight>
                  <a:schemeClr val="lt1"/>
                </a:highlight>
              </a:rPr>
              <a:t>searches through the specific column and adds in the data that have matching values in the right data frame.</a:t>
            </a:r>
            <a:endParaRPr sz="1350">
              <a:solidFill>
                <a:srgbClr val="434343"/>
              </a:solidFill>
              <a:highlight>
                <a:srgbClr val="FFFFFF"/>
              </a:highlight>
            </a:endParaRPr>
          </a:p>
        </p:txBody>
      </p:sp>
      <p:pic>
        <p:nvPicPr>
          <p:cNvPr id="255" name="Google Shape;255;p41"/>
          <p:cNvPicPr preferRelativeResize="0"/>
          <p:nvPr/>
        </p:nvPicPr>
        <p:blipFill>
          <a:blip r:embed="rId3">
            <a:alphaModFix/>
          </a:blip>
          <a:stretch>
            <a:fillRect/>
          </a:stretch>
        </p:blipFill>
        <p:spPr>
          <a:xfrm>
            <a:off x="4270249" y="2137725"/>
            <a:ext cx="4741352" cy="289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Combining</a:t>
            </a:r>
            <a:r>
              <a:rPr lang="en"/>
              <a:t> Datasets</a:t>
            </a:r>
            <a:endParaRPr/>
          </a:p>
        </p:txBody>
      </p:sp>
      <p:pic>
        <p:nvPicPr>
          <p:cNvPr id="124" name="Google Shape;124;p24"/>
          <p:cNvPicPr preferRelativeResize="0"/>
          <p:nvPr/>
        </p:nvPicPr>
        <p:blipFill>
          <a:blip r:embed="rId3">
            <a:alphaModFix/>
          </a:blip>
          <a:stretch>
            <a:fillRect/>
          </a:stretch>
        </p:blipFill>
        <p:spPr>
          <a:xfrm rot="-856379">
            <a:off x="430475" y="1824028"/>
            <a:ext cx="2038350" cy="1495425"/>
          </a:xfrm>
          <a:prstGeom prst="rect">
            <a:avLst/>
          </a:prstGeom>
          <a:noFill/>
          <a:ln>
            <a:noFill/>
          </a:ln>
        </p:spPr>
      </p:pic>
      <p:pic>
        <p:nvPicPr>
          <p:cNvPr id="125" name="Google Shape;125;p24"/>
          <p:cNvPicPr preferRelativeResize="0"/>
          <p:nvPr/>
        </p:nvPicPr>
        <p:blipFill>
          <a:blip r:embed="rId4">
            <a:alphaModFix/>
          </a:blip>
          <a:stretch>
            <a:fillRect/>
          </a:stretch>
        </p:blipFill>
        <p:spPr>
          <a:xfrm rot="515686">
            <a:off x="4277412" y="1549791"/>
            <a:ext cx="2038350" cy="1495425"/>
          </a:xfrm>
          <a:prstGeom prst="rect">
            <a:avLst/>
          </a:prstGeom>
          <a:noFill/>
          <a:ln>
            <a:noFill/>
          </a:ln>
        </p:spPr>
      </p:pic>
      <p:pic>
        <p:nvPicPr>
          <p:cNvPr id="126" name="Google Shape;126;p24"/>
          <p:cNvPicPr preferRelativeResize="0"/>
          <p:nvPr/>
        </p:nvPicPr>
        <p:blipFill>
          <a:blip r:embed="rId5">
            <a:alphaModFix/>
          </a:blip>
          <a:stretch>
            <a:fillRect/>
          </a:stretch>
        </p:blipFill>
        <p:spPr>
          <a:xfrm rot="-230246">
            <a:off x="2737763" y="3341828"/>
            <a:ext cx="2038351" cy="1495425"/>
          </a:xfrm>
          <a:prstGeom prst="rect">
            <a:avLst/>
          </a:prstGeom>
          <a:noFill/>
          <a:ln>
            <a:noFill/>
          </a:ln>
        </p:spPr>
      </p:pic>
      <p:pic>
        <p:nvPicPr>
          <p:cNvPr id="127" name="Google Shape;127;p24"/>
          <p:cNvPicPr preferRelativeResize="0"/>
          <p:nvPr/>
        </p:nvPicPr>
        <p:blipFill>
          <a:blip r:embed="rId6">
            <a:alphaModFix/>
          </a:blip>
          <a:stretch>
            <a:fillRect/>
          </a:stretch>
        </p:blipFill>
        <p:spPr>
          <a:xfrm rot="915506">
            <a:off x="6352338" y="3166478"/>
            <a:ext cx="2038350" cy="1495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graphicFrame>
        <p:nvGraphicFramePr>
          <p:cNvPr id="260" name="Google Shape;260;p42"/>
          <p:cNvGraphicFramePr/>
          <p:nvPr/>
        </p:nvGraphicFramePr>
        <p:xfrm>
          <a:off x="685800" y="1848825"/>
          <a:ext cx="3000000" cy="3000000"/>
        </p:xfrm>
        <a:graphic>
          <a:graphicData uri="http://schemas.openxmlformats.org/drawingml/2006/table">
            <a:tbl>
              <a:tblPr>
                <a:noFill/>
                <a:tableStyleId>{31D6ED15-E56F-4E5B-ABD9-82C4CAE9176E}</a:tableStyleId>
              </a:tblPr>
              <a:tblGrid>
                <a:gridCol w="1180875"/>
                <a:gridCol w="907875"/>
                <a:gridCol w="1292350"/>
              </a:tblGrid>
              <a:tr h="439425">
                <a:tc>
                  <a:txBody>
                    <a:bodyPr/>
                    <a:lstStyle/>
                    <a:p>
                      <a:pPr indent="0" lvl="0" marL="0" rtl="0" algn="l">
                        <a:spcBef>
                          <a:spcPts val="0"/>
                        </a:spcBef>
                        <a:spcAft>
                          <a:spcPts val="0"/>
                        </a:spcAft>
                        <a:buNone/>
                      </a:pPr>
                      <a:r>
                        <a:rPr b="1" lang="en">
                          <a:latin typeface="Proxima Nova"/>
                          <a:ea typeface="Proxima Nova"/>
                          <a:cs typeface="Proxima Nova"/>
                          <a:sym typeface="Proxima Nova"/>
                        </a:rPr>
                        <a:t>Student_ID</a:t>
                      </a:r>
                      <a:endParaRPr b="1">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Name</a:t>
                      </a:r>
                      <a:endParaRPr b="1">
                        <a:latin typeface="Proxima Nova"/>
                        <a:ea typeface="Proxima Nova"/>
                        <a:cs typeface="Proxima Nova"/>
                        <a:sym typeface="Proxima Nova"/>
                      </a:endParaRPr>
                    </a:p>
                  </a:txBody>
                  <a:tcPr marT="91425" marB="91425" marR="91425" marL="91425">
                    <a:solidFill>
                      <a:srgbClr val="F4CCCC"/>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Hobby</a:t>
                      </a:r>
                      <a:endParaRPr b="1">
                        <a:latin typeface="Proxima Nova"/>
                        <a:ea typeface="Proxima Nova"/>
                        <a:cs typeface="Proxima Nova"/>
                        <a:sym typeface="Proxima Nova"/>
                      </a:endParaRPr>
                    </a:p>
                  </a:txBody>
                  <a:tcPr marT="91425" marB="91425" marR="91425" marL="91425">
                    <a:solidFill>
                      <a:srgbClr val="F4CCCC"/>
                    </a:solidFill>
                  </a:tcPr>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solidFill>
                      <a:srgbClr val="FFFF00"/>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Cassy</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Climbing</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solidFill>
                      <a:srgbClr val="FFFF00"/>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Sarah</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Reading</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solidFill>
                      <a:srgbClr val="FFFF00"/>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Pascal</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Drawing</a:t>
                      </a:r>
                      <a:endParaRPr>
                        <a:latin typeface="Proxima Nova"/>
                        <a:ea typeface="Proxima Nova"/>
                        <a:cs typeface="Proxima Nova"/>
                        <a:sym typeface="Proxima Nova"/>
                      </a:endParaRPr>
                    </a:p>
                  </a:txBody>
                  <a:tcPr marT="91425" marB="91425" marR="91425" marL="91425"/>
                </a:tc>
              </a:tr>
            </a:tbl>
          </a:graphicData>
        </a:graphic>
      </p:graphicFrame>
      <p:graphicFrame>
        <p:nvGraphicFramePr>
          <p:cNvPr id="261" name="Google Shape;261;p42"/>
          <p:cNvGraphicFramePr/>
          <p:nvPr/>
        </p:nvGraphicFramePr>
        <p:xfrm>
          <a:off x="5036625" y="1848825"/>
          <a:ext cx="3000000" cy="3000000"/>
        </p:xfrm>
        <a:graphic>
          <a:graphicData uri="http://schemas.openxmlformats.org/drawingml/2006/table">
            <a:tbl>
              <a:tblPr>
                <a:noFill/>
                <a:tableStyleId>{31D6ED15-E56F-4E5B-ABD9-82C4CAE9176E}</a:tableStyleId>
              </a:tblPr>
              <a:tblGrid>
                <a:gridCol w="1146475"/>
                <a:gridCol w="942300"/>
                <a:gridCol w="1214550"/>
              </a:tblGrid>
              <a:tr h="439425">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Student_ID</a:t>
                      </a:r>
                      <a:endParaRPr>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Age</a:t>
                      </a:r>
                      <a:endParaRPr b="1">
                        <a:latin typeface="Proxima Nova"/>
                        <a:ea typeface="Proxima Nova"/>
                        <a:cs typeface="Proxima Nova"/>
                        <a:sym typeface="Proxima Nova"/>
                      </a:endParaRPr>
                    </a:p>
                  </a:txBody>
                  <a:tcPr marT="91425" marB="91425" marR="91425" marL="91425">
                    <a:solidFill>
                      <a:srgbClr val="C9DAF8"/>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City</a:t>
                      </a:r>
                      <a:endParaRPr b="1">
                        <a:latin typeface="Proxima Nova"/>
                        <a:ea typeface="Proxima Nova"/>
                        <a:cs typeface="Proxima Nova"/>
                        <a:sym typeface="Proxima Nova"/>
                      </a:endParaRPr>
                    </a:p>
                  </a:txBody>
                  <a:tcPr marT="91425" marB="91425" marR="91425" marL="91425">
                    <a:solidFill>
                      <a:srgbClr val="C9DAF8"/>
                    </a:solidFill>
                  </a:tcPr>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solidFill>
                      <a:srgbClr val="FFFF00"/>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15</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Richmond</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solidFill>
                      <a:srgbClr val="FFFF00"/>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26</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Portland</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32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Denver</a:t>
                      </a:r>
                      <a:endParaRPr>
                        <a:latin typeface="Proxima Nova"/>
                        <a:ea typeface="Proxima Nova"/>
                        <a:cs typeface="Proxima Nova"/>
                        <a:sym typeface="Proxima Nova"/>
                      </a:endParaRPr>
                    </a:p>
                  </a:txBody>
                  <a:tcPr marT="91425" marB="91425" marR="91425" marL="91425"/>
                </a:tc>
              </a:tr>
            </a:tbl>
          </a:graphicData>
        </a:graphic>
      </p:graphicFrame>
      <p:sp>
        <p:nvSpPr>
          <p:cNvPr id="262" name="Google Shape;262;p42"/>
          <p:cNvSpPr txBox="1"/>
          <p:nvPr/>
        </p:nvSpPr>
        <p:spPr>
          <a:xfrm>
            <a:off x="811100" y="3626450"/>
            <a:ext cx="15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nsolas"/>
                <a:ea typeface="Consolas"/>
                <a:cs typeface="Consolas"/>
                <a:sym typeface="Consolas"/>
              </a:rPr>
              <a:t>df1</a:t>
            </a:r>
            <a:endParaRPr b="1">
              <a:latin typeface="Consolas"/>
              <a:ea typeface="Consolas"/>
              <a:cs typeface="Consolas"/>
              <a:sym typeface="Consolas"/>
            </a:endParaRPr>
          </a:p>
        </p:txBody>
      </p:sp>
      <p:sp>
        <p:nvSpPr>
          <p:cNvPr id="263" name="Google Shape;263;p42"/>
          <p:cNvSpPr txBox="1"/>
          <p:nvPr/>
        </p:nvSpPr>
        <p:spPr>
          <a:xfrm>
            <a:off x="5002100" y="3626450"/>
            <a:ext cx="15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nsolas"/>
                <a:ea typeface="Consolas"/>
                <a:cs typeface="Consolas"/>
                <a:sym typeface="Consolas"/>
              </a:rPr>
              <a:t>df2</a:t>
            </a:r>
            <a:endParaRPr b="1">
              <a:latin typeface="Consolas"/>
              <a:ea typeface="Consolas"/>
              <a:cs typeface="Consolas"/>
              <a:sym typeface="Consolas"/>
            </a:endParaRPr>
          </a:p>
        </p:txBody>
      </p:sp>
      <p:sp>
        <p:nvSpPr>
          <p:cNvPr id="264" name="Google Shape;264;p4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Left</a:t>
            </a:r>
            <a:r>
              <a:rPr lang="en"/>
              <a:t> Join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Left</a:t>
            </a:r>
            <a:r>
              <a:rPr lang="en"/>
              <a:t> Join</a:t>
            </a:r>
            <a:endParaRPr/>
          </a:p>
        </p:txBody>
      </p:sp>
      <p:graphicFrame>
        <p:nvGraphicFramePr>
          <p:cNvPr id="270" name="Google Shape;270;p43"/>
          <p:cNvGraphicFramePr/>
          <p:nvPr/>
        </p:nvGraphicFramePr>
        <p:xfrm>
          <a:off x="1518788" y="1696425"/>
          <a:ext cx="3000000" cy="3000000"/>
        </p:xfrm>
        <a:graphic>
          <a:graphicData uri="http://schemas.openxmlformats.org/drawingml/2006/table">
            <a:tbl>
              <a:tblPr>
                <a:noFill/>
                <a:tableStyleId>{31D6ED15-E56F-4E5B-ABD9-82C4CAE9176E}</a:tableStyleId>
              </a:tblPr>
              <a:tblGrid>
                <a:gridCol w="1288700"/>
                <a:gridCol w="939325"/>
                <a:gridCol w="1232800"/>
                <a:gridCol w="1322800"/>
                <a:gridCol w="1322800"/>
              </a:tblGrid>
              <a:tr h="492775">
                <a:tc>
                  <a:txBody>
                    <a:bodyPr/>
                    <a:lstStyle/>
                    <a:p>
                      <a:pPr indent="0" lvl="0" marL="0" rtl="0" algn="l">
                        <a:spcBef>
                          <a:spcPts val="0"/>
                        </a:spcBef>
                        <a:spcAft>
                          <a:spcPts val="0"/>
                        </a:spcAft>
                        <a:buNone/>
                      </a:pPr>
                      <a:r>
                        <a:rPr b="1" lang="en">
                          <a:latin typeface="Proxima Nova"/>
                          <a:ea typeface="Proxima Nova"/>
                          <a:cs typeface="Proxima Nova"/>
                          <a:sym typeface="Proxima Nova"/>
                        </a:rPr>
                        <a:t>Student_ID</a:t>
                      </a:r>
                      <a:endParaRPr b="1">
                        <a:latin typeface="Proxima Nova"/>
                        <a:ea typeface="Proxima Nova"/>
                        <a:cs typeface="Proxima Nova"/>
                        <a:sym typeface="Proxima Nova"/>
                      </a:endParaRPr>
                    </a:p>
                  </a:txBody>
                  <a:tcPr marT="91425" marB="91425" marR="91425" marL="91425" anchor="ctr">
                    <a:solidFill>
                      <a:srgbClr val="D9D2E9"/>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Name</a:t>
                      </a:r>
                      <a:endParaRPr b="1">
                        <a:latin typeface="Proxima Nova"/>
                        <a:ea typeface="Proxima Nova"/>
                        <a:cs typeface="Proxima Nova"/>
                        <a:sym typeface="Proxima Nova"/>
                      </a:endParaRPr>
                    </a:p>
                  </a:txBody>
                  <a:tcPr marT="91425" marB="91425" marR="91425" marL="91425" anchor="ctr">
                    <a:solidFill>
                      <a:srgbClr val="D9D2E9"/>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Hobby</a:t>
                      </a:r>
                      <a:endParaRPr b="1">
                        <a:latin typeface="Proxima Nova"/>
                        <a:ea typeface="Proxima Nova"/>
                        <a:cs typeface="Proxima Nova"/>
                        <a:sym typeface="Proxima Nova"/>
                      </a:endParaRPr>
                    </a:p>
                  </a:txBody>
                  <a:tcPr marT="91425" marB="91425" marR="91425" marL="91425" anchor="ctr">
                    <a:solidFill>
                      <a:srgbClr val="D9D2E9"/>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Age</a:t>
                      </a:r>
                      <a:endParaRPr b="1">
                        <a:latin typeface="Proxima Nova"/>
                        <a:ea typeface="Proxima Nova"/>
                        <a:cs typeface="Proxima Nova"/>
                        <a:sym typeface="Proxima Nova"/>
                      </a:endParaRPr>
                    </a:p>
                  </a:txBody>
                  <a:tcPr marT="91425" marB="91425" marR="91425" marL="91425" anchor="ctr">
                    <a:solidFill>
                      <a:srgbClr val="D9D2E9"/>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City</a:t>
                      </a:r>
                      <a:endParaRPr b="1">
                        <a:latin typeface="Proxima Nova"/>
                        <a:ea typeface="Proxima Nova"/>
                        <a:cs typeface="Proxima Nova"/>
                        <a:sym typeface="Proxima Nova"/>
                      </a:endParaRPr>
                    </a:p>
                  </a:txBody>
                  <a:tcPr marT="91425" marB="91425" marR="91425" marL="91425" anchor="ctr">
                    <a:solidFill>
                      <a:srgbClr val="D9D2E9"/>
                    </a:solidFill>
                  </a:tcPr>
                </a:tc>
              </a:tr>
              <a:tr h="444225">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Cassy</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Climbing</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15</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Richmond</a:t>
                      </a:r>
                      <a:endParaRPr>
                        <a:latin typeface="Proxima Nova"/>
                        <a:ea typeface="Proxima Nova"/>
                        <a:cs typeface="Proxima Nova"/>
                        <a:sym typeface="Proxima Nova"/>
                      </a:endParaRPr>
                    </a:p>
                  </a:txBody>
                  <a:tcPr marT="91425" marB="91425" marR="91425" marL="91425"/>
                </a:tc>
              </a:tr>
              <a:tr h="444225">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Sarah</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Reading</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26</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Portland</a:t>
                      </a:r>
                      <a:endParaRPr>
                        <a:latin typeface="Proxima Nova"/>
                        <a:ea typeface="Proxima Nova"/>
                        <a:cs typeface="Proxima Nova"/>
                        <a:sym typeface="Proxima Nova"/>
                      </a:endParaRPr>
                    </a:p>
                  </a:txBody>
                  <a:tcPr marT="91425" marB="91425" marR="91425" marL="91425"/>
                </a:tc>
              </a:tr>
              <a:tr h="444225">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Pascal</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Drawing</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NaN</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NaN</a:t>
                      </a:r>
                      <a:endParaRPr>
                        <a:latin typeface="Proxima Nova"/>
                        <a:ea typeface="Proxima Nova"/>
                        <a:cs typeface="Proxima Nova"/>
                        <a:sym typeface="Proxima Nova"/>
                      </a:endParaRPr>
                    </a:p>
                  </a:txBody>
                  <a:tcPr marT="91425" marB="91425" marR="91425" marL="91425"/>
                </a:tc>
              </a:tr>
            </a:tbl>
          </a:graphicData>
        </a:graphic>
      </p:graphicFrame>
      <p:sp>
        <p:nvSpPr>
          <p:cNvPr id="271" name="Google Shape;271;p43"/>
          <p:cNvSpPr txBox="1"/>
          <p:nvPr/>
        </p:nvSpPr>
        <p:spPr>
          <a:xfrm>
            <a:off x="631125" y="4377650"/>
            <a:ext cx="7836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All rows from BOTH tables. Data merges for rows that have Student_ID in BOTH tables</a:t>
            </a:r>
            <a:endParaRPr>
              <a:latin typeface="Proxima Nova"/>
              <a:ea typeface="Proxima Nova"/>
              <a:cs typeface="Proxima Nova"/>
              <a:sym typeface="Proxima Nova"/>
            </a:endParaRPr>
          </a:p>
        </p:txBody>
      </p:sp>
      <p:sp>
        <p:nvSpPr>
          <p:cNvPr id="272" name="Google Shape;272;p43"/>
          <p:cNvSpPr txBox="1"/>
          <p:nvPr/>
        </p:nvSpPr>
        <p:spPr>
          <a:xfrm>
            <a:off x="1527150" y="3687250"/>
            <a:ext cx="6089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Courier New"/>
                <a:ea typeface="Courier New"/>
                <a:cs typeface="Courier New"/>
                <a:sym typeface="Courier New"/>
              </a:rPr>
              <a:t>pd.</a:t>
            </a:r>
            <a:r>
              <a:rPr b="1" lang="en" sz="1600">
                <a:solidFill>
                  <a:schemeClr val="dk2"/>
                </a:solidFill>
                <a:latin typeface="Courier New"/>
                <a:ea typeface="Courier New"/>
                <a:cs typeface="Courier New"/>
                <a:sym typeface="Courier New"/>
              </a:rPr>
              <a:t>merge</a:t>
            </a:r>
            <a:r>
              <a:rPr b="1" lang="en" sz="1600">
                <a:solidFill>
                  <a:schemeClr val="dk1"/>
                </a:solidFill>
                <a:latin typeface="Courier New"/>
                <a:ea typeface="Courier New"/>
                <a:cs typeface="Courier New"/>
                <a:sym typeface="Courier New"/>
              </a:rPr>
              <a:t>(df1, df2, on=</a:t>
            </a:r>
            <a:r>
              <a:rPr b="1" lang="en" sz="1600">
                <a:solidFill>
                  <a:srgbClr val="0B5394"/>
                </a:solidFill>
                <a:latin typeface="Courier New"/>
                <a:ea typeface="Courier New"/>
                <a:cs typeface="Courier New"/>
                <a:sym typeface="Courier New"/>
              </a:rPr>
              <a:t>"Student_ID"</a:t>
            </a:r>
            <a:r>
              <a:rPr b="1" lang="en" sz="1600">
                <a:solidFill>
                  <a:schemeClr val="dk1"/>
                </a:solidFill>
                <a:latin typeface="Courier New"/>
                <a:ea typeface="Courier New"/>
                <a:cs typeface="Courier New"/>
                <a:sym typeface="Courier New"/>
              </a:rPr>
              <a:t>, how=</a:t>
            </a:r>
            <a:r>
              <a:rPr b="1" lang="en" sz="1600">
                <a:solidFill>
                  <a:srgbClr val="0B5394"/>
                </a:solidFill>
                <a:latin typeface="Courier New"/>
                <a:ea typeface="Courier New"/>
                <a:cs typeface="Courier New"/>
                <a:sym typeface="Courier New"/>
              </a:rPr>
              <a:t>"outer"</a:t>
            </a:r>
            <a:r>
              <a:rPr b="1" lang="en" sz="1600">
                <a:solidFill>
                  <a:schemeClr val="dk1"/>
                </a:solidFill>
                <a:latin typeface="Courier New"/>
                <a:ea typeface="Courier New"/>
                <a:cs typeface="Courier New"/>
                <a:sym typeface="Courier New"/>
              </a:rPr>
              <a:t>)</a:t>
            </a:r>
            <a:endParaRPr sz="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Right Join</a:t>
            </a:r>
            <a:endParaRPr/>
          </a:p>
        </p:txBody>
      </p:sp>
      <p:sp>
        <p:nvSpPr>
          <p:cNvPr id="278" name="Google Shape;278;p44"/>
          <p:cNvSpPr txBox="1"/>
          <p:nvPr>
            <p:ph idx="1" type="body"/>
          </p:nvPr>
        </p:nvSpPr>
        <p:spPr>
          <a:xfrm>
            <a:off x="401525" y="1452625"/>
            <a:ext cx="8328000" cy="48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2200"/>
              </a:spcAft>
              <a:buNone/>
            </a:pPr>
            <a:r>
              <a:rPr b="1" lang="en" sz="1600">
                <a:solidFill>
                  <a:srgbClr val="434343"/>
                </a:solidFill>
                <a:highlight>
                  <a:srgbClr val="FFFFFF"/>
                </a:highlight>
              </a:rPr>
              <a:t>Right</a:t>
            </a:r>
            <a:r>
              <a:rPr b="1" lang="en" sz="1600">
                <a:solidFill>
                  <a:srgbClr val="434343"/>
                </a:solidFill>
                <a:highlight>
                  <a:srgbClr val="FFFFFF"/>
                </a:highlight>
              </a:rPr>
              <a:t> Join:</a:t>
            </a:r>
            <a:r>
              <a:rPr lang="en" sz="1600">
                <a:solidFill>
                  <a:srgbClr val="434343"/>
                </a:solidFill>
                <a:highlight>
                  <a:srgbClr val="FFFFFF"/>
                </a:highlight>
              </a:rPr>
              <a:t> </a:t>
            </a:r>
            <a:r>
              <a:rPr lang="en" sz="1600">
                <a:solidFill>
                  <a:srgbClr val="434343"/>
                </a:solidFill>
                <a:highlight>
                  <a:schemeClr val="lt1"/>
                </a:highlight>
              </a:rPr>
              <a:t>Keeps all of the right data frame, searches through the specific column and adds in the data that have matching values in the left data frame.</a:t>
            </a:r>
            <a:endParaRPr sz="1350">
              <a:solidFill>
                <a:srgbClr val="434343"/>
              </a:solidFill>
              <a:highlight>
                <a:srgbClr val="FFFFFF"/>
              </a:highlight>
            </a:endParaRPr>
          </a:p>
        </p:txBody>
      </p:sp>
      <p:pic>
        <p:nvPicPr>
          <p:cNvPr id="279" name="Google Shape;279;p44"/>
          <p:cNvPicPr preferRelativeResize="0"/>
          <p:nvPr/>
        </p:nvPicPr>
        <p:blipFill>
          <a:blip r:embed="rId3">
            <a:alphaModFix/>
          </a:blip>
          <a:stretch>
            <a:fillRect/>
          </a:stretch>
        </p:blipFill>
        <p:spPr>
          <a:xfrm>
            <a:off x="3834440" y="2092825"/>
            <a:ext cx="4675520" cy="2898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graphicFrame>
        <p:nvGraphicFramePr>
          <p:cNvPr id="284" name="Google Shape;284;p45"/>
          <p:cNvGraphicFramePr/>
          <p:nvPr/>
        </p:nvGraphicFramePr>
        <p:xfrm>
          <a:off x="685800" y="1848825"/>
          <a:ext cx="3000000" cy="3000000"/>
        </p:xfrm>
        <a:graphic>
          <a:graphicData uri="http://schemas.openxmlformats.org/drawingml/2006/table">
            <a:tbl>
              <a:tblPr>
                <a:noFill/>
                <a:tableStyleId>{31D6ED15-E56F-4E5B-ABD9-82C4CAE9176E}</a:tableStyleId>
              </a:tblPr>
              <a:tblGrid>
                <a:gridCol w="1180875"/>
                <a:gridCol w="907875"/>
                <a:gridCol w="1292350"/>
              </a:tblGrid>
              <a:tr h="439425">
                <a:tc>
                  <a:txBody>
                    <a:bodyPr/>
                    <a:lstStyle/>
                    <a:p>
                      <a:pPr indent="0" lvl="0" marL="0" rtl="0" algn="l">
                        <a:spcBef>
                          <a:spcPts val="0"/>
                        </a:spcBef>
                        <a:spcAft>
                          <a:spcPts val="0"/>
                        </a:spcAft>
                        <a:buNone/>
                      </a:pPr>
                      <a:r>
                        <a:rPr b="1" lang="en">
                          <a:latin typeface="Proxima Nova"/>
                          <a:ea typeface="Proxima Nova"/>
                          <a:cs typeface="Proxima Nova"/>
                          <a:sym typeface="Proxima Nova"/>
                        </a:rPr>
                        <a:t>Student_ID</a:t>
                      </a:r>
                      <a:endParaRPr b="1">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Name</a:t>
                      </a:r>
                      <a:endParaRPr b="1">
                        <a:latin typeface="Proxima Nova"/>
                        <a:ea typeface="Proxima Nova"/>
                        <a:cs typeface="Proxima Nova"/>
                        <a:sym typeface="Proxima Nova"/>
                      </a:endParaRPr>
                    </a:p>
                  </a:txBody>
                  <a:tcPr marT="91425" marB="91425" marR="91425" marL="91425">
                    <a:solidFill>
                      <a:srgbClr val="F4CCCC"/>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Hobby</a:t>
                      </a:r>
                      <a:endParaRPr b="1">
                        <a:latin typeface="Proxima Nova"/>
                        <a:ea typeface="Proxima Nova"/>
                        <a:cs typeface="Proxima Nova"/>
                        <a:sym typeface="Proxima Nova"/>
                      </a:endParaRPr>
                    </a:p>
                  </a:txBody>
                  <a:tcPr marT="91425" marB="91425" marR="91425" marL="91425">
                    <a:solidFill>
                      <a:srgbClr val="F4CCCC"/>
                    </a:solidFill>
                  </a:tcPr>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solidFill>
                      <a:srgbClr val="FFFF00"/>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Cassy</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Climbing</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solidFill>
                      <a:srgbClr val="FFFF00"/>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Sarah</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Reading</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Pascal</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Drawing</a:t>
                      </a:r>
                      <a:endParaRPr>
                        <a:latin typeface="Proxima Nova"/>
                        <a:ea typeface="Proxima Nova"/>
                        <a:cs typeface="Proxima Nova"/>
                        <a:sym typeface="Proxima Nova"/>
                      </a:endParaRPr>
                    </a:p>
                  </a:txBody>
                  <a:tcPr marT="91425" marB="91425" marR="91425" marL="91425"/>
                </a:tc>
              </a:tr>
            </a:tbl>
          </a:graphicData>
        </a:graphic>
      </p:graphicFrame>
      <p:graphicFrame>
        <p:nvGraphicFramePr>
          <p:cNvPr id="285" name="Google Shape;285;p45"/>
          <p:cNvGraphicFramePr/>
          <p:nvPr/>
        </p:nvGraphicFramePr>
        <p:xfrm>
          <a:off x="5036625" y="1848825"/>
          <a:ext cx="3000000" cy="3000000"/>
        </p:xfrm>
        <a:graphic>
          <a:graphicData uri="http://schemas.openxmlformats.org/drawingml/2006/table">
            <a:tbl>
              <a:tblPr>
                <a:noFill/>
                <a:tableStyleId>{31D6ED15-E56F-4E5B-ABD9-82C4CAE9176E}</a:tableStyleId>
              </a:tblPr>
              <a:tblGrid>
                <a:gridCol w="1146475"/>
                <a:gridCol w="942300"/>
                <a:gridCol w="1214550"/>
              </a:tblGrid>
              <a:tr h="439425">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Student_ID</a:t>
                      </a:r>
                      <a:endParaRPr>
                        <a:latin typeface="Proxima Nova"/>
                        <a:ea typeface="Proxima Nova"/>
                        <a:cs typeface="Proxima Nova"/>
                        <a:sym typeface="Proxima Nova"/>
                      </a:endParaRPr>
                    </a:p>
                  </a:txBody>
                  <a:tcPr marT="91425" marB="91425" marR="91425" marL="91425">
                    <a:solidFill>
                      <a:srgbClr val="FFF2CC"/>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Age</a:t>
                      </a:r>
                      <a:endParaRPr b="1">
                        <a:latin typeface="Proxima Nova"/>
                        <a:ea typeface="Proxima Nova"/>
                        <a:cs typeface="Proxima Nova"/>
                        <a:sym typeface="Proxima Nova"/>
                      </a:endParaRPr>
                    </a:p>
                  </a:txBody>
                  <a:tcPr marT="91425" marB="91425" marR="91425" marL="91425">
                    <a:solidFill>
                      <a:srgbClr val="C9DAF8"/>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City</a:t>
                      </a:r>
                      <a:endParaRPr b="1">
                        <a:latin typeface="Proxima Nova"/>
                        <a:ea typeface="Proxima Nova"/>
                        <a:cs typeface="Proxima Nova"/>
                        <a:sym typeface="Proxima Nova"/>
                      </a:endParaRPr>
                    </a:p>
                  </a:txBody>
                  <a:tcPr marT="91425" marB="91425" marR="91425" marL="91425">
                    <a:solidFill>
                      <a:srgbClr val="C9DAF8"/>
                    </a:solidFill>
                  </a:tcPr>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solidFill>
                      <a:srgbClr val="FFFF00"/>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15</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Richmond</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solidFill>
                      <a:srgbClr val="FFFF00"/>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26</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Portland</a:t>
                      </a:r>
                      <a:endParaRPr>
                        <a:latin typeface="Proxima Nova"/>
                        <a:ea typeface="Proxima Nova"/>
                        <a:cs typeface="Proxima Nova"/>
                        <a:sym typeface="Proxima Nova"/>
                      </a:endParaRPr>
                    </a:p>
                  </a:txBody>
                  <a:tcPr marT="91425" marB="91425" marR="91425" marL="91425"/>
                </a:tc>
              </a:tr>
              <a:tr h="439425">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solidFill>
                      <a:srgbClr val="FFFF00"/>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32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Denver</a:t>
                      </a:r>
                      <a:endParaRPr>
                        <a:latin typeface="Proxima Nova"/>
                        <a:ea typeface="Proxima Nova"/>
                        <a:cs typeface="Proxima Nova"/>
                        <a:sym typeface="Proxima Nova"/>
                      </a:endParaRPr>
                    </a:p>
                  </a:txBody>
                  <a:tcPr marT="91425" marB="91425" marR="91425" marL="91425"/>
                </a:tc>
              </a:tr>
            </a:tbl>
          </a:graphicData>
        </a:graphic>
      </p:graphicFrame>
      <p:sp>
        <p:nvSpPr>
          <p:cNvPr id="286" name="Google Shape;286;p45"/>
          <p:cNvSpPr txBox="1"/>
          <p:nvPr/>
        </p:nvSpPr>
        <p:spPr>
          <a:xfrm>
            <a:off x="811100" y="3626450"/>
            <a:ext cx="15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nsolas"/>
                <a:ea typeface="Consolas"/>
                <a:cs typeface="Consolas"/>
                <a:sym typeface="Consolas"/>
              </a:rPr>
              <a:t>df1</a:t>
            </a:r>
            <a:endParaRPr b="1">
              <a:latin typeface="Consolas"/>
              <a:ea typeface="Consolas"/>
              <a:cs typeface="Consolas"/>
              <a:sym typeface="Consolas"/>
            </a:endParaRPr>
          </a:p>
        </p:txBody>
      </p:sp>
      <p:sp>
        <p:nvSpPr>
          <p:cNvPr id="287" name="Google Shape;287;p45"/>
          <p:cNvSpPr txBox="1"/>
          <p:nvPr/>
        </p:nvSpPr>
        <p:spPr>
          <a:xfrm>
            <a:off x="5002100" y="3626450"/>
            <a:ext cx="15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nsolas"/>
                <a:ea typeface="Consolas"/>
                <a:cs typeface="Consolas"/>
                <a:sym typeface="Consolas"/>
              </a:rPr>
              <a:t>df2</a:t>
            </a:r>
            <a:endParaRPr b="1">
              <a:latin typeface="Consolas"/>
              <a:ea typeface="Consolas"/>
              <a:cs typeface="Consolas"/>
              <a:sym typeface="Consolas"/>
            </a:endParaRPr>
          </a:p>
        </p:txBody>
      </p:sp>
      <p:sp>
        <p:nvSpPr>
          <p:cNvPr id="288" name="Google Shape;288;p4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Right</a:t>
            </a:r>
            <a:r>
              <a:rPr lang="en"/>
              <a:t> Join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Right</a:t>
            </a:r>
            <a:r>
              <a:rPr lang="en"/>
              <a:t> Join</a:t>
            </a:r>
            <a:endParaRPr/>
          </a:p>
        </p:txBody>
      </p:sp>
      <p:graphicFrame>
        <p:nvGraphicFramePr>
          <p:cNvPr id="294" name="Google Shape;294;p46"/>
          <p:cNvGraphicFramePr/>
          <p:nvPr/>
        </p:nvGraphicFramePr>
        <p:xfrm>
          <a:off x="1518788" y="1620225"/>
          <a:ext cx="3000000" cy="3000000"/>
        </p:xfrm>
        <a:graphic>
          <a:graphicData uri="http://schemas.openxmlformats.org/drawingml/2006/table">
            <a:tbl>
              <a:tblPr>
                <a:noFill/>
                <a:tableStyleId>{31D6ED15-E56F-4E5B-ABD9-82C4CAE9176E}</a:tableStyleId>
              </a:tblPr>
              <a:tblGrid>
                <a:gridCol w="1288700"/>
                <a:gridCol w="939325"/>
                <a:gridCol w="1232800"/>
                <a:gridCol w="1322800"/>
                <a:gridCol w="1322800"/>
              </a:tblGrid>
              <a:tr h="492775">
                <a:tc>
                  <a:txBody>
                    <a:bodyPr/>
                    <a:lstStyle/>
                    <a:p>
                      <a:pPr indent="0" lvl="0" marL="0" rtl="0" algn="l">
                        <a:spcBef>
                          <a:spcPts val="0"/>
                        </a:spcBef>
                        <a:spcAft>
                          <a:spcPts val="0"/>
                        </a:spcAft>
                        <a:buNone/>
                      </a:pPr>
                      <a:r>
                        <a:rPr b="1" lang="en">
                          <a:latin typeface="Proxima Nova"/>
                          <a:ea typeface="Proxima Nova"/>
                          <a:cs typeface="Proxima Nova"/>
                          <a:sym typeface="Proxima Nova"/>
                        </a:rPr>
                        <a:t>Student_ID</a:t>
                      </a:r>
                      <a:endParaRPr b="1">
                        <a:latin typeface="Proxima Nova"/>
                        <a:ea typeface="Proxima Nova"/>
                        <a:cs typeface="Proxima Nova"/>
                        <a:sym typeface="Proxima Nova"/>
                      </a:endParaRPr>
                    </a:p>
                  </a:txBody>
                  <a:tcPr marT="91425" marB="91425" marR="91425" marL="91425" anchor="ctr">
                    <a:solidFill>
                      <a:srgbClr val="D9D2E9"/>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Name</a:t>
                      </a:r>
                      <a:endParaRPr b="1">
                        <a:latin typeface="Proxima Nova"/>
                        <a:ea typeface="Proxima Nova"/>
                        <a:cs typeface="Proxima Nova"/>
                        <a:sym typeface="Proxima Nova"/>
                      </a:endParaRPr>
                    </a:p>
                  </a:txBody>
                  <a:tcPr marT="91425" marB="91425" marR="91425" marL="91425" anchor="ctr">
                    <a:solidFill>
                      <a:srgbClr val="D9D2E9"/>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Hobby</a:t>
                      </a:r>
                      <a:endParaRPr b="1">
                        <a:latin typeface="Proxima Nova"/>
                        <a:ea typeface="Proxima Nova"/>
                        <a:cs typeface="Proxima Nova"/>
                        <a:sym typeface="Proxima Nova"/>
                      </a:endParaRPr>
                    </a:p>
                  </a:txBody>
                  <a:tcPr marT="91425" marB="91425" marR="91425" marL="91425" anchor="ctr">
                    <a:solidFill>
                      <a:srgbClr val="D9D2E9"/>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Age</a:t>
                      </a:r>
                      <a:endParaRPr b="1">
                        <a:latin typeface="Proxima Nova"/>
                        <a:ea typeface="Proxima Nova"/>
                        <a:cs typeface="Proxima Nova"/>
                        <a:sym typeface="Proxima Nova"/>
                      </a:endParaRPr>
                    </a:p>
                  </a:txBody>
                  <a:tcPr marT="91425" marB="91425" marR="91425" marL="91425" anchor="ctr">
                    <a:solidFill>
                      <a:srgbClr val="D9D2E9"/>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City</a:t>
                      </a:r>
                      <a:endParaRPr b="1">
                        <a:latin typeface="Proxima Nova"/>
                        <a:ea typeface="Proxima Nova"/>
                        <a:cs typeface="Proxima Nova"/>
                        <a:sym typeface="Proxima Nova"/>
                      </a:endParaRPr>
                    </a:p>
                  </a:txBody>
                  <a:tcPr marT="91425" marB="91425" marR="91425" marL="91425" anchor="ctr">
                    <a:solidFill>
                      <a:srgbClr val="D9D2E9"/>
                    </a:solidFill>
                  </a:tcPr>
                </a:tc>
              </a:tr>
              <a:tr h="444225">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Cassy</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Climbing</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15</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Richmond</a:t>
                      </a:r>
                      <a:endParaRPr>
                        <a:latin typeface="Proxima Nova"/>
                        <a:ea typeface="Proxima Nova"/>
                        <a:cs typeface="Proxima Nova"/>
                        <a:sym typeface="Proxima Nova"/>
                      </a:endParaRPr>
                    </a:p>
                  </a:txBody>
                  <a:tcPr marT="91425" marB="91425" marR="91425" marL="91425"/>
                </a:tc>
              </a:tr>
              <a:tr h="444225">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Sarah</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Reading</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26</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Portland</a:t>
                      </a:r>
                      <a:endParaRPr>
                        <a:latin typeface="Proxima Nova"/>
                        <a:ea typeface="Proxima Nova"/>
                        <a:cs typeface="Proxima Nova"/>
                        <a:sym typeface="Proxima Nova"/>
                      </a:endParaRPr>
                    </a:p>
                  </a:txBody>
                  <a:tcPr marT="91425" marB="91425" marR="91425" marL="91425"/>
                </a:tc>
              </a:tr>
              <a:tr h="444225">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NaN</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NaN</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32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Denver</a:t>
                      </a:r>
                      <a:endParaRPr>
                        <a:latin typeface="Proxima Nova"/>
                        <a:ea typeface="Proxima Nova"/>
                        <a:cs typeface="Proxima Nova"/>
                        <a:sym typeface="Proxima Nova"/>
                      </a:endParaRPr>
                    </a:p>
                  </a:txBody>
                  <a:tcPr marT="91425" marB="91425" marR="91425" marL="91425"/>
                </a:tc>
              </a:tr>
            </a:tbl>
          </a:graphicData>
        </a:graphic>
      </p:graphicFrame>
      <p:sp>
        <p:nvSpPr>
          <p:cNvPr id="295" name="Google Shape;295;p46"/>
          <p:cNvSpPr txBox="1"/>
          <p:nvPr/>
        </p:nvSpPr>
        <p:spPr>
          <a:xfrm>
            <a:off x="631125" y="4377650"/>
            <a:ext cx="7836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All rows from BOTH tables. Data merges for rows that have Student_ID in BOTH tables</a:t>
            </a:r>
            <a:endParaRPr>
              <a:latin typeface="Proxima Nova"/>
              <a:ea typeface="Proxima Nova"/>
              <a:cs typeface="Proxima Nova"/>
              <a:sym typeface="Proxima Nova"/>
            </a:endParaRPr>
          </a:p>
        </p:txBody>
      </p:sp>
      <p:sp>
        <p:nvSpPr>
          <p:cNvPr id="296" name="Google Shape;296;p46"/>
          <p:cNvSpPr txBox="1"/>
          <p:nvPr/>
        </p:nvSpPr>
        <p:spPr>
          <a:xfrm>
            <a:off x="1527150" y="3687250"/>
            <a:ext cx="6089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Courier New"/>
                <a:ea typeface="Courier New"/>
                <a:cs typeface="Courier New"/>
                <a:sym typeface="Courier New"/>
              </a:rPr>
              <a:t>pd.</a:t>
            </a:r>
            <a:r>
              <a:rPr b="1" lang="en" sz="1600">
                <a:solidFill>
                  <a:schemeClr val="dk2"/>
                </a:solidFill>
                <a:latin typeface="Courier New"/>
                <a:ea typeface="Courier New"/>
                <a:cs typeface="Courier New"/>
                <a:sym typeface="Courier New"/>
              </a:rPr>
              <a:t>merge</a:t>
            </a:r>
            <a:r>
              <a:rPr b="1" lang="en" sz="1600">
                <a:solidFill>
                  <a:schemeClr val="dk1"/>
                </a:solidFill>
                <a:latin typeface="Courier New"/>
                <a:ea typeface="Courier New"/>
                <a:cs typeface="Courier New"/>
                <a:sym typeface="Courier New"/>
              </a:rPr>
              <a:t>(df1, df2, on=</a:t>
            </a:r>
            <a:r>
              <a:rPr b="1" lang="en" sz="1600">
                <a:solidFill>
                  <a:srgbClr val="0B5394"/>
                </a:solidFill>
                <a:latin typeface="Courier New"/>
                <a:ea typeface="Courier New"/>
                <a:cs typeface="Courier New"/>
                <a:sym typeface="Courier New"/>
              </a:rPr>
              <a:t>"Student_ID"</a:t>
            </a:r>
            <a:r>
              <a:rPr b="1" lang="en" sz="1600">
                <a:solidFill>
                  <a:schemeClr val="dk1"/>
                </a:solidFill>
                <a:latin typeface="Courier New"/>
                <a:ea typeface="Courier New"/>
                <a:cs typeface="Courier New"/>
                <a:sym typeface="Courier New"/>
              </a:rPr>
              <a:t>, how=</a:t>
            </a:r>
            <a:r>
              <a:rPr b="1" lang="en" sz="1600">
                <a:solidFill>
                  <a:srgbClr val="0B5394"/>
                </a:solidFill>
                <a:latin typeface="Courier New"/>
                <a:ea typeface="Courier New"/>
                <a:cs typeface="Courier New"/>
                <a:sym typeface="Courier New"/>
              </a:rPr>
              <a:t>"outer"</a:t>
            </a:r>
            <a:r>
              <a:rPr b="1" lang="en" sz="1600">
                <a:solidFill>
                  <a:schemeClr val="dk1"/>
                </a:solidFill>
                <a:latin typeface="Courier New"/>
                <a:ea typeface="Courier New"/>
                <a:cs typeface="Courier New"/>
                <a:sym typeface="Courier New"/>
              </a:rPr>
              <a:t>)</a:t>
            </a:r>
            <a:endParaRPr sz="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Combining</a:t>
            </a:r>
            <a:r>
              <a:rPr lang="en"/>
              <a:t> Datasets</a:t>
            </a:r>
            <a:endParaRPr/>
          </a:p>
        </p:txBody>
      </p:sp>
      <p:graphicFrame>
        <p:nvGraphicFramePr>
          <p:cNvPr id="302" name="Google Shape;302;p47"/>
          <p:cNvGraphicFramePr/>
          <p:nvPr/>
        </p:nvGraphicFramePr>
        <p:xfrm>
          <a:off x="196338" y="1579525"/>
          <a:ext cx="3000000" cy="3000000"/>
        </p:xfrm>
        <a:graphic>
          <a:graphicData uri="http://schemas.openxmlformats.org/drawingml/2006/table">
            <a:tbl>
              <a:tblPr>
                <a:noFill/>
                <a:tableStyleId>{31D6ED15-E56F-4E5B-ABD9-82C4CAE9176E}</a:tableStyleId>
              </a:tblPr>
              <a:tblGrid>
                <a:gridCol w="5559075"/>
                <a:gridCol w="3234050"/>
              </a:tblGrid>
              <a:tr h="489725">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Function</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Use</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r>
              <a:tr h="457925">
                <a:tc>
                  <a:txBody>
                    <a:bodyPr/>
                    <a:lstStyle/>
                    <a:p>
                      <a:pPr indent="0" lvl="0" marL="0" rtl="0" algn="l">
                        <a:spcBef>
                          <a:spcPts val="0"/>
                        </a:spcBef>
                        <a:spcAft>
                          <a:spcPts val="0"/>
                        </a:spcAft>
                        <a:buNone/>
                      </a:pPr>
                      <a:r>
                        <a:rPr b="1" lang="en" sz="1500">
                          <a:solidFill>
                            <a:schemeClr val="dk1"/>
                          </a:solidFill>
                          <a:latin typeface="Courier New"/>
                          <a:ea typeface="Courier New"/>
                          <a:cs typeface="Courier New"/>
                          <a:sym typeface="Courier New"/>
                        </a:rPr>
                        <a:t>df.</a:t>
                      </a:r>
                      <a:r>
                        <a:rPr b="1" lang="en" sz="1500">
                          <a:solidFill>
                            <a:srgbClr val="999999"/>
                          </a:solidFill>
                          <a:latin typeface="Courier New"/>
                          <a:ea typeface="Courier New"/>
                          <a:cs typeface="Courier New"/>
                          <a:sym typeface="Courier New"/>
                        </a:rPr>
                        <a:t>rename</a:t>
                      </a:r>
                      <a:r>
                        <a:rPr b="1" lang="en" sz="1500">
                          <a:solidFill>
                            <a:schemeClr val="dk1"/>
                          </a:solidFill>
                          <a:latin typeface="Courier New"/>
                          <a:ea typeface="Courier New"/>
                          <a:cs typeface="Courier New"/>
                          <a:sym typeface="Courier New"/>
                        </a:rPr>
                        <a:t>(columns={</a:t>
                      </a:r>
                      <a:r>
                        <a:rPr b="1" lang="en" sz="1500">
                          <a:solidFill>
                            <a:srgbClr val="0B5394"/>
                          </a:solidFill>
                          <a:latin typeface="Courier New"/>
                          <a:ea typeface="Courier New"/>
                          <a:cs typeface="Courier New"/>
                          <a:sym typeface="Courier New"/>
                        </a:rPr>
                        <a:t>"old_column"</a:t>
                      </a:r>
                      <a:r>
                        <a:rPr b="1" lang="en" sz="1500">
                          <a:solidFill>
                            <a:schemeClr val="dk1"/>
                          </a:solidFill>
                          <a:latin typeface="Courier New"/>
                          <a:ea typeface="Courier New"/>
                          <a:cs typeface="Courier New"/>
                          <a:sym typeface="Courier New"/>
                        </a:rPr>
                        <a:t>: </a:t>
                      </a:r>
                      <a:r>
                        <a:rPr b="1" lang="en" sz="1500">
                          <a:solidFill>
                            <a:srgbClr val="0B5394"/>
                          </a:solidFill>
                          <a:latin typeface="Courier New"/>
                          <a:ea typeface="Courier New"/>
                          <a:cs typeface="Courier New"/>
                          <a:sym typeface="Courier New"/>
                        </a:rPr>
                        <a:t>"new_column"</a:t>
                      </a:r>
                      <a:r>
                        <a:rPr b="1" lang="en" sz="1500">
                          <a:solidFill>
                            <a:schemeClr val="dk1"/>
                          </a:solidFill>
                          <a:latin typeface="Courier New"/>
                          <a:ea typeface="Courier New"/>
                          <a:cs typeface="Courier New"/>
                          <a:sym typeface="Courier New"/>
                        </a:rPr>
                        <a:t>})</a:t>
                      </a:r>
                      <a:endParaRPr b="1" sz="1500">
                        <a:solidFill>
                          <a:schemeClr val="dk1"/>
                        </a:solidFill>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rPr lang="en" sz="1500">
                          <a:solidFill>
                            <a:srgbClr val="434343"/>
                          </a:solidFill>
                          <a:latin typeface="Proxima Nova"/>
                          <a:ea typeface="Proxima Nova"/>
                          <a:cs typeface="Proxima Nova"/>
                          <a:sym typeface="Proxima Nova"/>
                        </a:rPr>
                        <a:t>r</a:t>
                      </a:r>
                      <a:r>
                        <a:rPr lang="en" sz="1500">
                          <a:solidFill>
                            <a:srgbClr val="434343"/>
                          </a:solidFill>
                          <a:latin typeface="Proxima Nova"/>
                          <a:ea typeface="Proxima Nova"/>
                          <a:cs typeface="Proxima Nova"/>
                          <a:sym typeface="Proxima Nova"/>
                        </a:rPr>
                        <a:t>enames columns in a dataframe</a:t>
                      </a:r>
                      <a:endParaRPr sz="1500">
                        <a:solidFill>
                          <a:srgbClr val="434343"/>
                        </a:solidFill>
                        <a:latin typeface="Proxima Nova"/>
                        <a:ea typeface="Proxima Nova"/>
                        <a:cs typeface="Proxima Nova"/>
                        <a:sym typeface="Proxima Nova"/>
                      </a:endParaRPr>
                    </a:p>
                  </a:txBody>
                  <a:tcPr marT="91425" marB="91425" marR="91425" marL="91425" anchor="ctr"/>
                </a:tc>
              </a:tr>
              <a:tr h="457925">
                <a:tc>
                  <a:txBody>
                    <a:bodyPr/>
                    <a:lstStyle/>
                    <a:p>
                      <a:pPr indent="0" lvl="0" marL="0" rtl="0" algn="l">
                        <a:spcBef>
                          <a:spcPts val="0"/>
                        </a:spcBef>
                        <a:spcAft>
                          <a:spcPts val="0"/>
                        </a:spcAft>
                        <a:buNone/>
                      </a:pPr>
                      <a:r>
                        <a:rPr b="1" lang="en" sz="1500">
                          <a:solidFill>
                            <a:schemeClr val="dk1"/>
                          </a:solidFill>
                          <a:latin typeface="Courier New"/>
                          <a:ea typeface="Courier New"/>
                          <a:cs typeface="Courier New"/>
                          <a:sym typeface="Courier New"/>
                        </a:rPr>
                        <a:t>pd.</a:t>
                      </a:r>
                      <a:r>
                        <a:rPr b="1" lang="en" sz="1500">
                          <a:solidFill>
                            <a:srgbClr val="666666"/>
                          </a:solidFill>
                          <a:latin typeface="Courier New"/>
                          <a:ea typeface="Courier New"/>
                          <a:cs typeface="Courier New"/>
                          <a:sym typeface="Courier New"/>
                        </a:rPr>
                        <a:t>concat</a:t>
                      </a:r>
                      <a:r>
                        <a:rPr b="1" lang="en" sz="1500">
                          <a:solidFill>
                            <a:schemeClr val="dk1"/>
                          </a:solidFill>
                          <a:latin typeface="Courier New"/>
                          <a:ea typeface="Courier New"/>
                          <a:cs typeface="Courier New"/>
                          <a:sym typeface="Courier New"/>
                        </a:rPr>
                        <a:t>([df, df2])</a:t>
                      </a:r>
                      <a:endParaRPr b="1" sz="1500">
                        <a:solidFill>
                          <a:schemeClr val="dk1"/>
                        </a:solidFill>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rPr lang="en">
                          <a:solidFill>
                            <a:srgbClr val="434343"/>
                          </a:solidFill>
                        </a:rPr>
                        <a:t>a</a:t>
                      </a:r>
                      <a:r>
                        <a:rPr lang="en">
                          <a:solidFill>
                            <a:srgbClr val="434343"/>
                          </a:solidFill>
                        </a:rPr>
                        <a:t>dds second data frame to the first as new rows</a:t>
                      </a:r>
                      <a:endParaRPr>
                        <a:solidFill>
                          <a:srgbClr val="434343"/>
                        </a:solidFill>
                      </a:endParaRPr>
                    </a:p>
                  </a:txBody>
                  <a:tcPr marT="91425" marB="91425" marR="91425" marL="91425" anchor="ctr"/>
                </a:tc>
              </a:tr>
              <a:tr h="457925">
                <a:tc>
                  <a:txBody>
                    <a:bodyPr/>
                    <a:lstStyle/>
                    <a:p>
                      <a:pPr indent="0" lvl="0" marL="0" rtl="0" algn="l">
                        <a:spcBef>
                          <a:spcPts val="0"/>
                        </a:spcBef>
                        <a:spcAft>
                          <a:spcPts val="0"/>
                        </a:spcAft>
                        <a:buNone/>
                      </a:pPr>
                      <a:r>
                        <a:rPr b="1" lang="en" sz="1500">
                          <a:latin typeface="Courier New"/>
                          <a:ea typeface="Courier New"/>
                          <a:cs typeface="Courier New"/>
                          <a:sym typeface="Courier New"/>
                        </a:rPr>
                        <a:t>pd.</a:t>
                      </a:r>
                      <a:r>
                        <a:rPr b="1" lang="en" sz="1500">
                          <a:solidFill>
                            <a:schemeClr val="dk2"/>
                          </a:solidFill>
                          <a:latin typeface="Courier New"/>
                          <a:ea typeface="Courier New"/>
                          <a:cs typeface="Courier New"/>
                          <a:sym typeface="Courier New"/>
                        </a:rPr>
                        <a:t>concat</a:t>
                      </a:r>
                      <a:r>
                        <a:rPr b="1" lang="en" sz="1500">
                          <a:latin typeface="Courier New"/>
                          <a:ea typeface="Courier New"/>
                          <a:cs typeface="Courier New"/>
                          <a:sym typeface="Courier New"/>
                        </a:rPr>
                        <a:t>([df, df2]), axis=</a:t>
                      </a:r>
                      <a:r>
                        <a:rPr b="1" lang="en" sz="1500">
                          <a:solidFill>
                            <a:srgbClr val="0000FF"/>
                          </a:solidFill>
                          <a:latin typeface="Courier New"/>
                          <a:ea typeface="Courier New"/>
                          <a:cs typeface="Courier New"/>
                          <a:sym typeface="Courier New"/>
                        </a:rPr>
                        <a:t>1</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rPr lang="en">
                          <a:solidFill>
                            <a:srgbClr val="434343"/>
                          </a:solidFill>
                        </a:rPr>
                        <a:t>adds second data frame to the first as new columns</a:t>
                      </a:r>
                      <a:endParaRPr>
                        <a:solidFill>
                          <a:srgbClr val="434343"/>
                        </a:solidFill>
                      </a:endParaRPr>
                    </a:p>
                  </a:txBody>
                  <a:tcPr marT="91425" marB="91425" marR="91425" marL="91425" anchor="ctr"/>
                </a:tc>
              </a:tr>
              <a:tr h="457925">
                <a:tc>
                  <a:txBody>
                    <a:bodyPr/>
                    <a:lstStyle/>
                    <a:p>
                      <a:pPr indent="0" lvl="0" marL="0" rtl="0" algn="l">
                        <a:spcBef>
                          <a:spcPts val="0"/>
                        </a:spcBef>
                        <a:spcAft>
                          <a:spcPts val="0"/>
                        </a:spcAft>
                        <a:buNone/>
                      </a:pPr>
                      <a:r>
                        <a:rPr b="1" lang="en" sz="1500">
                          <a:latin typeface="Courier New"/>
                          <a:ea typeface="Courier New"/>
                          <a:cs typeface="Courier New"/>
                          <a:sym typeface="Courier New"/>
                        </a:rPr>
                        <a:t>pd.</a:t>
                      </a:r>
                      <a:r>
                        <a:rPr b="1" lang="en" sz="1500">
                          <a:solidFill>
                            <a:srgbClr val="666666"/>
                          </a:solidFill>
                          <a:latin typeface="Courier New"/>
                          <a:ea typeface="Courier New"/>
                          <a:cs typeface="Courier New"/>
                          <a:sym typeface="Courier New"/>
                        </a:rPr>
                        <a:t>merge</a:t>
                      </a:r>
                      <a:r>
                        <a:rPr b="1" lang="en" sz="1500">
                          <a:latin typeface="Courier New"/>
                          <a:ea typeface="Courier New"/>
                          <a:cs typeface="Courier New"/>
                          <a:sym typeface="Courier New"/>
                        </a:rPr>
                        <a:t>(df1, df2, on=</a:t>
                      </a:r>
                      <a:r>
                        <a:rPr b="1" lang="en" sz="1500">
                          <a:solidFill>
                            <a:srgbClr val="0B5394"/>
                          </a:solidFill>
                          <a:latin typeface="Courier New"/>
                          <a:ea typeface="Courier New"/>
                          <a:cs typeface="Courier New"/>
                          <a:sym typeface="Courier New"/>
                        </a:rPr>
                        <a:t>"column"</a:t>
                      </a:r>
                      <a:r>
                        <a:rPr b="1" lang="en" sz="1500">
                          <a:latin typeface="Courier New"/>
                          <a:ea typeface="Courier New"/>
                          <a:cs typeface="Courier New"/>
                          <a:sym typeface="Courier New"/>
                        </a:rPr>
                        <a:t>, how=</a:t>
                      </a:r>
                      <a:r>
                        <a:rPr b="1" lang="en" sz="1500">
                          <a:solidFill>
                            <a:srgbClr val="0B5394"/>
                          </a:solidFill>
                          <a:latin typeface="Courier New"/>
                          <a:ea typeface="Courier New"/>
                          <a:cs typeface="Courier New"/>
                          <a:sym typeface="Courier New"/>
                        </a:rPr>
                        <a:t>"method"</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sz="1500">
                          <a:solidFill>
                            <a:srgbClr val="434343"/>
                          </a:solidFill>
                          <a:latin typeface="Proxima Nova"/>
                          <a:ea typeface="Proxima Nova"/>
                          <a:cs typeface="Proxima Nova"/>
                          <a:sym typeface="Proxima Nova"/>
                        </a:rPr>
                        <a:t>j</a:t>
                      </a:r>
                      <a:r>
                        <a:rPr lang="en" sz="1500">
                          <a:solidFill>
                            <a:srgbClr val="434343"/>
                          </a:solidFill>
                          <a:latin typeface="Proxima Nova"/>
                          <a:ea typeface="Proxima Nova"/>
                          <a:cs typeface="Proxima Nova"/>
                          <a:sym typeface="Proxima Nova"/>
                        </a:rPr>
                        <a:t>oins data frames on a </a:t>
                      </a:r>
                      <a:r>
                        <a:rPr lang="en" sz="1500">
                          <a:solidFill>
                            <a:srgbClr val="434343"/>
                          </a:solidFill>
                          <a:latin typeface="Proxima Nova"/>
                          <a:ea typeface="Proxima Nova"/>
                          <a:cs typeface="Proxima Nova"/>
                          <a:sym typeface="Proxima Nova"/>
                        </a:rPr>
                        <a:t>specific</a:t>
                      </a:r>
                      <a:r>
                        <a:rPr lang="en" sz="1500">
                          <a:solidFill>
                            <a:srgbClr val="434343"/>
                          </a:solidFill>
                          <a:latin typeface="Proxima Nova"/>
                          <a:ea typeface="Proxima Nova"/>
                          <a:cs typeface="Proxima Nova"/>
                          <a:sym typeface="Proxima Nova"/>
                        </a:rPr>
                        <a:t> </a:t>
                      </a:r>
                      <a:r>
                        <a:rPr lang="en" sz="1500">
                          <a:solidFill>
                            <a:srgbClr val="434343"/>
                          </a:solidFill>
                          <a:latin typeface="Proxima Nova"/>
                          <a:ea typeface="Proxima Nova"/>
                          <a:cs typeface="Proxima Nova"/>
                          <a:sym typeface="Proxima Nova"/>
                        </a:rPr>
                        <a:t>column</a:t>
                      </a:r>
                      <a:r>
                        <a:rPr lang="en" sz="1500">
                          <a:solidFill>
                            <a:srgbClr val="434343"/>
                          </a:solidFill>
                          <a:latin typeface="Proxima Nova"/>
                          <a:ea typeface="Proxima Nova"/>
                          <a:cs typeface="Proxima Nova"/>
                          <a:sym typeface="Proxima Nova"/>
                        </a:rPr>
                        <a:t> value</a:t>
                      </a:r>
                      <a:endParaRPr sz="1500">
                        <a:solidFill>
                          <a:srgbClr val="434343"/>
                        </a:solidFill>
                        <a:latin typeface="Proxima Nova"/>
                        <a:ea typeface="Proxima Nova"/>
                        <a:cs typeface="Proxima Nova"/>
                        <a:sym typeface="Proxima Nova"/>
                      </a:endParaRPr>
                    </a:p>
                  </a:txBody>
                  <a:tcPr marT="91425" marB="91425" marR="91425" marL="91425" anchor="ct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Lesson Vocabulary</a:t>
            </a:r>
            <a:endParaRPr b="1"/>
          </a:p>
        </p:txBody>
      </p:sp>
      <p:graphicFrame>
        <p:nvGraphicFramePr>
          <p:cNvPr id="308" name="Google Shape;308;p48"/>
          <p:cNvGraphicFramePr/>
          <p:nvPr/>
        </p:nvGraphicFramePr>
        <p:xfrm>
          <a:off x="952500" y="1181525"/>
          <a:ext cx="3000000" cy="3000000"/>
        </p:xfrm>
        <a:graphic>
          <a:graphicData uri="http://schemas.openxmlformats.org/drawingml/2006/table">
            <a:tbl>
              <a:tblPr>
                <a:noFill/>
                <a:tableStyleId>{31D6ED15-E56F-4E5B-ABD9-82C4CAE9176E}</a:tableStyleId>
              </a:tblPr>
              <a:tblGrid>
                <a:gridCol w="3619500"/>
                <a:gridCol w="3619500"/>
              </a:tblGrid>
              <a:tr h="381000">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Term</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Definition</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r>
              <a:tr h="381000">
                <a:tc>
                  <a:txBody>
                    <a:bodyPr/>
                    <a:lstStyle/>
                    <a:p>
                      <a:pPr indent="0" lvl="0" marL="0" rtl="0" algn="l">
                        <a:spcBef>
                          <a:spcPts val="0"/>
                        </a:spcBef>
                        <a:spcAft>
                          <a:spcPts val="0"/>
                        </a:spcAft>
                        <a:buNone/>
                      </a:pPr>
                      <a:r>
                        <a:rPr b="1" lang="en" sz="1200">
                          <a:solidFill>
                            <a:srgbClr val="222222"/>
                          </a:solidFill>
                          <a:highlight>
                            <a:srgbClr val="FFFFFF"/>
                          </a:highlight>
                          <a:latin typeface="Proxima Nova"/>
                          <a:ea typeface="Proxima Nova"/>
                          <a:cs typeface="Proxima Nova"/>
                          <a:sym typeface="Proxima Nova"/>
                        </a:rPr>
                        <a:t>inner join</a:t>
                      </a:r>
                      <a:endParaRPr b="1"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22222"/>
                          </a:solidFill>
                          <a:highlight>
                            <a:srgbClr val="FFFFFF"/>
                          </a:highlight>
                          <a:latin typeface="Proxima Nova"/>
                          <a:ea typeface="Proxima Nova"/>
                          <a:cs typeface="Proxima Nova"/>
                          <a:sym typeface="Proxima Nova"/>
                        </a:rPr>
                        <a:t>Searches through the specific column and keeps ONLY the rows that have a matching value.</a:t>
                      </a:r>
                      <a:endParaRPr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b="1" lang="en" sz="1200">
                          <a:solidFill>
                            <a:srgbClr val="222222"/>
                          </a:solidFill>
                          <a:highlight>
                            <a:srgbClr val="FFFFFF"/>
                          </a:highlight>
                          <a:latin typeface="Proxima Nova"/>
                          <a:ea typeface="Proxima Nova"/>
                          <a:cs typeface="Proxima Nova"/>
                          <a:sym typeface="Proxima Nova"/>
                        </a:rPr>
                        <a:t>outer join</a:t>
                      </a:r>
                      <a:endParaRPr b="1" sz="1200">
                        <a:solidFill>
                          <a:srgbClr val="222222"/>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b="1"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22222"/>
                          </a:solidFill>
                          <a:highlight>
                            <a:srgbClr val="FFFFFF"/>
                          </a:highlight>
                          <a:latin typeface="Proxima Nova"/>
                          <a:ea typeface="Proxima Nova"/>
                          <a:cs typeface="Proxima Nova"/>
                          <a:sym typeface="Proxima Nova"/>
                        </a:rPr>
                        <a:t>Searches through the specific column and keeps ALL of the rows in each data frame while merging matching rows. </a:t>
                      </a:r>
                      <a:endParaRPr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b="1" lang="en" sz="1200">
                          <a:solidFill>
                            <a:srgbClr val="222222"/>
                          </a:solidFill>
                          <a:highlight>
                            <a:srgbClr val="FFFFFF"/>
                          </a:highlight>
                          <a:latin typeface="Proxima Nova"/>
                          <a:ea typeface="Proxima Nova"/>
                          <a:cs typeface="Proxima Nova"/>
                          <a:sym typeface="Proxima Nova"/>
                        </a:rPr>
                        <a:t>left join</a:t>
                      </a:r>
                      <a:endParaRPr b="1" sz="1200">
                        <a:solidFill>
                          <a:srgbClr val="222222"/>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b="1"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22222"/>
                          </a:solidFill>
                          <a:highlight>
                            <a:srgbClr val="FFFFFF"/>
                          </a:highlight>
                          <a:latin typeface="Proxima Nova"/>
                          <a:ea typeface="Proxima Nova"/>
                          <a:cs typeface="Proxima Nova"/>
                          <a:sym typeface="Proxima Nova"/>
                        </a:rPr>
                        <a:t>Keeps all of the left data frame, searches through the specific column and adds in the data that have matching values in the right data frame.</a:t>
                      </a:r>
                      <a:endParaRPr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200">
                          <a:solidFill>
                            <a:srgbClr val="222222"/>
                          </a:solidFill>
                          <a:highlight>
                            <a:srgbClr val="FFFFFF"/>
                          </a:highlight>
                          <a:latin typeface="Proxima Nova"/>
                          <a:ea typeface="Proxima Nova"/>
                          <a:cs typeface="Proxima Nova"/>
                          <a:sym typeface="Proxima Nova"/>
                        </a:rPr>
                        <a:t>right join</a:t>
                      </a:r>
                      <a:endParaRPr b="1"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22222"/>
                          </a:solidFill>
                          <a:highlight>
                            <a:srgbClr val="FFFFFF"/>
                          </a:highlight>
                          <a:latin typeface="Proxima Nova"/>
                          <a:ea typeface="Proxima Nova"/>
                          <a:cs typeface="Proxima Nova"/>
                          <a:sym typeface="Proxima Nova"/>
                        </a:rPr>
                        <a:t>Keeps all of the right data frame, searches through the specific column and adds in the data that have matching values in the left data frame.</a:t>
                      </a:r>
                      <a:endParaRPr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Concatenating</a:t>
            </a:r>
            <a:r>
              <a:rPr lang="en"/>
              <a:t> Datasets</a:t>
            </a:r>
            <a:endParaRPr/>
          </a:p>
        </p:txBody>
      </p:sp>
      <p:pic>
        <p:nvPicPr>
          <p:cNvPr id="133" name="Google Shape;133;p25"/>
          <p:cNvPicPr preferRelativeResize="0"/>
          <p:nvPr/>
        </p:nvPicPr>
        <p:blipFill>
          <a:blip r:embed="rId3">
            <a:alphaModFix/>
          </a:blip>
          <a:stretch>
            <a:fillRect/>
          </a:stretch>
        </p:blipFill>
        <p:spPr>
          <a:xfrm>
            <a:off x="716800" y="1990949"/>
            <a:ext cx="2619050" cy="1921450"/>
          </a:xfrm>
          <a:prstGeom prst="rect">
            <a:avLst/>
          </a:prstGeom>
          <a:noFill/>
          <a:ln>
            <a:noFill/>
          </a:ln>
        </p:spPr>
      </p:pic>
      <p:pic>
        <p:nvPicPr>
          <p:cNvPr id="134" name="Google Shape;134;p25"/>
          <p:cNvPicPr preferRelativeResize="0"/>
          <p:nvPr/>
        </p:nvPicPr>
        <p:blipFill rotWithShape="1">
          <a:blip r:embed="rId4">
            <a:alphaModFix/>
          </a:blip>
          <a:srcRect b="0" l="1903" r="0" t="0"/>
          <a:stretch/>
        </p:blipFill>
        <p:spPr>
          <a:xfrm rot="-4">
            <a:off x="5698050" y="1990952"/>
            <a:ext cx="2569107" cy="19214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Combining Datasets</a:t>
            </a:r>
            <a:endParaRPr/>
          </a:p>
        </p:txBody>
      </p:sp>
      <p:pic>
        <p:nvPicPr>
          <p:cNvPr id="140" name="Google Shape;140;p26"/>
          <p:cNvPicPr preferRelativeResize="0"/>
          <p:nvPr/>
        </p:nvPicPr>
        <p:blipFill>
          <a:blip r:embed="rId3">
            <a:alphaModFix/>
          </a:blip>
          <a:stretch>
            <a:fillRect/>
          </a:stretch>
        </p:blipFill>
        <p:spPr>
          <a:xfrm>
            <a:off x="1859800" y="1990949"/>
            <a:ext cx="2619050" cy="1921450"/>
          </a:xfrm>
          <a:prstGeom prst="rect">
            <a:avLst/>
          </a:prstGeom>
          <a:noFill/>
          <a:ln>
            <a:noFill/>
          </a:ln>
        </p:spPr>
      </p:pic>
      <p:pic>
        <p:nvPicPr>
          <p:cNvPr id="141" name="Google Shape;141;p26"/>
          <p:cNvPicPr preferRelativeResize="0"/>
          <p:nvPr/>
        </p:nvPicPr>
        <p:blipFill rotWithShape="1">
          <a:blip r:embed="rId4">
            <a:alphaModFix/>
          </a:blip>
          <a:srcRect b="0" l="1903" r="0" t="0"/>
          <a:stretch/>
        </p:blipFill>
        <p:spPr>
          <a:xfrm rot="-4">
            <a:off x="4478850" y="1990952"/>
            <a:ext cx="2569107" cy="19214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Combining Datasets</a:t>
            </a:r>
            <a:endParaRPr/>
          </a:p>
        </p:txBody>
      </p:sp>
      <p:pic>
        <p:nvPicPr>
          <p:cNvPr id="147" name="Google Shape;147;p27"/>
          <p:cNvPicPr preferRelativeResize="0"/>
          <p:nvPr/>
        </p:nvPicPr>
        <p:blipFill>
          <a:blip r:embed="rId3">
            <a:alphaModFix/>
          </a:blip>
          <a:stretch>
            <a:fillRect/>
          </a:stretch>
        </p:blipFill>
        <p:spPr>
          <a:xfrm>
            <a:off x="3262475" y="1218924"/>
            <a:ext cx="2619050" cy="1921450"/>
          </a:xfrm>
          <a:prstGeom prst="rect">
            <a:avLst/>
          </a:prstGeom>
          <a:noFill/>
          <a:ln>
            <a:noFill/>
          </a:ln>
        </p:spPr>
      </p:pic>
      <p:pic>
        <p:nvPicPr>
          <p:cNvPr id="148" name="Google Shape;148;p27"/>
          <p:cNvPicPr preferRelativeResize="0"/>
          <p:nvPr/>
        </p:nvPicPr>
        <p:blipFill rotWithShape="1">
          <a:blip r:embed="rId4">
            <a:alphaModFix/>
          </a:blip>
          <a:srcRect b="0" l="1903" r="0" t="31553"/>
          <a:stretch/>
        </p:blipFill>
        <p:spPr>
          <a:xfrm rot="-4">
            <a:off x="3312425" y="3189202"/>
            <a:ext cx="2569100" cy="13151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Joining/Merging Datasets</a:t>
            </a:r>
            <a:r>
              <a:rPr lang="en"/>
              <a:t> </a:t>
            </a:r>
            <a:endParaRPr/>
          </a:p>
        </p:txBody>
      </p:sp>
      <p:pic>
        <p:nvPicPr>
          <p:cNvPr id="154" name="Google Shape;154;p28"/>
          <p:cNvPicPr preferRelativeResize="0"/>
          <p:nvPr/>
        </p:nvPicPr>
        <p:blipFill>
          <a:blip r:embed="rId3">
            <a:alphaModFix/>
          </a:blip>
          <a:stretch>
            <a:fillRect/>
          </a:stretch>
        </p:blipFill>
        <p:spPr>
          <a:xfrm>
            <a:off x="3933275" y="3087825"/>
            <a:ext cx="4648750" cy="1237275"/>
          </a:xfrm>
          <a:prstGeom prst="rect">
            <a:avLst/>
          </a:prstGeom>
          <a:noFill/>
          <a:ln>
            <a:noFill/>
          </a:ln>
        </p:spPr>
      </p:pic>
      <p:pic>
        <p:nvPicPr>
          <p:cNvPr id="155" name="Google Shape;155;p28"/>
          <p:cNvPicPr preferRelativeResize="0"/>
          <p:nvPr/>
        </p:nvPicPr>
        <p:blipFill rotWithShape="1">
          <a:blip r:embed="rId4">
            <a:alphaModFix/>
          </a:blip>
          <a:srcRect b="0" l="0" r="0" t="29413"/>
          <a:stretch/>
        </p:blipFill>
        <p:spPr>
          <a:xfrm>
            <a:off x="457200" y="1940550"/>
            <a:ext cx="4936700" cy="805350"/>
          </a:xfrm>
          <a:prstGeom prst="rect">
            <a:avLst/>
          </a:prstGeom>
          <a:noFill/>
          <a:ln>
            <a:noFill/>
          </a:ln>
        </p:spPr>
      </p:pic>
      <p:sp>
        <p:nvSpPr>
          <p:cNvPr id="156" name="Google Shape;156;p28"/>
          <p:cNvSpPr txBox="1"/>
          <p:nvPr/>
        </p:nvSpPr>
        <p:spPr>
          <a:xfrm>
            <a:off x="271250" y="4580125"/>
            <a:ext cx="3839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roxima Nova"/>
                <a:ea typeface="Proxima Nova"/>
                <a:cs typeface="Proxima Nova"/>
                <a:sym typeface="Proxima Nova"/>
              </a:rPr>
              <a:t>Source: </a:t>
            </a:r>
            <a:r>
              <a:rPr lang="en" sz="1100">
                <a:solidFill>
                  <a:schemeClr val="dk1"/>
                </a:solidFill>
                <a:latin typeface="Proxima Nova"/>
                <a:ea typeface="Proxima Nova"/>
                <a:cs typeface="Proxima Nova"/>
                <a:sym typeface="Proxima Nova"/>
              </a:rPr>
              <a:t>“Wordnik.” </a:t>
            </a:r>
            <a:r>
              <a:rPr i="1" lang="en" sz="1100">
                <a:solidFill>
                  <a:schemeClr val="dk1"/>
                </a:solidFill>
                <a:latin typeface="Proxima Nova"/>
                <a:ea typeface="Proxima Nova"/>
                <a:cs typeface="Proxima Nova"/>
                <a:sym typeface="Proxima Nova"/>
              </a:rPr>
              <a:t>Wordnik.com</a:t>
            </a:r>
            <a:r>
              <a:rPr lang="en" sz="1100">
                <a:solidFill>
                  <a:schemeClr val="dk1"/>
                </a:solidFill>
                <a:latin typeface="Proxima Nova"/>
                <a:ea typeface="Proxima Nova"/>
                <a:cs typeface="Proxima Nova"/>
                <a:sym typeface="Proxima Nova"/>
              </a:rPr>
              <a:t>, www.wordnik.com/. </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57" name="Google Shape;157;p28"/>
          <p:cNvPicPr preferRelativeResize="0"/>
          <p:nvPr/>
        </p:nvPicPr>
        <p:blipFill>
          <a:blip r:embed="rId5">
            <a:alphaModFix/>
          </a:blip>
          <a:stretch>
            <a:fillRect/>
          </a:stretch>
        </p:blipFill>
        <p:spPr>
          <a:xfrm>
            <a:off x="457200" y="1604974"/>
            <a:ext cx="1990275" cy="335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Joining/Merging Datasets </a:t>
            </a:r>
            <a:endParaRPr/>
          </a:p>
        </p:txBody>
      </p:sp>
      <p:sp>
        <p:nvSpPr>
          <p:cNvPr id="163" name="Google Shape;163;p29"/>
          <p:cNvSpPr txBox="1"/>
          <p:nvPr>
            <p:ph idx="1" type="body"/>
          </p:nvPr>
        </p:nvSpPr>
        <p:spPr>
          <a:xfrm>
            <a:off x="401525" y="2367025"/>
            <a:ext cx="83280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100">
                <a:solidFill>
                  <a:schemeClr val="dk1"/>
                </a:solidFill>
                <a:latin typeface="Courier New"/>
                <a:ea typeface="Courier New"/>
                <a:cs typeface="Courier New"/>
                <a:sym typeface="Courier New"/>
              </a:rPr>
              <a:t>pd.</a:t>
            </a:r>
            <a:r>
              <a:rPr b="1" lang="en" sz="2100">
                <a:solidFill>
                  <a:schemeClr val="dk2"/>
                </a:solidFill>
                <a:latin typeface="Courier New"/>
                <a:ea typeface="Courier New"/>
                <a:cs typeface="Courier New"/>
                <a:sym typeface="Courier New"/>
              </a:rPr>
              <a:t>merge</a:t>
            </a:r>
            <a:r>
              <a:rPr b="1" lang="en" sz="2100">
                <a:solidFill>
                  <a:schemeClr val="dk1"/>
                </a:solidFill>
                <a:latin typeface="Courier New"/>
                <a:ea typeface="Courier New"/>
                <a:cs typeface="Courier New"/>
                <a:sym typeface="Courier New"/>
              </a:rPr>
              <a:t>(df1, df2, on=</a:t>
            </a:r>
            <a:r>
              <a:rPr b="1" lang="en" sz="2100">
                <a:solidFill>
                  <a:srgbClr val="0B5394"/>
                </a:solidFill>
                <a:latin typeface="Courier New"/>
                <a:ea typeface="Courier New"/>
                <a:cs typeface="Courier New"/>
                <a:sym typeface="Courier New"/>
              </a:rPr>
              <a:t>"column"</a:t>
            </a:r>
            <a:r>
              <a:rPr b="1" lang="en" sz="2100">
                <a:solidFill>
                  <a:schemeClr val="dk1"/>
                </a:solidFill>
                <a:latin typeface="Courier New"/>
                <a:ea typeface="Courier New"/>
                <a:cs typeface="Courier New"/>
                <a:sym typeface="Courier New"/>
              </a:rPr>
              <a:t>, how=</a:t>
            </a:r>
            <a:r>
              <a:rPr b="1" lang="en" sz="2100">
                <a:solidFill>
                  <a:srgbClr val="0B5394"/>
                </a:solidFill>
                <a:latin typeface="Courier New"/>
                <a:ea typeface="Courier New"/>
                <a:cs typeface="Courier New"/>
                <a:sym typeface="Courier New"/>
              </a:rPr>
              <a:t>"method"</a:t>
            </a:r>
            <a:r>
              <a:rPr b="1" lang="en" sz="2100">
                <a:solidFill>
                  <a:schemeClr val="dk1"/>
                </a:solidFill>
                <a:latin typeface="Courier New"/>
                <a:ea typeface="Courier New"/>
                <a:cs typeface="Courier New"/>
                <a:sym typeface="Courier New"/>
              </a:rPr>
              <a:t>)</a:t>
            </a:r>
            <a:endParaRPr sz="1950">
              <a:solidFill>
                <a:srgbClr val="434343"/>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Joining/Merging Datasets </a:t>
            </a:r>
            <a:endParaRPr/>
          </a:p>
        </p:txBody>
      </p:sp>
      <p:sp>
        <p:nvSpPr>
          <p:cNvPr id="169" name="Google Shape;169;p30"/>
          <p:cNvSpPr txBox="1"/>
          <p:nvPr>
            <p:ph idx="1" type="body"/>
          </p:nvPr>
        </p:nvSpPr>
        <p:spPr>
          <a:xfrm>
            <a:off x="401525" y="2367025"/>
            <a:ext cx="83280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Courier New"/>
                <a:ea typeface="Courier New"/>
                <a:cs typeface="Courier New"/>
                <a:sym typeface="Courier New"/>
              </a:rPr>
              <a:t>pd.</a:t>
            </a:r>
            <a:r>
              <a:rPr b="1" lang="en" sz="2100">
                <a:solidFill>
                  <a:schemeClr val="dk2"/>
                </a:solidFill>
                <a:latin typeface="Courier New"/>
                <a:ea typeface="Courier New"/>
                <a:cs typeface="Courier New"/>
                <a:sym typeface="Courier New"/>
              </a:rPr>
              <a:t>merge</a:t>
            </a:r>
            <a:r>
              <a:rPr b="1" lang="en" sz="2100">
                <a:solidFill>
                  <a:schemeClr val="dk1"/>
                </a:solidFill>
                <a:latin typeface="Courier New"/>
                <a:ea typeface="Courier New"/>
                <a:cs typeface="Courier New"/>
                <a:sym typeface="Courier New"/>
              </a:rPr>
              <a:t>(</a:t>
            </a:r>
            <a:r>
              <a:rPr b="1" lang="en" sz="2100">
                <a:solidFill>
                  <a:schemeClr val="dk1"/>
                </a:solidFill>
                <a:highlight>
                  <a:srgbClr val="FFFF00"/>
                </a:highlight>
                <a:latin typeface="Courier New"/>
                <a:ea typeface="Courier New"/>
                <a:cs typeface="Courier New"/>
                <a:sym typeface="Courier New"/>
              </a:rPr>
              <a:t>df1</a:t>
            </a:r>
            <a:r>
              <a:rPr b="1" lang="en" sz="2100">
                <a:solidFill>
                  <a:schemeClr val="dk1"/>
                </a:solidFill>
                <a:latin typeface="Courier New"/>
                <a:ea typeface="Courier New"/>
                <a:cs typeface="Courier New"/>
                <a:sym typeface="Courier New"/>
              </a:rPr>
              <a:t>, </a:t>
            </a:r>
            <a:r>
              <a:rPr b="1" lang="en" sz="2100">
                <a:solidFill>
                  <a:schemeClr val="dk1"/>
                </a:solidFill>
                <a:highlight>
                  <a:srgbClr val="FFFF00"/>
                </a:highlight>
                <a:latin typeface="Courier New"/>
                <a:ea typeface="Courier New"/>
                <a:cs typeface="Courier New"/>
                <a:sym typeface="Courier New"/>
              </a:rPr>
              <a:t>df2</a:t>
            </a:r>
            <a:r>
              <a:rPr b="1" lang="en" sz="2100">
                <a:solidFill>
                  <a:schemeClr val="dk1"/>
                </a:solidFill>
                <a:latin typeface="Courier New"/>
                <a:ea typeface="Courier New"/>
                <a:cs typeface="Courier New"/>
                <a:sym typeface="Courier New"/>
              </a:rPr>
              <a:t>, on=</a:t>
            </a:r>
            <a:r>
              <a:rPr b="1" lang="en" sz="2100">
                <a:solidFill>
                  <a:srgbClr val="0B5394"/>
                </a:solidFill>
                <a:latin typeface="Courier New"/>
                <a:ea typeface="Courier New"/>
                <a:cs typeface="Courier New"/>
                <a:sym typeface="Courier New"/>
              </a:rPr>
              <a:t>"column"</a:t>
            </a:r>
            <a:r>
              <a:rPr b="1" lang="en" sz="2100">
                <a:solidFill>
                  <a:schemeClr val="dk1"/>
                </a:solidFill>
                <a:latin typeface="Courier New"/>
                <a:ea typeface="Courier New"/>
                <a:cs typeface="Courier New"/>
                <a:sym typeface="Courier New"/>
              </a:rPr>
              <a:t>, how=</a:t>
            </a:r>
            <a:r>
              <a:rPr b="1" lang="en" sz="2100">
                <a:solidFill>
                  <a:srgbClr val="0B5394"/>
                </a:solidFill>
                <a:latin typeface="Courier New"/>
                <a:ea typeface="Courier New"/>
                <a:cs typeface="Courier New"/>
                <a:sym typeface="Courier New"/>
              </a:rPr>
              <a:t>"method"</a:t>
            </a:r>
            <a:r>
              <a:rPr b="1" lang="en" sz="2100">
                <a:solidFill>
                  <a:schemeClr val="dk1"/>
                </a:solidFill>
                <a:latin typeface="Courier New"/>
                <a:ea typeface="Courier New"/>
                <a:cs typeface="Courier New"/>
                <a:sym typeface="Courier New"/>
              </a:rPr>
              <a:t>)</a:t>
            </a:r>
            <a:endParaRPr sz="1950">
              <a:solidFill>
                <a:srgbClr val="434343"/>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Joining/Merging Datasets </a:t>
            </a:r>
            <a:endParaRPr/>
          </a:p>
        </p:txBody>
      </p:sp>
      <p:sp>
        <p:nvSpPr>
          <p:cNvPr id="175" name="Google Shape;175;p31"/>
          <p:cNvSpPr txBox="1"/>
          <p:nvPr>
            <p:ph idx="1" type="body"/>
          </p:nvPr>
        </p:nvSpPr>
        <p:spPr>
          <a:xfrm>
            <a:off x="401525" y="2367025"/>
            <a:ext cx="83280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Courier New"/>
                <a:ea typeface="Courier New"/>
                <a:cs typeface="Courier New"/>
                <a:sym typeface="Courier New"/>
              </a:rPr>
              <a:t>pd.</a:t>
            </a:r>
            <a:r>
              <a:rPr b="1" lang="en" sz="2100">
                <a:solidFill>
                  <a:schemeClr val="dk2"/>
                </a:solidFill>
                <a:latin typeface="Courier New"/>
                <a:ea typeface="Courier New"/>
                <a:cs typeface="Courier New"/>
                <a:sym typeface="Courier New"/>
              </a:rPr>
              <a:t>merge</a:t>
            </a:r>
            <a:r>
              <a:rPr b="1" lang="en" sz="2100">
                <a:solidFill>
                  <a:schemeClr val="dk1"/>
                </a:solidFill>
                <a:latin typeface="Courier New"/>
                <a:ea typeface="Courier New"/>
                <a:cs typeface="Courier New"/>
                <a:sym typeface="Courier New"/>
              </a:rPr>
              <a:t>(df1, df2, </a:t>
            </a:r>
            <a:r>
              <a:rPr b="1" lang="en" sz="2100">
                <a:solidFill>
                  <a:schemeClr val="dk1"/>
                </a:solidFill>
                <a:highlight>
                  <a:srgbClr val="FFFF00"/>
                </a:highlight>
                <a:latin typeface="Courier New"/>
                <a:ea typeface="Courier New"/>
                <a:cs typeface="Courier New"/>
                <a:sym typeface="Courier New"/>
              </a:rPr>
              <a:t>on=</a:t>
            </a:r>
            <a:r>
              <a:rPr b="1" lang="en" sz="2100">
                <a:solidFill>
                  <a:srgbClr val="0B5394"/>
                </a:solidFill>
                <a:highlight>
                  <a:srgbClr val="FFFF00"/>
                </a:highlight>
                <a:latin typeface="Courier New"/>
                <a:ea typeface="Courier New"/>
                <a:cs typeface="Courier New"/>
                <a:sym typeface="Courier New"/>
              </a:rPr>
              <a:t>"column"</a:t>
            </a:r>
            <a:r>
              <a:rPr b="1" lang="en" sz="2100">
                <a:solidFill>
                  <a:schemeClr val="dk1"/>
                </a:solidFill>
                <a:latin typeface="Courier New"/>
                <a:ea typeface="Courier New"/>
                <a:cs typeface="Courier New"/>
                <a:sym typeface="Courier New"/>
              </a:rPr>
              <a:t>,</a:t>
            </a:r>
            <a:r>
              <a:rPr b="1" lang="en" sz="2100">
                <a:solidFill>
                  <a:schemeClr val="dk1"/>
                </a:solidFill>
                <a:latin typeface="Courier New"/>
                <a:ea typeface="Courier New"/>
                <a:cs typeface="Courier New"/>
                <a:sym typeface="Courier New"/>
              </a:rPr>
              <a:t> how=</a:t>
            </a:r>
            <a:r>
              <a:rPr b="1" lang="en" sz="2100">
                <a:solidFill>
                  <a:srgbClr val="0B5394"/>
                </a:solidFill>
                <a:latin typeface="Courier New"/>
                <a:ea typeface="Courier New"/>
                <a:cs typeface="Courier New"/>
                <a:sym typeface="Courier New"/>
              </a:rPr>
              <a:t>"method"</a:t>
            </a:r>
            <a:r>
              <a:rPr b="1" lang="en" sz="2100">
                <a:solidFill>
                  <a:schemeClr val="dk1"/>
                </a:solidFill>
                <a:latin typeface="Courier New"/>
                <a:ea typeface="Courier New"/>
                <a:cs typeface="Courier New"/>
                <a:sym typeface="Courier New"/>
              </a:rPr>
              <a:t>)</a:t>
            </a:r>
            <a:endParaRPr sz="1950">
              <a:solidFill>
                <a:srgbClr val="434343"/>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