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Lst>
  <p:sldSz cy="5143500" cx="9144000"/>
  <p:notesSz cx="6858000" cy="9144000"/>
  <p:embeddedFontLst>
    <p:embeddedFont>
      <p:font typeface="Proxima Nova"/>
      <p:regular r:id="rId62"/>
      <p:bold r:id="rId63"/>
      <p:italic r:id="rId64"/>
      <p:boldItalic r:id="rId65"/>
    </p:embeddedFont>
    <p:embeddedFont>
      <p:font typeface="Satisfy"/>
      <p:regular r:id="rId66"/>
    </p:embeddedFont>
    <p:embeddedFont>
      <p:font typeface="Lemon"/>
      <p:regular r:id="rId6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5266ED6-EAE2-4F89-8521-1ADE3BD19EF8}">
  <a:tblStyle styleId="{D5266ED6-EAE2-4F89-8521-1ADE3BD19EF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ProximaNova-regular.fntdata"/><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font" Target="fonts/ProximaNova-italic.fntdata"/><Relationship Id="rId63" Type="http://schemas.openxmlformats.org/officeDocument/2006/relationships/font" Target="fonts/ProximaNova-bold.fntdata"/><Relationship Id="rId22" Type="http://schemas.openxmlformats.org/officeDocument/2006/relationships/slide" Target="slides/slide16.xml"/><Relationship Id="rId66" Type="http://schemas.openxmlformats.org/officeDocument/2006/relationships/font" Target="fonts/Satisfy-regular.fntdata"/><Relationship Id="rId21" Type="http://schemas.openxmlformats.org/officeDocument/2006/relationships/slide" Target="slides/slide15.xml"/><Relationship Id="rId65" Type="http://schemas.openxmlformats.org/officeDocument/2006/relationships/font" Target="fonts/ProximaNova-boldItalic.fntdata"/><Relationship Id="rId24" Type="http://schemas.openxmlformats.org/officeDocument/2006/relationships/slide" Target="slides/slide18.xml"/><Relationship Id="rId23" Type="http://schemas.openxmlformats.org/officeDocument/2006/relationships/slide" Target="slides/slide17.xml"/><Relationship Id="rId67" Type="http://schemas.openxmlformats.org/officeDocument/2006/relationships/font" Target="fonts/Lemon-regular.fntdata"/><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bdcc4980cb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bdcc4980cb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 In this lesson we will learn about some of the different ways that AI is created and used.</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bdcc4980cb_0_6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bdcc4980cb_0_6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t>
            </a:r>
            <a:r>
              <a:rPr lang="en">
                <a:solidFill>
                  <a:schemeClr val="dk1"/>
                </a:solidFill>
              </a:rPr>
              <a:t>total number of listens across a variety of genres.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bdcc4980cb_0_4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bdcc4980cb_0_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Once there is enough data, machine learning algorithms are able to find trends in the data, grouping data that seems to match a </a:t>
            </a:r>
            <a:r>
              <a:rPr lang="en"/>
              <a:t>users</a:t>
            </a:r>
            <a:r>
              <a:rPr lang="en"/>
              <a:t> behavior.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bdcc4980cb_0_5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bdcc4980cb_0_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They can then make song recommendations based on songs in the genres that match a users preferences, and leave out the genres that a user doesn't frequently listen to.</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bdcc4980cb_0_5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bdcc4980cb_0_5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form of machine learning is an example of unsupervised learning.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bdcc4980cb_0_6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bdcc4980cb_0_6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Unsupervised learning is when algorithms are able to group data and find patterns in the data on their own. They are fed a bunch of data and determine the relationships in the data without needing any other input.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bdcc4980cb_0_7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bdcc4980cb_0_7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contrast to unsupervised learning, supervised learning is the process of training algorithms to make predictions using testing data, where the outcome of a specific event is already determined.</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bdcc4980cb_0_8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bdcc4980cb_0_8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Programmers give algorithms data so that it can make predictions based off the data it's been trained 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Let's imagine that this same music company wants to sell </a:t>
            </a:r>
            <a:r>
              <a:rPr lang="en"/>
              <a:t>premium</a:t>
            </a:r>
            <a:r>
              <a:rPr lang="en"/>
              <a:t> versions of their service. They want to figure out which users are most likely </a:t>
            </a:r>
            <a:r>
              <a:rPr lang="en"/>
              <a:t>purchase</a:t>
            </a:r>
            <a:r>
              <a:rPr lang="en"/>
              <a:t> their product, so they decide to analyze this likelihood based on user age. Since they don't have data about a user's spending habits</a:t>
            </a:r>
            <a:r>
              <a:rPr lang="en"/>
              <a:t> before they sign up for the music service, they have to make an educated guess about whether they will buy the premium service. They do this by feeding the supervised learning algorithm with data from people whose spending habits on the site are already known.</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bdcc4980cb_0_8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bdcc4980cb_0_8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from other music services, or surveys, or past data collection on the site is input to the algorithm by programmers, indicating a users age and the money spent on </a:t>
            </a:r>
            <a:r>
              <a:rPr lang="en"/>
              <a:t>premium music</a:t>
            </a:r>
            <a:r>
              <a:rPr lang="en"/>
              <a:t> services .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bdcc4980cb_0_8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bdcc4980cb_0_8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t>
            </a:r>
            <a:r>
              <a:rPr lang="en"/>
              <a:t>algorithm</a:t>
            </a:r>
            <a:r>
              <a:rPr lang="en"/>
              <a:t> then finds patterns in the provided data. In this case, it makes a </a:t>
            </a:r>
            <a:r>
              <a:rPr lang="en"/>
              <a:t>line of best fit.</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bdcc4980cb_0_9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bdcc4980cb_0_9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a new user joins the site, the algorithm is now able to determine how much money they are most likely to spend based on their age.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bdcc4980cb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bdcc4980cb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last lesson, we learned that Artificial Intelligence is a computer system that is able to perform tasks that ordinarily require human intelligence.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gbdcc4980cb_0_9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5" name="Google Shape;605;gbdcc4980cb_0_9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the user enters their age,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gbdcc4980cb_0_10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6" name="Google Shape;646;gbdcc4980cb_0_10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program is able to match that age with a particular spending habit based on it's existing data. Depending on their spending, they can </a:t>
            </a:r>
            <a:r>
              <a:rPr lang="en"/>
              <a:t>recommend</a:t>
            </a:r>
            <a:r>
              <a:rPr lang="en"/>
              <a:t> different products or pricing options to that user.</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gbdcc4980cb_0_1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0" name="Google Shape;690;gbdcc4980cb_0_1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 represents a large portion of AI algorithms, so much so that there are subsets of algorithms within machine learning. One such set is Neural Networks.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gbdcc4980cb_0_1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8" name="Google Shape;698;gbdcc4980cb_0_1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Neural networks are algorithms that mimic the operations of a human brain to recognize relationships between data.</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4" name="Shape 704"/>
        <p:cNvGrpSpPr/>
        <p:nvPr/>
      </p:nvGrpSpPr>
      <p:grpSpPr>
        <a:xfrm>
          <a:off x="0" y="0"/>
          <a:ext cx="0" cy="0"/>
          <a:chOff x="0" y="0"/>
          <a:chExt cx="0" cy="0"/>
        </a:xfrm>
      </p:grpSpPr>
      <p:sp>
        <p:nvSpPr>
          <p:cNvPr id="705" name="Google Shape;705;gbdcc4980cb_0_1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6" name="Google Shape;706;gbdcc4980cb_0_1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Neural networks consist of layers of artificial neurons that work together to produce an output. Let's </a:t>
            </a:r>
            <a:r>
              <a:rPr lang="en"/>
              <a:t>take</a:t>
            </a:r>
            <a:r>
              <a:rPr lang="en"/>
              <a:t> a deeper look.</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2" name="Shape 712"/>
        <p:cNvGrpSpPr/>
        <p:nvPr/>
      </p:nvGrpSpPr>
      <p:grpSpPr>
        <a:xfrm>
          <a:off x="0" y="0"/>
          <a:ext cx="0" cy="0"/>
          <a:chOff x="0" y="0"/>
          <a:chExt cx="0" cy="0"/>
        </a:xfrm>
      </p:grpSpPr>
      <p:sp>
        <p:nvSpPr>
          <p:cNvPr id="713" name="Google Shape;713;gbdcc4980cb_0_1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4" name="Google Shape;714;gbdcc4980cb_0_1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Just like our other machine learning algorithms, neural </a:t>
            </a:r>
            <a:r>
              <a:rPr lang="en"/>
              <a:t>networks</a:t>
            </a:r>
            <a:r>
              <a:rPr lang="en"/>
              <a:t> use data input.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0" name="Shape 720"/>
        <p:cNvGrpSpPr/>
        <p:nvPr/>
      </p:nvGrpSpPr>
      <p:grpSpPr>
        <a:xfrm>
          <a:off x="0" y="0"/>
          <a:ext cx="0" cy="0"/>
          <a:chOff x="0" y="0"/>
          <a:chExt cx="0" cy="0"/>
        </a:xfrm>
      </p:grpSpPr>
      <p:sp>
        <p:nvSpPr>
          <p:cNvPr id="721" name="Google Shape;721;gbdcc4980cb_0_1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2" name="Google Shape;722;gbdcc4980cb_0_1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Training Data is sent through what is known as the input layer, so that it can be further analyzed.</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1" name="Shape 731"/>
        <p:cNvGrpSpPr/>
        <p:nvPr/>
      </p:nvGrpSpPr>
      <p:grpSpPr>
        <a:xfrm>
          <a:off x="0" y="0"/>
          <a:ext cx="0" cy="0"/>
          <a:chOff x="0" y="0"/>
          <a:chExt cx="0" cy="0"/>
        </a:xfrm>
      </p:grpSpPr>
      <p:sp>
        <p:nvSpPr>
          <p:cNvPr id="732" name="Google Shape;732;gbdcc4980cb_0_1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3" name="Google Shape;733;gbdcc4980cb_0_1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data is sent to a hidden layer. This hidden layer is where all of the calculations are done behind the </a:t>
            </a:r>
            <a:r>
              <a:rPr lang="en"/>
              <a:t>scenes.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9" name="Shape 749"/>
        <p:cNvGrpSpPr/>
        <p:nvPr/>
      </p:nvGrpSpPr>
      <p:grpSpPr>
        <a:xfrm>
          <a:off x="0" y="0"/>
          <a:ext cx="0" cy="0"/>
          <a:chOff x="0" y="0"/>
          <a:chExt cx="0" cy="0"/>
        </a:xfrm>
      </p:grpSpPr>
      <p:sp>
        <p:nvSpPr>
          <p:cNvPr id="750" name="Google Shape;750;gbdcc4980cb_0_1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1" name="Google Shape;751;gbdcc4980cb_0_1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Each node within the hidden layer is a mathematical function.</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1" name="Shape 771"/>
        <p:cNvGrpSpPr/>
        <p:nvPr/>
      </p:nvGrpSpPr>
      <p:grpSpPr>
        <a:xfrm>
          <a:off x="0" y="0"/>
          <a:ext cx="0" cy="0"/>
          <a:chOff x="0" y="0"/>
          <a:chExt cx="0" cy="0"/>
        </a:xfrm>
      </p:grpSpPr>
      <p:sp>
        <p:nvSpPr>
          <p:cNvPr id="772" name="Google Shape;772;gbdcc4980cb_0_1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3" name="Google Shape;773;gbdcc4980cb_0_1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think of each of </a:t>
            </a:r>
            <a:r>
              <a:rPr lang="en"/>
              <a:t>these</a:t>
            </a:r>
            <a:r>
              <a:rPr lang="en"/>
              <a:t> nodes as one of our supervised or unsupervised machine learning algorithms that is attempting to make predictions about the data that is being input.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bdcc4980cb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bdcc4980cb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last lesson, we learned that AI is created using algorithms, which train computers how to learn and process information. In this lesson, we'll take a deep dive into some of the different types of algorithms and processes that are used to develop Artificial Intelligence.</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4" name="Shape 824"/>
        <p:cNvGrpSpPr/>
        <p:nvPr/>
      </p:nvGrpSpPr>
      <p:grpSpPr>
        <a:xfrm>
          <a:off x="0" y="0"/>
          <a:ext cx="0" cy="0"/>
          <a:chOff x="0" y="0"/>
          <a:chExt cx="0" cy="0"/>
        </a:xfrm>
      </p:grpSpPr>
      <p:sp>
        <p:nvSpPr>
          <p:cNvPr id="825" name="Google Shape;825;gbdcc4980cb_0_1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6" name="Google Shape;826;gbdcc4980cb_0_1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data is sent to a hidden layer node, the node computes the significance of that input.</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3" name="Shape 843"/>
        <p:cNvGrpSpPr/>
        <p:nvPr/>
      </p:nvGrpSpPr>
      <p:grpSpPr>
        <a:xfrm>
          <a:off x="0" y="0"/>
          <a:ext cx="0" cy="0"/>
          <a:chOff x="0" y="0"/>
          <a:chExt cx="0" cy="0"/>
        </a:xfrm>
      </p:grpSpPr>
      <p:sp>
        <p:nvSpPr>
          <p:cNvPr id="844" name="Google Shape;844;gbdcc4980cb_0_1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5" name="Google Shape;845;gbdcc4980cb_0_1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 does so by applying a specific </a:t>
            </a:r>
            <a:r>
              <a:rPr b="1" lang="en"/>
              <a:t>weight</a:t>
            </a:r>
            <a:r>
              <a:rPr lang="en"/>
              <a:t> and </a:t>
            </a:r>
            <a:r>
              <a:rPr b="1" lang="en"/>
              <a:t>bias </a:t>
            </a:r>
            <a:r>
              <a:rPr lang="en"/>
              <a:t>to the inputs. This process allows the node to determine how "important" a specific input is in relation to a given </a:t>
            </a:r>
            <a:r>
              <a:rPr lang="en"/>
              <a:t>output. For example, a node might try to understand how important or relevant age is to determining a person's music genre choice. Each node will give age a different weight in attempting to understand just how important it is in determining the correct output.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2" name="Shape 862"/>
        <p:cNvGrpSpPr/>
        <p:nvPr/>
      </p:nvGrpSpPr>
      <p:grpSpPr>
        <a:xfrm>
          <a:off x="0" y="0"/>
          <a:ext cx="0" cy="0"/>
          <a:chOff x="0" y="0"/>
          <a:chExt cx="0" cy="0"/>
        </a:xfrm>
      </p:grpSpPr>
      <p:sp>
        <p:nvSpPr>
          <p:cNvPr id="863" name="Google Shape;863;gbdcc4980cb_0_1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4" name="Google Shape;864;gbdcc4980cb_0_1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These weights are originally assigned randomly to a node, indicating that it's unaware of the relationship between the input and the eventual output.</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2" name="Shape 882"/>
        <p:cNvGrpSpPr/>
        <p:nvPr/>
      </p:nvGrpSpPr>
      <p:grpSpPr>
        <a:xfrm>
          <a:off x="0" y="0"/>
          <a:ext cx="0" cy="0"/>
          <a:chOff x="0" y="0"/>
          <a:chExt cx="0" cy="0"/>
        </a:xfrm>
      </p:grpSpPr>
      <p:sp>
        <p:nvSpPr>
          <p:cNvPr id="883" name="Google Shape;883;gbdcc4980cb_0_1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4" name="Google Shape;884;gbdcc4980cb_0_1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the input meets a certain threshold, meaning the weight of the specific input is high enough or important enough, then the output is sent to the next node.</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6" name="Shape 906"/>
        <p:cNvGrpSpPr/>
        <p:nvPr/>
      </p:nvGrpSpPr>
      <p:grpSpPr>
        <a:xfrm>
          <a:off x="0" y="0"/>
          <a:ext cx="0" cy="0"/>
          <a:chOff x="0" y="0"/>
          <a:chExt cx="0" cy="0"/>
        </a:xfrm>
      </p:grpSpPr>
      <p:sp>
        <p:nvSpPr>
          <p:cNvPr id="907" name="Google Shape;907;gbdcc4980cb_0_1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8" name="Google Shape;908;gbdcc4980cb_0_1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result of each successful node is then sent to the output layer, which computes an output based on the various node data that it's sent.</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2" name="Shape 932"/>
        <p:cNvGrpSpPr/>
        <p:nvPr/>
      </p:nvGrpSpPr>
      <p:grpSpPr>
        <a:xfrm>
          <a:off x="0" y="0"/>
          <a:ext cx="0" cy="0"/>
          <a:chOff x="0" y="0"/>
          <a:chExt cx="0" cy="0"/>
        </a:xfrm>
      </p:grpSpPr>
      <p:sp>
        <p:nvSpPr>
          <p:cNvPr id="933" name="Google Shape;933;gbdcc4980cb_0_1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4" name="Google Shape;934;gbdcc4980cb_0_1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process is repeated until the weight of each input generates an accurate output. Each time that the neural network is trained, the weight of each node adjusts slightly, trying to determine the correct weight, or importance of each input in a system.</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1" name="Shape 961"/>
        <p:cNvGrpSpPr/>
        <p:nvPr/>
      </p:nvGrpSpPr>
      <p:grpSpPr>
        <a:xfrm>
          <a:off x="0" y="0"/>
          <a:ext cx="0" cy="0"/>
          <a:chOff x="0" y="0"/>
          <a:chExt cx="0" cy="0"/>
        </a:xfrm>
      </p:grpSpPr>
      <p:sp>
        <p:nvSpPr>
          <p:cNvPr id="962" name="Google Shape;962;gbdcc4980cb_0_1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3" name="Google Shape;963;gbdcc4980cb_0_1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the questions and data that we feed these systems gets more complex, additional hidden layers need to be added to the neural network to better compute accurate outcomes.</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9" name="Shape 999"/>
        <p:cNvGrpSpPr/>
        <p:nvPr/>
      </p:nvGrpSpPr>
      <p:grpSpPr>
        <a:xfrm>
          <a:off x="0" y="0"/>
          <a:ext cx="0" cy="0"/>
          <a:chOff x="0" y="0"/>
          <a:chExt cx="0" cy="0"/>
        </a:xfrm>
      </p:grpSpPr>
      <p:sp>
        <p:nvSpPr>
          <p:cNvPr id="1000" name="Google Shape;1000;gbdcc4980cb_0_14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1" name="Google Shape;1001;gbdcc4980cb_0_14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Neural networks with many hidden layers are considered deep neural networks. The depth refers to the number of hidden layers that a neural network posseses.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7" name="Shape 1037"/>
        <p:cNvGrpSpPr/>
        <p:nvPr/>
      </p:nvGrpSpPr>
      <p:grpSpPr>
        <a:xfrm>
          <a:off x="0" y="0"/>
          <a:ext cx="0" cy="0"/>
          <a:chOff x="0" y="0"/>
          <a:chExt cx="0" cy="0"/>
        </a:xfrm>
      </p:grpSpPr>
      <p:sp>
        <p:nvSpPr>
          <p:cNvPr id="1038" name="Google Shape;1038;gbdcc4980cb_0_15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9" name="Google Shape;1039;gbdcc4980cb_0_15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While machine learning makes up a large subset of AI algorithms, Natural </a:t>
            </a:r>
            <a:r>
              <a:rPr lang="en"/>
              <a:t>Language</a:t>
            </a:r>
            <a:r>
              <a:rPr lang="en"/>
              <a:t> Processing is another important subset.</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6" name="Shape 1046"/>
        <p:cNvGrpSpPr/>
        <p:nvPr/>
      </p:nvGrpSpPr>
      <p:grpSpPr>
        <a:xfrm>
          <a:off x="0" y="0"/>
          <a:ext cx="0" cy="0"/>
          <a:chOff x="0" y="0"/>
          <a:chExt cx="0" cy="0"/>
        </a:xfrm>
      </p:grpSpPr>
      <p:sp>
        <p:nvSpPr>
          <p:cNvPr id="1047" name="Google Shape;1047;gbdcc4980cb_0_15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8" name="Google Shape;1048;gbdcc4980cb_0_15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Natural </a:t>
            </a:r>
            <a:r>
              <a:rPr lang="en"/>
              <a:t>Language</a:t>
            </a:r>
            <a:r>
              <a:rPr lang="en"/>
              <a:t> Processors, or NPLs, are algorithms that help machines derive meaning from words and speech.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bdcc4980cb_0_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bdcc4980cb_0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think of AI as a concept or principle that categorizes different types of algorithms. Certain types of </a:t>
            </a:r>
            <a:r>
              <a:rPr lang="en"/>
              <a:t>algorithms are categorized as AI because they enable machines to make intelligent decisions.</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4" name="Shape 1054"/>
        <p:cNvGrpSpPr/>
        <p:nvPr/>
      </p:nvGrpSpPr>
      <p:grpSpPr>
        <a:xfrm>
          <a:off x="0" y="0"/>
          <a:ext cx="0" cy="0"/>
          <a:chOff x="0" y="0"/>
          <a:chExt cx="0" cy="0"/>
        </a:xfrm>
      </p:grpSpPr>
      <p:sp>
        <p:nvSpPr>
          <p:cNvPr id="1055" name="Google Shape;1055;gbdcc4980cb_0_15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6" name="Google Shape;1056;gbdcc4980cb_0_15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meaning is then used to </a:t>
            </a:r>
            <a:r>
              <a:rPr lang="en"/>
              <a:t>execute</a:t>
            </a:r>
            <a:r>
              <a:rPr lang="en"/>
              <a:t> other </a:t>
            </a:r>
            <a:r>
              <a:rPr lang="en"/>
              <a:t>algorithms to help address the specific question or demand that is being requested.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2" name="Shape 1062"/>
        <p:cNvGrpSpPr/>
        <p:nvPr/>
      </p:nvGrpSpPr>
      <p:grpSpPr>
        <a:xfrm>
          <a:off x="0" y="0"/>
          <a:ext cx="0" cy="0"/>
          <a:chOff x="0" y="0"/>
          <a:chExt cx="0" cy="0"/>
        </a:xfrm>
      </p:grpSpPr>
      <p:sp>
        <p:nvSpPr>
          <p:cNvPr id="1063" name="Google Shape;1063;gbdcc4980cb_0_15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4" name="Google Shape;1064;gbdcc4980cb_0_1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consider an Online Help Center. People write in to the Help Center to get information from a chatbot, which is programmed using a Natural </a:t>
            </a:r>
            <a:r>
              <a:rPr lang="en"/>
              <a:t>Language</a:t>
            </a:r>
            <a:r>
              <a:rPr lang="en"/>
              <a:t> Processor.</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9" name="Shape 1069"/>
        <p:cNvGrpSpPr/>
        <p:nvPr/>
      </p:nvGrpSpPr>
      <p:grpSpPr>
        <a:xfrm>
          <a:off x="0" y="0"/>
          <a:ext cx="0" cy="0"/>
          <a:chOff x="0" y="0"/>
          <a:chExt cx="0" cy="0"/>
        </a:xfrm>
      </p:grpSpPr>
      <p:sp>
        <p:nvSpPr>
          <p:cNvPr id="1070" name="Google Shape;1070;gbdcc4980cb_0_15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1" name="Google Shape;1071;gbdcc4980cb_0_15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person writes in with an urgent question. They need help pretty immediately.</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6" name="Shape 1076"/>
        <p:cNvGrpSpPr/>
        <p:nvPr/>
      </p:nvGrpSpPr>
      <p:grpSpPr>
        <a:xfrm>
          <a:off x="0" y="0"/>
          <a:ext cx="0" cy="0"/>
          <a:chOff x="0" y="0"/>
          <a:chExt cx="0" cy="0"/>
        </a:xfrm>
      </p:grpSpPr>
      <p:sp>
        <p:nvSpPr>
          <p:cNvPr id="1077" name="Google Shape;1077;gbdcc4980cb_0_15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8" name="Google Shape;1078;gbdcc4980cb_0_15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Natural Language Processor in this chatbot is able to extract and classify the text to determine what the </a:t>
            </a:r>
            <a:r>
              <a:rPr lang="en"/>
              <a:t>appropriate</a:t>
            </a:r>
            <a:r>
              <a:rPr lang="en"/>
              <a:t> response should be.</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4" name="Shape 1084"/>
        <p:cNvGrpSpPr/>
        <p:nvPr/>
      </p:nvGrpSpPr>
      <p:grpSpPr>
        <a:xfrm>
          <a:off x="0" y="0"/>
          <a:ext cx="0" cy="0"/>
          <a:chOff x="0" y="0"/>
          <a:chExt cx="0" cy="0"/>
        </a:xfrm>
      </p:grpSpPr>
      <p:sp>
        <p:nvSpPr>
          <p:cNvPr id="1085" name="Google Shape;1085;gbdcc4980cb_0_15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6" name="Google Shape;1086;gbdcc4980cb_0_15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case, it's scanned the request and found two phrases that are particularly important. The algorithm has been programmed to determine the urgency of a specific request and </a:t>
            </a:r>
            <a:r>
              <a:rPr lang="en"/>
              <a:t>respond based on the level of urgency. In this case, the phrase help ASAP has been given a score of 95%, meaning that it's a very urgent matter. When messages are this urgent, the chatbot has been programmed to reach out to customer support.</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4" name="Shape 1094"/>
        <p:cNvGrpSpPr/>
        <p:nvPr/>
      </p:nvGrpSpPr>
      <p:grpSpPr>
        <a:xfrm>
          <a:off x="0" y="0"/>
          <a:ext cx="0" cy="0"/>
          <a:chOff x="0" y="0"/>
          <a:chExt cx="0" cy="0"/>
        </a:xfrm>
      </p:grpSpPr>
      <p:sp>
        <p:nvSpPr>
          <p:cNvPr id="1095" name="Google Shape;1095;gbdcc4980cb_0_15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6" name="Google Shape;1096;gbdcc4980cb_0_15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chatbot responds, indicating that a support person is going to be notified, and that they can await a </a:t>
            </a:r>
            <a:r>
              <a:rPr lang="en"/>
              <a:t>response from a human to address this.</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4" name="Shape 1104"/>
        <p:cNvGrpSpPr/>
        <p:nvPr/>
      </p:nvGrpSpPr>
      <p:grpSpPr>
        <a:xfrm>
          <a:off x="0" y="0"/>
          <a:ext cx="0" cy="0"/>
          <a:chOff x="0" y="0"/>
          <a:chExt cx="0" cy="0"/>
        </a:xfrm>
      </p:grpSpPr>
      <p:sp>
        <p:nvSpPr>
          <p:cNvPr id="1105" name="Google Shape;1105;gbdcc4980cb_0_15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6" name="Google Shape;1106;gbdcc4980cb_0_15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Another user writes in with a less urgent matter.</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2" name="Shape 1112"/>
        <p:cNvGrpSpPr/>
        <p:nvPr/>
      </p:nvGrpSpPr>
      <p:grpSpPr>
        <a:xfrm>
          <a:off x="0" y="0"/>
          <a:ext cx="0" cy="0"/>
          <a:chOff x="0" y="0"/>
          <a:chExt cx="0" cy="0"/>
        </a:xfrm>
      </p:grpSpPr>
      <p:sp>
        <p:nvSpPr>
          <p:cNvPr id="1113" name="Google Shape;1113;gbdcc4980cb_0_15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4" name="Google Shape;1114;gbdcc4980cb_0_15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NLP scans the message and notes two phrases.</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0" name="Shape 1120"/>
        <p:cNvGrpSpPr/>
        <p:nvPr/>
      </p:nvGrpSpPr>
      <p:grpSpPr>
        <a:xfrm>
          <a:off x="0" y="0"/>
          <a:ext cx="0" cy="0"/>
          <a:chOff x="0" y="0"/>
          <a:chExt cx="0" cy="0"/>
        </a:xfrm>
      </p:grpSpPr>
      <p:sp>
        <p:nvSpPr>
          <p:cNvPr id="1121" name="Google Shape;1121;gbdcc4980cb_0_15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2" name="Google Shape;1122;gbdcc4980cb_0_15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 determines the urgency of these two phrases, which it determines is rather low. It's important to note that the NLP could be pre-programmed to recognize these phrases as this urgent, or has learned to designate these two phrases as less urgent based on previous experience. Either way, it recognizes that this isn't a pressing matter, and responds accordingly.</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0" name="Shape 1130"/>
        <p:cNvGrpSpPr/>
        <p:nvPr/>
      </p:nvGrpSpPr>
      <p:grpSpPr>
        <a:xfrm>
          <a:off x="0" y="0"/>
          <a:ext cx="0" cy="0"/>
          <a:chOff x="0" y="0"/>
          <a:chExt cx="0" cy="0"/>
        </a:xfrm>
      </p:grpSpPr>
      <p:sp>
        <p:nvSpPr>
          <p:cNvPr id="1131" name="Google Shape;1131;gbdcc4980cb_0_16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2" name="Google Shape;1132;gbdcc4980cb_0_16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case, it sends the user some articles to </a:t>
            </a:r>
            <a:r>
              <a:rPr lang="en"/>
              <a:t>peruse, asking the user to indicate if those articles are helpful.</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bdcc4980cb_0_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bdcc4980cb_0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Within the field of AI there are sub-categories of algorithms. One such category is machine learning.</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0" name="Shape 1140"/>
        <p:cNvGrpSpPr/>
        <p:nvPr/>
      </p:nvGrpSpPr>
      <p:grpSpPr>
        <a:xfrm>
          <a:off x="0" y="0"/>
          <a:ext cx="0" cy="0"/>
          <a:chOff x="0" y="0"/>
          <a:chExt cx="0" cy="0"/>
        </a:xfrm>
      </p:grpSpPr>
      <p:sp>
        <p:nvSpPr>
          <p:cNvPr id="1141" name="Google Shape;1141;gbdcc4980cb_0_16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2" name="Google Shape;1142;gbdcc4980cb_0_16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this point, the Natural Language Processor actually relies on Machine Learning. Machine Learning is often used with NPL's so that they learn from their interactions.</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0" name="Shape 1150"/>
        <p:cNvGrpSpPr/>
        <p:nvPr/>
      </p:nvGrpSpPr>
      <p:grpSpPr>
        <a:xfrm>
          <a:off x="0" y="0"/>
          <a:ext cx="0" cy="0"/>
          <a:chOff x="0" y="0"/>
          <a:chExt cx="0" cy="0"/>
        </a:xfrm>
      </p:grpSpPr>
      <p:sp>
        <p:nvSpPr>
          <p:cNvPr id="1151" name="Google Shape;1151;gbdcc4980cb_0_16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2" name="Google Shape;1152;gbdcc4980cb_0_16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the user responds, that response can be categorized.</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0" name="Shape 1160"/>
        <p:cNvGrpSpPr/>
        <p:nvPr/>
      </p:nvGrpSpPr>
      <p:grpSpPr>
        <a:xfrm>
          <a:off x="0" y="0"/>
          <a:ext cx="0" cy="0"/>
          <a:chOff x="0" y="0"/>
          <a:chExt cx="0" cy="0"/>
        </a:xfrm>
      </p:grpSpPr>
      <p:sp>
        <p:nvSpPr>
          <p:cNvPr id="1161" name="Google Shape;1161;gbdcc4980cb_0_16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2" name="Google Shape;1162;gbdcc4980cb_0_16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Based on the response, the chatbot can track how positive the response is based on the article that they sent. The chatbot is now learning which articles should be sent depending on the question that it's being asked. It's in this way that Machine Learning and NPL, as well as other types of AI are used in conjunction with one another to produce a </a:t>
            </a:r>
            <a:r>
              <a:rPr lang="en"/>
              <a:t>meaningful</a:t>
            </a:r>
            <a:r>
              <a:rPr lang="en"/>
              <a:t> and </a:t>
            </a:r>
            <a:r>
              <a:rPr lang="en"/>
              <a:t>intelligent</a:t>
            </a:r>
            <a:r>
              <a:rPr lang="en"/>
              <a:t> result.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0" name="Shape 1190"/>
        <p:cNvGrpSpPr/>
        <p:nvPr/>
      </p:nvGrpSpPr>
      <p:grpSpPr>
        <a:xfrm>
          <a:off x="0" y="0"/>
          <a:ext cx="0" cy="0"/>
          <a:chOff x="0" y="0"/>
          <a:chExt cx="0" cy="0"/>
        </a:xfrm>
      </p:grpSpPr>
      <p:sp>
        <p:nvSpPr>
          <p:cNvPr id="1191" name="Google Shape;1191;gbdcc4980cb_0_16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2" name="Google Shape;1192;gbdcc4980cb_0_16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While Machine Learning and Natural </a:t>
            </a:r>
            <a:r>
              <a:rPr lang="en"/>
              <a:t>Language</a:t>
            </a:r>
            <a:r>
              <a:rPr lang="en"/>
              <a:t> Processing algorithms make up a substantial portion of AI algorithms, there are other important subsets that help advance the field of AI.</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9" name="Shape 1199"/>
        <p:cNvGrpSpPr/>
        <p:nvPr/>
      </p:nvGrpSpPr>
      <p:grpSpPr>
        <a:xfrm>
          <a:off x="0" y="0"/>
          <a:ext cx="0" cy="0"/>
          <a:chOff x="0" y="0"/>
          <a:chExt cx="0" cy="0"/>
        </a:xfrm>
      </p:grpSpPr>
      <p:sp>
        <p:nvSpPr>
          <p:cNvPr id="1200" name="Google Shape;1200;gbdcc4980cb_0_16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1" name="Google Shape;1201;gbdcc4980cb_0_16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we continue to understand and develop AI algorithms, it's also likely that new subsets are developed and used, helping to further improve our </a:t>
            </a:r>
            <a:r>
              <a:rPr lang="en"/>
              <a:t>interactions</a:t>
            </a:r>
            <a:r>
              <a:rPr lang="en"/>
              <a:t> with Artificial Intelligence.</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1" name="Shape 1211"/>
        <p:cNvGrpSpPr/>
        <p:nvPr/>
      </p:nvGrpSpPr>
      <p:grpSpPr>
        <a:xfrm>
          <a:off x="0" y="0"/>
          <a:ext cx="0" cy="0"/>
          <a:chOff x="0" y="0"/>
          <a:chExt cx="0" cy="0"/>
        </a:xfrm>
      </p:grpSpPr>
      <p:sp>
        <p:nvSpPr>
          <p:cNvPr id="1212" name="Google Shape;1212;gbdcc4980cb_0_16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3" name="Google Shape;1213;gbdcc4980cb_0_16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that you've learned about a few subsets of AI, it's your turn to explore them </a:t>
            </a:r>
            <a:r>
              <a:rPr lang="en"/>
              <a:t>further.</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bdcc4980cb_0_4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bdcc4980cb_0_4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 </a:t>
            </a:r>
            <a:r>
              <a:rPr lang="en"/>
              <a:t>algorithms use statistics to help find patterns in data.</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bdcc4980cb_0_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bdcc4980cb_0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 then </a:t>
            </a:r>
            <a:r>
              <a:rPr lang="en"/>
              <a:t>uses</a:t>
            </a:r>
            <a:r>
              <a:rPr lang="en"/>
              <a:t> those patterns to make predictions and assessments.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bdcc4980cb_0_4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bdcc4980cb_0_4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Let's use a music sharing company as an example. Suppose they wanted to devise a program that recommended music to listeners - one implementation could look at a users music history and track how many listens a specific genre of music gets.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bdcc4980cb_0_5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bdcc4980cb_0_5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a user listens to music, they keep track of the … [next slide]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
  <p:cSld name="TITLE">
    <p:bg>
      <p:bgPr>
        <a:blipFill>
          <a:blip r:embed="rId2">
            <a:alphaModFix/>
          </a:blip>
          <a:stretch>
            <a:fillRect/>
          </a:stretch>
        </a:blipFill>
      </p:bgPr>
    </p:bg>
    <p:spTree>
      <p:nvGrpSpPr>
        <p:cNvPr id="8" name="Shape 8"/>
        <p:cNvGrpSpPr/>
        <p:nvPr/>
      </p:nvGrpSpPr>
      <p:grpSpPr>
        <a:xfrm>
          <a:off x="0" y="0"/>
          <a:ext cx="0" cy="0"/>
          <a:chOff x="0" y="0"/>
          <a:chExt cx="0" cy="0"/>
        </a:xfrm>
      </p:grpSpPr>
      <p:sp>
        <p:nvSpPr>
          <p:cNvPr id="9" name="Google Shape;9;p2"/>
          <p:cNvSpPr/>
          <p:nvPr/>
        </p:nvSpPr>
        <p:spPr>
          <a:xfrm>
            <a:off x="0" y="-45525"/>
            <a:ext cx="91440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 name="Google Shape;10;p2"/>
          <p:cNvCxnSpPr/>
          <p:nvPr/>
        </p:nvCxnSpPr>
        <p:spPr>
          <a:xfrm>
            <a:off x="0" y="2701425"/>
            <a:ext cx="6452100" cy="0"/>
          </a:xfrm>
          <a:prstGeom prst="straightConnector1">
            <a:avLst/>
          </a:prstGeom>
          <a:noFill/>
          <a:ln cap="flat" cmpd="sng" w="152400">
            <a:solidFill>
              <a:srgbClr val="FFFFFF"/>
            </a:solidFill>
            <a:prstDash val="solid"/>
            <a:round/>
            <a:headEnd len="med" w="med" type="none"/>
            <a:tailEnd len="med" w="med" type="none"/>
          </a:ln>
        </p:spPr>
      </p:cxnSp>
      <p:sp>
        <p:nvSpPr>
          <p:cNvPr id="11" name="Google Shape;11;p2"/>
          <p:cNvSpPr txBox="1"/>
          <p:nvPr>
            <p:ph type="title"/>
          </p:nvPr>
        </p:nvSpPr>
        <p:spPr>
          <a:xfrm>
            <a:off x="1340200" y="681575"/>
            <a:ext cx="7860000" cy="16935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de 2">
  <p:cSld name="CUSTOM_5_1">
    <p:spTree>
      <p:nvGrpSpPr>
        <p:cNvPr id="49" name="Shape 49"/>
        <p:cNvGrpSpPr/>
        <p:nvPr/>
      </p:nvGrpSpPr>
      <p:grpSpPr>
        <a:xfrm>
          <a:off x="0" y="0"/>
          <a:ext cx="0" cy="0"/>
          <a:chOff x="0" y="0"/>
          <a:chExt cx="0" cy="0"/>
        </a:xfrm>
      </p:grpSpPr>
      <p:sp>
        <p:nvSpPr>
          <p:cNvPr id="50" name="Google Shape;50;p1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51" name="Google Shape;51;p11"/>
          <p:cNvPicPr preferRelativeResize="0"/>
          <p:nvPr/>
        </p:nvPicPr>
        <p:blipFill>
          <a:blip r:embed="rId2">
            <a:alphaModFix/>
          </a:blip>
          <a:stretch>
            <a:fillRect/>
          </a:stretch>
        </p:blipFill>
        <p:spPr>
          <a:xfrm>
            <a:off x="0" y="0"/>
            <a:ext cx="9144000" cy="3834876"/>
          </a:xfrm>
          <a:prstGeom prst="rect">
            <a:avLst/>
          </a:prstGeom>
          <a:noFill/>
          <a:ln>
            <a:noFill/>
          </a:ln>
        </p:spPr>
      </p:pic>
      <p:sp>
        <p:nvSpPr>
          <p:cNvPr id="52" name="Google Shape;52;p11"/>
          <p:cNvSpPr txBox="1"/>
          <p:nvPr/>
        </p:nvSpPr>
        <p:spPr>
          <a:xfrm>
            <a:off x="472450" y="1679332"/>
            <a:ext cx="8229600" cy="4620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for(var i = 0; i &lt; </a:t>
            </a:r>
            <a:r>
              <a:rPr b="1" i="1" lang="en" sz="3000">
                <a:solidFill>
                  <a:srgbClr val="27A9E1"/>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i++){</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  /* code to execute </a:t>
            </a:r>
            <a:r>
              <a:rPr b="1" i="1" lang="en" sz="3000">
                <a:solidFill>
                  <a:srgbClr val="333333"/>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times */</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a:t>
            </a:r>
            <a:endParaRPr b="1" sz="3000">
              <a:solidFill>
                <a:srgbClr val="333333"/>
              </a:solidFill>
              <a:latin typeface="Courier New"/>
              <a:ea typeface="Courier New"/>
              <a:cs typeface="Courier New"/>
              <a:sym typeface="Courier New"/>
            </a:endParaRPr>
          </a:p>
        </p:txBody>
      </p:sp>
      <p:sp>
        <p:nvSpPr>
          <p:cNvPr id="53" name="Google Shape;53;p11"/>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ighlight copy">
  <p:cSld name="CUSTOM_5_1_1">
    <p:spTree>
      <p:nvGrpSpPr>
        <p:cNvPr id="54" name="Shape 54"/>
        <p:cNvGrpSpPr/>
        <p:nvPr/>
      </p:nvGrpSpPr>
      <p:grpSpPr>
        <a:xfrm>
          <a:off x="0" y="0"/>
          <a:ext cx="0" cy="0"/>
          <a:chOff x="0" y="0"/>
          <a:chExt cx="0" cy="0"/>
        </a:xfrm>
      </p:grpSpPr>
      <p:sp>
        <p:nvSpPr>
          <p:cNvPr id="55" name="Google Shape;55;p1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56" name="Google Shape;56;p12"/>
          <p:cNvPicPr preferRelativeResize="0"/>
          <p:nvPr/>
        </p:nvPicPr>
        <p:blipFill>
          <a:blip r:embed="rId2">
            <a:alphaModFix/>
          </a:blip>
          <a:stretch>
            <a:fillRect/>
          </a:stretch>
        </p:blipFill>
        <p:spPr>
          <a:xfrm>
            <a:off x="0" y="0"/>
            <a:ext cx="9144000" cy="1105625"/>
          </a:xfrm>
          <a:prstGeom prst="rect">
            <a:avLst/>
          </a:prstGeom>
          <a:noFill/>
          <a:ln>
            <a:noFill/>
          </a:ln>
        </p:spPr>
      </p:pic>
      <p:sp>
        <p:nvSpPr>
          <p:cNvPr id="57" name="Google Shape;57;p12"/>
          <p:cNvSpPr/>
          <p:nvPr/>
        </p:nvSpPr>
        <p:spPr>
          <a:xfrm>
            <a:off x="0" y="0"/>
            <a:ext cx="9144000" cy="3354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slide2.png" id="58" name="Google Shape;58;p12"/>
          <p:cNvPicPr preferRelativeResize="0"/>
          <p:nvPr/>
        </p:nvPicPr>
        <p:blipFill>
          <a:blip r:embed="rId2">
            <a:alphaModFix/>
          </a:blip>
          <a:stretch>
            <a:fillRect/>
          </a:stretch>
        </p:blipFill>
        <p:spPr>
          <a:xfrm>
            <a:off x="0" y="4836000"/>
            <a:ext cx="9144000" cy="1105625"/>
          </a:xfrm>
          <a:prstGeom prst="rect">
            <a:avLst/>
          </a:prstGeom>
          <a:noFill/>
          <a:ln>
            <a:noFill/>
          </a:ln>
        </p:spPr>
      </p:pic>
      <p:sp>
        <p:nvSpPr>
          <p:cNvPr id="59" name="Google Shape;59;p12"/>
          <p:cNvSpPr/>
          <p:nvPr/>
        </p:nvSpPr>
        <p:spPr>
          <a:xfrm>
            <a:off x="0" y="4836000"/>
            <a:ext cx="9144000" cy="3354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LLOUT">
  <p:cSld name="CUSTOM_6">
    <p:spTree>
      <p:nvGrpSpPr>
        <p:cNvPr id="60" name="Shape 60"/>
        <p:cNvGrpSpPr/>
        <p:nvPr/>
      </p:nvGrpSpPr>
      <p:grpSpPr>
        <a:xfrm>
          <a:off x="0" y="0"/>
          <a:ext cx="0" cy="0"/>
          <a:chOff x="0" y="0"/>
          <a:chExt cx="0" cy="0"/>
        </a:xfrm>
      </p:grpSpPr>
      <p:sp>
        <p:nvSpPr>
          <p:cNvPr id="61" name="Google Shape;61;p13"/>
          <p:cNvSpPr txBox="1"/>
          <p:nvPr/>
        </p:nvSpPr>
        <p:spPr>
          <a:xfrm>
            <a:off x="381000" y="1129457"/>
            <a:ext cx="8229600" cy="4620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function buildPyramid()</a:t>
            </a:r>
            <a:r>
              <a:rPr lang="en" sz="3000">
                <a:solidFill>
                  <a:srgbClr val="333333"/>
                </a:solidFill>
                <a:latin typeface="Courier New"/>
                <a:ea typeface="Courier New"/>
                <a:cs typeface="Courier New"/>
                <a:sym typeface="Courier New"/>
              </a:rPr>
              <a:t>{</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lang="en" sz="3000">
                <a:solidFill>
                  <a:srgbClr val="333333"/>
                </a:solidFill>
                <a:latin typeface="Courier New"/>
                <a:ea typeface="Courier New"/>
                <a:cs typeface="Courier New"/>
                <a:sym typeface="Courier New"/>
              </a:rPr>
              <a:t>  /* code goes here */</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lang="en" sz="3000">
                <a:solidFill>
                  <a:srgbClr val="333333"/>
                </a:solidFill>
                <a:latin typeface="Courier New"/>
                <a:ea typeface="Courier New"/>
                <a:cs typeface="Courier New"/>
                <a:sym typeface="Courier New"/>
              </a:rPr>
              <a:t>}</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t/>
            </a:r>
            <a:endParaRPr sz="3000">
              <a:solidFill>
                <a:srgbClr val="333333"/>
              </a:solidFill>
            </a:endParaRPr>
          </a:p>
        </p:txBody>
      </p:sp>
      <p:sp>
        <p:nvSpPr>
          <p:cNvPr id="62" name="Google Shape;62;p13"/>
          <p:cNvSpPr/>
          <p:nvPr/>
        </p:nvSpPr>
        <p:spPr>
          <a:xfrm>
            <a:off x="3909088" y="2855825"/>
            <a:ext cx="4037100" cy="1772100"/>
          </a:xfrm>
          <a:prstGeom prst="wedgeRoundRectCallout">
            <a:avLst>
              <a:gd fmla="val -21355" name="adj1"/>
              <a:gd fmla="val -68750" name="adj2"/>
              <a:gd fmla="val 0" name="adj3"/>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rgbClr val="333333"/>
              </a:solidFill>
            </a:endParaRPr>
          </a:p>
        </p:txBody>
      </p:sp>
      <p:pic>
        <p:nvPicPr>
          <p:cNvPr descr="slide2.png" id="63" name="Google Shape;63;p13"/>
          <p:cNvPicPr preferRelativeResize="0"/>
          <p:nvPr/>
        </p:nvPicPr>
        <p:blipFill>
          <a:blip r:embed="rId2">
            <a:alphaModFix/>
          </a:blip>
          <a:stretch>
            <a:fillRect/>
          </a:stretch>
        </p:blipFill>
        <p:spPr>
          <a:xfrm>
            <a:off x="0" y="0"/>
            <a:ext cx="9144000" cy="3834876"/>
          </a:xfrm>
          <a:prstGeom prst="rect">
            <a:avLst/>
          </a:prstGeom>
          <a:noFill/>
          <a:ln>
            <a:noFill/>
          </a:ln>
        </p:spPr>
      </p:pic>
      <p:sp>
        <p:nvSpPr>
          <p:cNvPr id="64" name="Google Shape;64;p13"/>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3"/>
          <p:cNvSpPr txBox="1"/>
          <p:nvPr/>
        </p:nvSpPr>
        <p:spPr>
          <a:xfrm>
            <a:off x="252200" y="205975"/>
            <a:ext cx="59307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800">
                <a:solidFill>
                  <a:srgbClr val="FFFFFF"/>
                </a:solidFill>
                <a:latin typeface="Proxima Nova"/>
                <a:ea typeface="Proxima Nova"/>
                <a:cs typeface="Proxima Nova"/>
                <a:sym typeface="Proxima Nova"/>
              </a:rPr>
              <a:t>Naming is crucial</a:t>
            </a:r>
            <a:endParaRPr sz="3800">
              <a:solidFill>
                <a:srgbClr val="FFFFFF"/>
              </a:solidFill>
              <a:latin typeface="Proxima Nova"/>
              <a:ea typeface="Proxima Nova"/>
              <a:cs typeface="Proxima Nova"/>
              <a:sym typeface="Proxima Nova"/>
            </a:endParaRPr>
          </a:p>
        </p:txBody>
      </p:sp>
      <p:sp>
        <p:nvSpPr>
          <p:cNvPr id="66" name="Google Shape;66;p13"/>
          <p:cNvSpPr/>
          <p:nvPr/>
        </p:nvSpPr>
        <p:spPr>
          <a:xfrm>
            <a:off x="3914525" y="2779625"/>
            <a:ext cx="4037100" cy="1772100"/>
          </a:xfrm>
          <a:prstGeom prst="wedgeRoundRectCallout">
            <a:avLst>
              <a:gd fmla="val -21355" name="adj1"/>
              <a:gd fmla="val -68750" name="adj2"/>
              <a:gd fmla="val 0" name="adj3"/>
            </a:avLst>
          </a:prstGeom>
          <a:solidFill>
            <a:srgbClr val="27A9E1"/>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txBox="1"/>
          <p:nvPr/>
        </p:nvSpPr>
        <p:spPr>
          <a:xfrm>
            <a:off x="4338600" y="3198625"/>
            <a:ext cx="35730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Proxima Nova"/>
                <a:ea typeface="Proxima Nova"/>
                <a:cs typeface="Proxima Nova"/>
                <a:sym typeface="Proxima Nova"/>
              </a:rPr>
              <a:t>From this name, it’s clear what the function does </a:t>
            </a:r>
            <a:endParaRPr sz="2400">
              <a:solidFill>
                <a:srgbClr val="FFFFFF"/>
              </a:solidFill>
              <a:latin typeface="Proxima Nova"/>
              <a:ea typeface="Proxima Nova"/>
              <a:cs typeface="Proxima Nova"/>
              <a:sym typeface="Proxima Nova"/>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uter definition">
  <p:cSld name="CUSTOM_3">
    <p:bg>
      <p:bgPr>
        <a:blipFill>
          <a:blip r:embed="rId2">
            <a:alphaModFix/>
          </a:blip>
          <a:stretch>
            <a:fillRect/>
          </a:stretch>
        </a:blipFill>
      </p:bgPr>
    </p:bg>
    <p:spTree>
      <p:nvGrpSpPr>
        <p:cNvPr id="68" name="Shape 68"/>
        <p:cNvGrpSpPr/>
        <p:nvPr/>
      </p:nvGrpSpPr>
      <p:grpSpPr>
        <a:xfrm>
          <a:off x="0" y="0"/>
          <a:ext cx="0" cy="0"/>
          <a:chOff x="0" y="0"/>
          <a:chExt cx="0" cy="0"/>
        </a:xfrm>
      </p:grpSpPr>
      <p:pic>
        <p:nvPicPr>
          <p:cNvPr descr="slide2.png" id="69" name="Google Shape;69;p14"/>
          <p:cNvPicPr preferRelativeResize="0"/>
          <p:nvPr/>
        </p:nvPicPr>
        <p:blipFill>
          <a:blip r:embed="rId3">
            <a:alphaModFix/>
          </a:blip>
          <a:stretch>
            <a:fillRect/>
          </a:stretch>
        </p:blipFill>
        <p:spPr>
          <a:xfrm>
            <a:off x="0" y="0"/>
            <a:ext cx="9144000" cy="3834876"/>
          </a:xfrm>
          <a:prstGeom prst="rect">
            <a:avLst/>
          </a:prstGeom>
          <a:noFill/>
          <a:ln>
            <a:noFill/>
          </a:ln>
        </p:spPr>
      </p:pic>
      <p:sp>
        <p:nvSpPr>
          <p:cNvPr id="70" name="Google Shape;70;p14"/>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4"/>
          <p:cNvSpPr txBox="1"/>
          <p:nvPr>
            <p:ph type="title"/>
          </p:nvPr>
        </p:nvSpPr>
        <p:spPr>
          <a:xfrm>
            <a:off x="443725" y="244500"/>
            <a:ext cx="6384000" cy="760500"/>
          </a:xfrm>
          <a:prstGeom prst="rect">
            <a:avLst/>
          </a:prstGeom>
        </p:spPr>
        <p:txBody>
          <a:bodyPr anchorCtr="0" anchor="b" bIns="91425" lIns="91425" spcFirstLastPara="1" rIns="91425" wrap="square" tIns="91425">
            <a:noAutofit/>
          </a:bodyPr>
          <a:lstStyle>
            <a:lvl1pPr lvl="0" rtl="0">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sp>
        <p:nvSpPr>
          <p:cNvPr id="72" name="Google Shape;72;p14"/>
          <p:cNvSpPr txBox="1"/>
          <p:nvPr>
            <p:ph idx="1" type="subTitle"/>
          </p:nvPr>
        </p:nvSpPr>
        <p:spPr>
          <a:xfrm>
            <a:off x="1466975" y="2327250"/>
            <a:ext cx="3667500" cy="887400"/>
          </a:xfrm>
          <a:prstGeom prst="rect">
            <a:avLst/>
          </a:prstGeom>
        </p:spPr>
        <p:txBody>
          <a:bodyPr anchorCtr="0" anchor="t" bIns="91425" lIns="91425" spcFirstLastPara="1" rIns="91425" wrap="square" tIns="91425">
            <a:noAutofit/>
          </a:bodyPr>
          <a:lstStyle>
            <a:lvl1pPr lvl="0" rtl="0">
              <a:spcBef>
                <a:spcPts val="600"/>
              </a:spcBef>
              <a:spcAft>
                <a:spcPts val="0"/>
              </a:spcAft>
              <a:buNone/>
              <a:defRPr b="1">
                <a:latin typeface="Courier New"/>
                <a:ea typeface="Courier New"/>
                <a:cs typeface="Courier New"/>
                <a:sym typeface="Courier New"/>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a:spcBef>
                <a:spcPts val="600"/>
              </a:spcBef>
              <a:spcAft>
                <a:spcPts val="0"/>
              </a:spcAft>
              <a:buNone/>
              <a:defRPr/>
            </a:lvl9pPr>
          </a:lstStyle>
          <a:p/>
        </p:txBody>
      </p:sp>
      <p:sp>
        <p:nvSpPr>
          <p:cNvPr id="73" name="Google Shape;73;p14"/>
          <p:cNvSpPr txBox="1"/>
          <p:nvPr>
            <p:ph idx="2" type="body"/>
          </p:nvPr>
        </p:nvSpPr>
        <p:spPr>
          <a:xfrm>
            <a:off x="5994725" y="1648100"/>
            <a:ext cx="2879700" cy="23274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SzPts val="2400"/>
              <a:buChar char="●"/>
              <a:defRPr sz="2400"/>
            </a:lvl1pPr>
            <a:lvl2pPr indent="-355600" lvl="1" marL="914400" rtl="0">
              <a:spcBef>
                <a:spcPts val="0"/>
              </a:spcBef>
              <a:spcAft>
                <a:spcPts val="0"/>
              </a:spcAft>
              <a:buSzPts val="2000"/>
              <a:buChar char="○"/>
              <a:defRPr sz="20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a:spcBef>
                <a:spcPts val="0"/>
              </a:spcBef>
              <a:spcAft>
                <a:spcPts val="0"/>
              </a:spcAft>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e + definition 1 (example)">
  <p:cSld name="CUSTOM_3_1">
    <p:bg>
      <p:bgPr>
        <a:blipFill>
          <a:blip r:embed="rId2">
            <a:alphaModFix/>
          </a:blip>
          <a:stretch>
            <a:fillRect/>
          </a:stretch>
        </a:blipFill>
      </p:bgPr>
    </p:bg>
    <p:spTree>
      <p:nvGrpSpPr>
        <p:cNvPr id="74" name="Shape 74"/>
        <p:cNvGrpSpPr/>
        <p:nvPr/>
      </p:nvGrpSpPr>
      <p:grpSpPr>
        <a:xfrm>
          <a:off x="0" y="0"/>
          <a:ext cx="0" cy="0"/>
          <a:chOff x="0" y="0"/>
          <a:chExt cx="0" cy="0"/>
        </a:xfrm>
      </p:grpSpPr>
      <p:pic>
        <p:nvPicPr>
          <p:cNvPr descr="slide2.png" id="75" name="Google Shape;75;p15"/>
          <p:cNvPicPr preferRelativeResize="0"/>
          <p:nvPr/>
        </p:nvPicPr>
        <p:blipFill>
          <a:blip r:embed="rId3">
            <a:alphaModFix/>
          </a:blip>
          <a:stretch>
            <a:fillRect/>
          </a:stretch>
        </p:blipFill>
        <p:spPr>
          <a:xfrm>
            <a:off x="0" y="0"/>
            <a:ext cx="9144000" cy="3834876"/>
          </a:xfrm>
          <a:prstGeom prst="rect">
            <a:avLst/>
          </a:prstGeom>
          <a:noFill/>
          <a:ln>
            <a:noFill/>
          </a:ln>
        </p:spPr>
      </p:pic>
      <p:sp>
        <p:nvSpPr>
          <p:cNvPr id="76" name="Google Shape;76;p15"/>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5"/>
          <p:cNvSpPr txBox="1"/>
          <p:nvPr/>
        </p:nvSpPr>
        <p:spPr>
          <a:xfrm>
            <a:off x="396250" y="214025"/>
            <a:ext cx="54300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800">
                <a:solidFill>
                  <a:srgbClr val="FFFFFF"/>
                </a:solidFill>
                <a:latin typeface="Proxima Nova"/>
                <a:ea typeface="Proxima Nova"/>
                <a:cs typeface="Proxima Nova"/>
                <a:sym typeface="Proxima Nova"/>
              </a:rPr>
              <a:t>Calling a function</a:t>
            </a:r>
            <a:endParaRPr sz="3800">
              <a:solidFill>
                <a:srgbClr val="FFFFFF"/>
              </a:solidFill>
              <a:latin typeface="Proxima Nova"/>
              <a:ea typeface="Proxima Nova"/>
              <a:cs typeface="Proxima Nova"/>
              <a:sym typeface="Proxima Nova"/>
            </a:endParaRPr>
          </a:p>
        </p:txBody>
      </p:sp>
      <p:sp>
        <p:nvSpPr>
          <p:cNvPr id="78" name="Google Shape;78;p15"/>
          <p:cNvSpPr txBox="1"/>
          <p:nvPr/>
        </p:nvSpPr>
        <p:spPr>
          <a:xfrm>
            <a:off x="1407600" y="2225900"/>
            <a:ext cx="3687000" cy="1012800"/>
          </a:xfrm>
          <a:prstGeom prst="rect">
            <a:avLst/>
          </a:prstGeom>
          <a:noFill/>
          <a:ln>
            <a:noFill/>
          </a:ln>
        </p:spPr>
        <p:txBody>
          <a:bodyPr anchorCtr="0" anchor="ctr" bIns="91425" lIns="91425" spcFirstLastPara="1" rIns="91425" wrap="square" tIns="91425">
            <a:noAutofit/>
          </a:bodyPr>
          <a:lstStyle/>
          <a:p>
            <a:pPr indent="0" lvl="0" marL="0" rtl="0" algn="ctr">
              <a:spcBef>
                <a:spcPts val="600"/>
              </a:spcBef>
              <a:spcAft>
                <a:spcPts val="0"/>
              </a:spcAft>
              <a:buNone/>
            </a:pPr>
            <a:r>
              <a:rPr b="1" lang="en" sz="3000">
                <a:solidFill>
                  <a:srgbClr val="333333"/>
                </a:solidFill>
                <a:latin typeface="Courier New"/>
                <a:ea typeface="Courier New"/>
                <a:cs typeface="Courier New"/>
                <a:sym typeface="Courier New"/>
              </a:rPr>
              <a:t>turnAround();</a:t>
            </a:r>
            <a:endParaRPr b="1" sz="3000">
              <a:solidFill>
                <a:srgbClr val="333333"/>
              </a:solidFill>
              <a:latin typeface="Courier New"/>
              <a:ea typeface="Courier New"/>
              <a:cs typeface="Courier New"/>
              <a:sym typeface="Courier New"/>
            </a:endParaRPr>
          </a:p>
        </p:txBody>
      </p:sp>
      <p:sp>
        <p:nvSpPr>
          <p:cNvPr id="79" name="Google Shape;79;p15"/>
          <p:cNvSpPr txBox="1"/>
          <p:nvPr/>
        </p:nvSpPr>
        <p:spPr>
          <a:xfrm>
            <a:off x="5928675" y="2275875"/>
            <a:ext cx="2753700" cy="190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333333"/>
                </a:solidFill>
                <a:latin typeface="Proxima Nova"/>
                <a:ea typeface="Proxima Nova"/>
                <a:cs typeface="Proxima Nova"/>
                <a:sym typeface="Proxima Nova"/>
              </a:rPr>
              <a:t>Calling a function:</a:t>
            </a:r>
            <a:r>
              <a:rPr lang="en" sz="2400">
                <a:solidFill>
                  <a:srgbClr val="333333"/>
                </a:solidFill>
                <a:latin typeface="Proxima Nova"/>
                <a:ea typeface="Proxima Nova"/>
                <a:cs typeface="Proxima Nova"/>
                <a:sym typeface="Proxima Nova"/>
              </a:rPr>
              <a:t> causing the action to actually happen</a:t>
            </a:r>
            <a:endParaRPr sz="2400">
              <a:solidFill>
                <a:srgbClr val="333333"/>
              </a:solidFill>
              <a:latin typeface="Proxima Nova"/>
              <a:ea typeface="Proxima Nova"/>
              <a:cs typeface="Proxima Nova"/>
              <a:sym typeface="Proxima Nova"/>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ust code">
  <p:cSld name="CUSTOM_4">
    <p:bg>
      <p:bgPr>
        <a:blipFill>
          <a:blip r:embed="rId2">
            <a:alphaModFix/>
          </a:blip>
          <a:stretch>
            <a:fillRect/>
          </a:stretch>
        </a:blipFill>
      </p:bgPr>
    </p:bg>
    <p:spTree>
      <p:nvGrpSpPr>
        <p:cNvPr id="80" name="Shape 80"/>
        <p:cNvGrpSpPr/>
        <p:nvPr/>
      </p:nvGrpSpPr>
      <p:grpSpPr>
        <a:xfrm>
          <a:off x="0" y="0"/>
          <a:ext cx="0" cy="0"/>
          <a:chOff x="0" y="0"/>
          <a:chExt cx="0" cy="0"/>
        </a:xfrm>
      </p:grpSpPr>
      <p:pic>
        <p:nvPicPr>
          <p:cNvPr descr="slide2.png" id="81" name="Google Shape;81;p16"/>
          <p:cNvPicPr preferRelativeResize="0"/>
          <p:nvPr/>
        </p:nvPicPr>
        <p:blipFill>
          <a:blip r:embed="rId3">
            <a:alphaModFix/>
          </a:blip>
          <a:stretch>
            <a:fillRect/>
          </a:stretch>
        </p:blipFill>
        <p:spPr>
          <a:xfrm>
            <a:off x="0" y="0"/>
            <a:ext cx="9144000" cy="3834876"/>
          </a:xfrm>
          <a:prstGeom prst="rect">
            <a:avLst/>
          </a:prstGeom>
          <a:noFill/>
          <a:ln>
            <a:noFill/>
          </a:ln>
        </p:spPr>
      </p:pic>
      <p:sp>
        <p:nvSpPr>
          <p:cNvPr id="82" name="Google Shape;82;p16"/>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6"/>
          <p:cNvSpPr txBox="1"/>
          <p:nvPr/>
        </p:nvSpPr>
        <p:spPr>
          <a:xfrm>
            <a:off x="396250" y="137825"/>
            <a:ext cx="39711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500">
                <a:solidFill>
                  <a:srgbClr val="FFFFFF"/>
                </a:solidFill>
                <a:latin typeface="Proxima Nova"/>
                <a:ea typeface="Proxima Nova"/>
                <a:cs typeface="Proxima Nova"/>
                <a:sym typeface="Proxima Nova"/>
              </a:rPr>
              <a:t>Functions</a:t>
            </a:r>
            <a:endParaRPr b="1" sz="4500">
              <a:solidFill>
                <a:srgbClr val="FFFFFF"/>
              </a:solidFill>
              <a:latin typeface="Proxima Nova"/>
              <a:ea typeface="Proxima Nova"/>
              <a:cs typeface="Proxima Nova"/>
              <a:sym typeface="Proxima Nova"/>
            </a:endParaRPr>
          </a:p>
        </p:txBody>
      </p:sp>
      <p:sp>
        <p:nvSpPr>
          <p:cNvPr id="84" name="Google Shape;84;p16"/>
          <p:cNvSpPr txBox="1"/>
          <p:nvPr/>
        </p:nvSpPr>
        <p:spPr>
          <a:xfrm>
            <a:off x="2301750" y="1411050"/>
            <a:ext cx="4540500" cy="3000000"/>
          </a:xfrm>
          <a:prstGeom prst="rect">
            <a:avLst/>
          </a:prstGeom>
          <a:noFill/>
          <a:ln>
            <a:noFill/>
          </a:ln>
        </p:spPr>
        <p:txBody>
          <a:bodyPr anchorCtr="0" anchor="ctr" bIns="91425" lIns="91425" spcFirstLastPara="1" rIns="91425" wrap="square" tIns="91425">
            <a:noAutofit/>
          </a:bodyPr>
          <a:lstStyle/>
          <a:p>
            <a:pPr indent="0" lvl="0" marL="0" rtl="0" algn="ctr">
              <a:spcBef>
                <a:spcPts val="600"/>
              </a:spcBef>
              <a:spcAft>
                <a:spcPts val="0"/>
              </a:spcAft>
              <a:buNone/>
            </a:pPr>
            <a:r>
              <a:rPr b="1" lang="en" sz="3000">
                <a:solidFill>
                  <a:srgbClr val="333333"/>
                </a:solidFill>
                <a:latin typeface="Courier New"/>
                <a:ea typeface="Courier New"/>
                <a:cs typeface="Courier New"/>
                <a:sym typeface="Courier New"/>
              </a:rPr>
              <a:t>turnAround();</a:t>
            </a:r>
            <a:endParaRPr b="1" sz="3000">
              <a:solidFill>
                <a:srgbClr val="333333"/>
              </a:solidFill>
              <a:latin typeface="Courier New"/>
              <a:ea typeface="Courier New"/>
              <a:cs typeface="Courier New"/>
              <a:sym typeface="Courier New"/>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de">
  <p:cSld name="CUSTOM_4_1">
    <p:bg>
      <p:bgPr>
        <a:blipFill>
          <a:blip r:embed="rId2">
            <a:alphaModFix/>
          </a:blip>
          <a:stretch>
            <a:fillRect/>
          </a:stretch>
        </a:blipFill>
      </p:bgPr>
    </p:bg>
    <p:spTree>
      <p:nvGrpSpPr>
        <p:cNvPr id="85" name="Shape 85"/>
        <p:cNvGrpSpPr/>
        <p:nvPr/>
      </p:nvGrpSpPr>
      <p:grpSpPr>
        <a:xfrm>
          <a:off x="0" y="0"/>
          <a:ext cx="0" cy="0"/>
          <a:chOff x="0" y="0"/>
          <a:chExt cx="0" cy="0"/>
        </a:xfrm>
      </p:grpSpPr>
      <p:pic>
        <p:nvPicPr>
          <p:cNvPr descr="slide2.png" id="86" name="Google Shape;86;p17"/>
          <p:cNvPicPr preferRelativeResize="0"/>
          <p:nvPr/>
        </p:nvPicPr>
        <p:blipFill>
          <a:blip r:embed="rId3">
            <a:alphaModFix/>
          </a:blip>
          <a:stretch>
            <a:fillRect/>
          </a:stretch>
        </p:blipFill>
        <p:spPr>
          <a:xfrm>
            <a:off x="0" y="0"/>
            <a:ext cx="9144000" cy="3834876"/>
          </a:xfrm>
          <a:prstGeom prst="rect">
            <a:avLst/>
          </a:prstGeom>
          <a:noFill/>
          <a:ln>
            <a:noFill/>
          </a:ln>
        </p:spPr>
      </p:pic>
      <p:sp>
        <p:nvSpPr>
          <p:cNvPr id="87" name="Google Shape;87;p17"/>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7"/>
          <p:cNvSpPr txBox="1"/>
          <p:nvPr>
            <p:ph type="title"/>
          </p:nvPr>
        </p:nvSpPr>
        <p:spPr>
          <a:xfrm>
            <a:off x="371275" y="362225"/>
            <a:ext cx="7099500" cy="724500"/>
          </a:xfrm>
          <a:prstGeom prst="rect">
            <a:avLst/>
          </a:prstGeom>
        </p:spPr>
        <p:txBody>
          <a:bodyPr anchorCtr="0" anchor="b" bIns="91425" lIns="91425" spcFirstLastPara="1" rIns="91425" wrap="square" tIns="91425">
            <a:noAutofit/>
          </a:bodyPr>
          <a:lstStyle>
            <a:lvl1pPr lvl="0" rtl="0">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sp>
        <p:nvSpPr>
          <p:cNvPr id="89" name="Google Shape;89;p17"/>
          <p:cNvSpPr txBox="1"/>
          <p:nvPr>
            <p:ph idx="1" type="subTitle"/>
          </p:nvPr>
        </p:nvSpPr>
        <p:spPr>
          <a:xfrm>
            <a:off x="2635150" y="2218575"/>
            <a:ext cx="3921000" cy="1774800"/>
          </a:xfrm>
          <a:prstGeom prst="rect">
            <a:avLst/>
          </a:prstGeom>
        </p:spPr>
        <p:txBody>
          <a:bodyPr anchorCtr="0" anchor="t" bIns="91425" lIns="91425" spcFirstLastPara="1" rIns="91425" wrap="square" tIns="91425">
            <a:noAutofit/>
          </a:bodyPr>
          <a:lstStyle>
            <a:lvl1pPr lvl="0" rtl="0">
              <a:spcBef>
                <a:spcPts val="600"/>
              </a:spcBef>
              <a:spcAft>
                <a:spcPts val="0"/>
              </a:spcAft>
              <a:buNone/>
              <a:defRPr b="1">
                <a:solidFill>
                  <a:srgbClr val="333333"/>
                </a:solidFill>
                <a:latin typeface="Courier New"/>
                <a:ea typeface="Courier New"/>
                <a:cs typeface="Courier New"/>
                <a:sym typeface="Courier New"/>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a:spcBef>
                <a:spcPts val="600"/>
              </a:spcBef>
              <a:spcAft>
                <a:spcPts val="0"/>
              </a:spcAft>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e callout">
  <p:cSld name="CUSTOM_7">
    <p:spTree>
      <p:nvGrpSpPr>
        <p:cNvPr id="90" name="Shape 90"/>
        <p:cNvGrpSpPr/>
        <p:nvPr/>
      </p:nvGrpSpPr>
      <p:grpSpPr>
        <a:xfrm>
          <a:off x="0" y="0"/>
          <a:ext cx="0" cy="0"/>
          <a:chOff x="0" y="0"/>
          <a:chExt cx="0" cy="0"/>
        </a:xfrm>
      </p:grpSpPr>
      <p:sp>
        <p:nvSpPr>
          <p:cNvPr id="91" name="Google Shape;91;p18"/>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pic>
        <p:nvPicPr>
          <p:cNvPr descr="slide2.png" id="92" name="Google Shape;92;p18"/>
          <p:cNvPicPr preferRelativeResize="0"/>
          <p:nvPr/>
        </p:nvPicPr>
        <p:blipFill>
          <a:blip r:embed="rId2">
            <a:alphaModFix/>
          </a:blip>
          <a:stretch>
            <a:fillRect/>
          </a:stretch>
        </p:blipFill>
        <p:spPr>
          <a:xfrm>
            <a:off x="0" y="0"/>
            <a:ext cx="9144000" cy="3834876"/>
          </a:xfrm>
          <a:prstGeom prst="rect">
            <a:avLst/>
          </a:prstGeom>
          <a:noFill/>
          <a:ln>
            <a:noFill/>
          </a:ln>
        </p:spPr>
      </p:pic>
      <p:sp>
        <p:nvSpPr>
          <p:cNvPr id="93" name="Google Shape;93;p18"/>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8"/>
          <p:cNvSpPr/>
          <p:nvPr/>
        </p:nvSpPr>
        <p:spPr>
          <a:xfrm>
            <a:off x="1358525" y="1577100"/>
            <a:ext cx="6355500" cy="1699800"/>
          </a:xfrm>
          <a:prstGeom prst="roundRect">
            <a:avLst>
              <a:gd fmla="val 847" name="adj"/>
            </a:avLst>
          </a:prstGeom>
          <a:noFill/>
          <a:ln cap="flat" cmpd="sng" w="38100">
            <a:solidFill>
              <a:srgbClr val="27A9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7A9E1"/>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sic title + body">
  <p:cSld name="CUSTOM_8">
    <p:bg>
      <p:bgPr>
        <a:blipFill>
          <a:blip r:embed="rId2">
            <a:alphaModFix/>
          </a:blip>
          <a:stretch>
            <a:fillRect/>
          </a:stretch>
        </a:blipFill>
      </p:bgPr>
    </p:bg>
    <p:spTree>
      <p:nvGrpSpPr>
        <p:cNvPr id="95" name="Shape 95"/>
        <p:cNvGrpSpPr/>
        <p:nvPr/>
      </p:nvGrpSpPr>
      <p:grpSpPr>
        <a:xfrm>
          <a:off x="0" y="0"/>
          <a:ext cx="0" cy="0"/>
          <a:chOff x="0" y="0"/>
          <a:chExt cx="0" cy="0"/>
        </a:xfrm>
      </p:grpSpPr>
      <p:sp>
        <p:nvSpPr>
          <p:cNvPr id="96" name="Google Shape;96;p19"/>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sp>
        <p:nvSpPr>
          <p:cNvPr id="97" name="Google Shape;97;p19"/>
          <p:cNvSpPr txBox="1"/>
          <p:nvPr>
            <p:ph idx="1" type="body"/>
          </p:nvPr>
        </p:nvSpPr>
        <p:spPr>
          <a:xfrm>
            <a:off x="458075" y="1452625"/>
            <a:ext cx="8271300" cy="34230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a:spcBef>
                <a:spcPts val="0"/>
              </a:spcBef>
              <a:spcAft>
                <a:spcPts val="0"/>
              </a:spcAft>
              <a:buSzPts val="18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sic title + body 1">
  <p:cSld name="CUSTOM_8_1">
    <p:bg>
      <p:bgPr>
        <a:blipFill>
          <a:blip r:embed="rId2">
            <a:alphaModFix/>
          </a:blip>
          <a:stretch>
            <a:fillRect/>
          </a:stretch>
        </a:blipFill>
      </p:bgPr>
    </p:bg>
    <p:spTree>
      <p:nvGrpSpPr>
        <p:cNvPr id="98" name="Shape 98"/>
        <p:cNvGrpSpPr/>
        <p:nvPr/>
      </p:nvGrpSpPr>
      <p:grpSpPr>
        <a:xfrm>
          <a:off x="0" y="0"/>
          <a:ext cx="0" cy="0"/>
          <a:chOff x="0" y="0"/>
          <a:chExt cx="0" cy="0"/>
        </a:xfrm>
      </p:grpSpPr>
      <p:sp>
        <p:nvSpPr>
          <p:cNvPr id="99" name="Google Shape;99;p2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00" name="Google Shape;100;p20"/>
          <p:cNvSpPr/>
          <p:nvPr/>
        </p:nvSpPr>
        <p:spPr>
          <a:xfrm>
            <a:off x="1454100" y="1790025"/>
            <a:ext cx="6235800" cy="2181300"/>
          </a:xfrm>
          <a:prstGeom prst="roundRect">
            <a:avLst>
              <a:gd fmla="val 847" name="adj"/>
            </a:avLst>
          </a:prstGeom>
          <a:noFill/>
          <a:ln cap="flat" cmpd="sng" w="76200">
            <a:solidFill>
              <a:srgbClr val="27A9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7A9E1"/>
              </a:solidFill>
            </a:endParaRPr>
          </a:p>
        </p:txBody>
      </p:sp>
      <p:sp>
        <p:nvSpPr>
          <p:cNvPr id="101" name="Google Shape;101;p20"/>
          <p:cNvSpPr txBox="1"/>
          <p:nvPr>
            <p:ph idx="1" type="body"/>
          </p:nvPr>
        </p:nvSpPr>
        <p:spPr>
          <a:xfrm>
            <a:off x="1584700" y="1937875"/>
            <a:ext cx="5940300" cy="18744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Clr>
                <a:srgbClr val="333333"/>
              </a:buClr>
              <a:buSzPts val="2400"/>
              <a:buFont typeface="Courier New"/>
              <a:buChar char="●"/>
              <a:defRPr b="1" sz="2400">
                <a:solidFill>
                  <a:srgbClr val="333333"/>
                </a:solidFill>
                <a:latin typeface="Courier New"/>
                <a:ea typeface="Courier New"/>
                <a:cs typeface="Courier New"/>
                <a:sym typeface="Courier New"/>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a:spcBef>
                <a:spcPts val="0"/>
              </a:spcBef>
              <a:spcAft>
                <a:spcPts val="0"/>
              </a:spcAft>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ubtitle">
  <p:cSld name="TITLE_2">
    <p:bg>
      <p:bgPr>
        <a:blipFill>
          <a:blip r:embed="rId2">
            <a:alphaModFix/>
          </a:blip>
          <a:stretch>
            <a:fillRect/>
          </a:stretch>
        </a:blipFill>
      </p:bgPr>
    </p:bg>
    <p:spTree>
      <p:nvGrpSpPr>
        <p:cNvPr id="12" name="Shape 12"/>
        <p:cNvGrpSpPr/>
        <p:nvPr/>
      </p:nvGrpSpPr>
      <p:grpSpPr>
        <a:xfrm>
          <a:off x="0" y="0"/>
          <a:ext cx="0" cy="0"/>
          <a:chOff x="0" y="0"/>
          <a:chExt cx="0" cy="0"/>
        </a:xfrm>
      </p:grpSpPr>
      <p:sp>
        <p:nvSpPr>
          <p:cNvPr id="13" name="Google Shape;13;p3"/>
          <p:cNvSpPr/>
          <p:nvPr/>
        </p:nvSpPr>
        <p:spPr>
          <a:xfrm>
            <a:off x="0" y="-45525"/>
            <a:ext cx="91440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 name="Google Shape;14;p3"/>
          <p:cNvCxnSpPr/>
          <p:nvPr/>
        </p:nvCxnSpPr>
        <p:spPr>
          <a:xfrm>
            <a:off x="0" y="2701425"/>
            <a:ext cx="6452100" cy="0"/>
          </a:xfrm>
          <a:prstGeom prst="straightConnector1">
            <a:avLst/>
          </a:prstGeom>
          <a:noFill/>
          <a:ln cap="flat" cmpd="sng" w="152400">
            <a:solidFill>
              <a:srgbClr val="FFFFFF"/>
            </a:solidFill>
            <a:prstDash val="solid"/>
            <a:round/>
            <a:headEnd len="med" w="med" type="none"/>
            <a:tailEnd len="med" w="med" type="none"/>
          </a:ln>
        </p:spPr>
      </p:cxnSp>
      <p:sp>
        <p:nvSpPr>
          <p:cNvPr id="15" name="Google Shape;15;p3"/>
          <p:cNvSpPr txBox="1"/>
          <p:nvPr>
            <p:ph type="title"/>
          </p:nvPr>
        </p:nvSpPr>
        <p:spPr>
          <a:xfrm>
            <a:off x="1340200" y="681575"/>
            <a:ext cx="7860000" cy="16935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6" name="Google Shape;16;p3"/>
          <p:cNvSpPr txBox="1"/>
          <p:nvPr>
            <p:ph idx="1" type="subTitle"/>
          </p:nvPr>
        </p:nvSpPr>
        <p:spPr>
          <a:xfrm>
            <a:off x="335050" y="3024525"/>
            <a:ext cx="4781400" cy="706200"/>
          </a:xfrm>
          <a:prstGeom prst="rect">
            <a:avLst/>
          </a:prstGeom>
        </p:spPr>
        <p:txBody>
          <a:bodyPr anchorCtr="0" anchor="t" bIns="91425" lIns="91425" spcFirstLastPara="1" rIns="91425" wrap="square" tIns="91425">
            <a:noAutofit/>
          </a:bodyPr>
          <a:lstStyle>
            <a:lvl1pPr lvl="0" rtl="0">
              <a:spcBef>
                <a:spcPts val="600"/>
              </a:spcBef>
              <a:spcAft>
                <a:spcPts val="0"/>
              </a:spcAft>
              <a:buNone/>
              <a:defRPr sz="2400">
                <a:solidFill>
                  <a:srgbClr val="FFFFFF"/>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a:spcBef>
                <a:spcPts val="600"/>
              </a:spcBef>
              <a:spcAft>
                <a:spcPts val="0"/>
              </a:spcAft>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3">
  <p:cSld name="TITLE_3">
    <p:spTree>
      <p:nvGrpSpPr>
        <p:cNvPr id="102" name="Shape 102"/>
        <p:cNvGrpSpPr/>
        <p:nvPr/>
      </p:nvGrpSpPr>
      <p:grpSpPr>
        <a:xfrm>
          <a:off x="0" y="0"/>
          <a:ext cx="0" cy="0"/>
          <a:chOff x="0" y="0"/>
          <a:chExt cx="0" cy="0"/>
        </a:xfrm>
      </p:grpSpPr>
      <p:sp>
        <p:nvSpPr>
          <p:cNvPr id="103" name="Google Shape;103;p21"/>
          <p:cNvSpPr/>
          <p:nvPr/>
        </p:nvSpPr>
        <p:spPr>
          <a:xfrm>
            <a:off x="0" y="0"/>
            <a:ext cx="9144000" cy="5143500"/>
          </a:xfrm>
          <a:prstGeom prst="rect">
            <a:avLst/>
          </a:prstGeom>
          <a:solidFill>
            <a:srgbClr val="2D8EC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4EAED3"/>
              </a:solidFill>
              <a:latin typeface="Calibri"/>
              <a:ea typeface="Calibri"/>
              <a:cs typeface="Calibri"/>
              <a:sym typeface="Calibri"/>
            </a:endParaRPr>
          </a:p>
        </p:txBody>
      </p:sp>
      <p:sp>
        <p:nvSpPr>
          <p:cNvPr id="104" name="Google Shape;104;p21"/>
          <p:cNvSpPr txBox="1"/>
          <p:nvPr>
            <p:ph type="ctrTitle"/>
          </p:nvPr>
        </p:nvSpPr>
        <p:spPr>
          <a:xfrm>
            <a:off x="311708" y="689500"/>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4800"/>
              <a:buFont typeface="Proxima Nova"/>
              <a:buNone/>
              <a:defRPr b="1" sz="4800">
                <a:solidFill>
                  <a:srgbClr val="FFFFFF"/>
                </a:solidFill>
                <a:latin typeface="Proxima Nova"/>
                <a:ea typeface="Proxima Nova"/>
                <a:cs typeface="Proxima Nova"/>
                <a:sym typeface="Proxima Nova"/>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05" name="Google Shape;105;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pic>
        <p:nvPicPr>
          <p:cNvPr id="106" name="Google Shape;106;p21"/>
          <p:cNvPicPr preferRelativeResize="0"/>
          <p:nvPr/>
        </p:nvPicPr>
        <p:blipFill>
          <a:blip r:embed="rId2">
            <a:alphaModFix/>
          </a:blip>
          <a:stretch>
            <a:fillRect/>
          </a:stretch>
        </p:blipFill>
        <p:spPr>
          <a:xfrm>
            <a:off x="7600876" y="4453875"/>
            <a:ext cx="786488" cy="344180"/>
          </a:xfrm>
          <a:prstGeom prst="rect">
            <a:avLst/>
          </a:prstGeom>
          <a:noFill/>
          <a:ln>
            <a:noFill/>
          </a:ln>
        </p:spPr>
      </p:pic>
      <p:cxnSp>
        <p:nvCxnSpPr>
          <p:cNvPr id="107" name="Google Shape;107;p21"/>
          <p:cNvCxnSpPr/>
          <p:nvPr/>
        </p:nvCxnSpPr>
        <p:spPr>
          <a:xfrm>
            <a:off x="3200550" y="2816575"/>
            <a:ext cx="2742900" cy="6300"/>
          </a:xfrm>
          <a:prstGeom prst="straightConnector1">
            <a:avLst/>
          </a:prstGeom>
          <a:noFill/>
          <a:ln cap="flat" cmpd="sng" w="38100">
            <a:solidFill>
              <a:schemeClr val="lt1"/>
            </a:solidFill>
            <a:prstDash val="solid"/>
            <a:round/>
            <a:headEnd len="sm" w="sm" type="none"/>
            <a:tailEnd len="sm" w="sm"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ocab Slide" type="titleOnly">
  <p:cSld name="TITLE_ONLY">
    <p:spTree>
      <p:nvGrpSpPr>
        <p:cNvPr id="108" name="Shape 108"/>
        <p:cNvGrpSpPr/>
        <p:nvPr/>
      </p:nvGrpSpPr>
      <p:grpSpPr>
        <a:xfrm>
          <a:off x="0" y="0"/>
          <a:ext cx="0" cy="0"/>
          <a:chOff x="0" y="0"/>
          <a:chExt cx="0" cy="0"/>
        </a:xfrm>
      </p:grpSpPr>
      <p:sp>
        <p:nvSpPr>
          <p:cNvPr id="109" name="Google Shape;109;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
        <p:nvSpPr>
          <p:cNvPr id="110" name="Google Shape;110;p22"/>
          <p:cNvSpPr txBox="1"/>
          <p:nvPr/>
        </p:nvSpPr>
        <p:spPr>
          <a:xfrm>
            <a:off x="388375" y="324350"/>
            <a:ext cx="6373200" cy="71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2D8EC2"/>
                </a:solidFill>
                <a:latin typeface="Proxima Nova"/>
                <a:ea typeface="Proxima Nova"/>
                <a:cs typeface="Proxima Nova"/>
                <a:sym typeface="Proxima Nova"/>
              </a:rPr>
              <a:t>Concepts Learned this Lesson</a:t>
            </a:r>
            <a:endParaRPr sz="3600">
              <a:solidFill>
                <a:srgbClr val="2D8EC2"/>
              </a:solidFill>
              <a:latin typeface="Proxima Nova"/>
              <a:ea typeface="Proxima Nova"/>
              <a:cs typeface="Proxima Nova"/>
              <a:sym typeface="Proxima Nova"/>
            </a:endParaRPr>
          </a:p>
        </p:txBody>
      </p:sp>
      <p:cxnSp>
        <p:nvCxnSpPr>
          <p:cNvPr id="111" name="Google Shape;111;p22"/>
          <p:cNvCxnSpPr/>
          <p:nvPr/>
        </p:nvCxnSpPr>
        <p:spPr>
          <a:xfrm>
            <a:off x="933314" y="1073525"/>
            <a:ext cx="2742900" cy="6300"/>
          </a:xfrm>
          <a:prstGeom prst="straightConnector1">
            <a:avLst/>
          </a:prstGeom>
          <a:noFill/>
          <a:ln cap="flat" cmpd="sng" w="38100">
            <a:solidFill>
              <a:srgbClr val="2D8EC2"/>
            </a:solidFill>
            <a:prstDash val="solid"/>
            <a:round/>
            <a:headEnd len="sm" w="sm" type="none"/>
            <a:tailEnd len="sm" w="sm" type="none"/>
          </a:ln>
        </p:spPr>
      </p:cxnSp>
      <p:graphicFrame>
        <p:nvGraphicFramePr>
          <p:cNvPr id="112" name="Google Shape;112;p22"/>
          <p:cNvGraphicFramePr/>
          <p:nvPr/>
        </p:nvGraphicFramePr>
        <p:xfrm>
          <a:off x="993813" y="1655973"/>
          <a:ext cx="3000000" cy="3000000"/>
        </p:xfrm>
        <a:graphic>
          <a:graphicData uri="http://schemas.openxmlformats.org/drawingml/2006/table">
            <a:tbl>
              <a:tblPr>
                <a:noFill/>
                <a:tableStyleId>{D5266ED6-EAE2-4F89-8521-1ADE3BD19EF8}</a:tableStyleId>
              </a:tblPr>
              <a:tblGrid>
                <a:gridCol w="3619500"/>
                <a:gridCol w="3619500"/>
              </a:tblGrid>
              <a:tr h="67900">
                <a:tc>
                  <a:txBody>
                    <a:bodyPr/>
                    <a:lstStyle/>
                    <a:p>
                      <a:pPr indent="0" lvl="0" marL="0" rtl="0" algn="ctr">
                        <a:spcBef>
                          <a:spcPts val="0"/>
                        </a:spcBef>
                        <a:spcAft>
                          <a:spcPts val="0"/>
                        </a:spcAft>
                        <a:buNone/>
                      </a:pPr>
                      <a:r>
                        <a:rPr b="1" lang="en" sz="1400">
                          <a:solidFill>
                            <a:srgbClr val="FFFFFF"/>
                          </a:solidFill>
                          <a:latin typeface="Proxima Nova"/>
                          <a:ea typeface="Proxima Nova"/>
                          <a:cs typeface="Proxima Nova"/>
                          <a:sym typeface="Proxima Nova"/>
                        </a:rPr>
                        <a:t>Term</a:t>
                      </a:r>
                      <a:endParaRPr b="1" sz="1400">
                        <a:solidFill>
                          <a:srgbClr val="FFFFFF"/>
                        </a:solidFill>
                        <a:latin typeface="Proxima Nova"/>
                        <a:ea typeface="Proxima Nova"/>
                        <a:cs typeface="Proxima Nova"/>
                        <a:sym typeface="Proxima Nova"/>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dot"/>
                      <a:round/>
                      <a:headEnd len="sm" w="sm" type="none"/>
                      <a:tailEnd len="sm" w="sm" type="none"/>
                    </a:lnB>
                    <a:solidFill>
                      <a:srgbClr val="2D8EC2"/>
                    </a:solidFill>
                  </a:tcPr>
                </a:tc>
                <a:tc>
                  <a:txBody>
                    <a:bodyPr/>
                    <a:lstStyle/>
                    <a:p>
                      <a:pPr indent="0" lvl="0" marL="0" rtl="0" algn="ctr">
                        <a:spcBef>
                          <a:spcPts val="0"/>
                        </a:spcBef>
                        <a:spcAft>
                          <a:spcPts val="0"/>
                        </a:spcAft>
                        <a:buNone/>
                      </a:pPr>
                      <a:r>
                        <a:rPr b="1" lang="en" sz="1400">
                          <a:solidFill>
                            <a:srgbClr val="FFFFFF"/>
                          </a:solidFill>
                          <a:latin typeface="Proxima Nova"/>
                          <a:ea typeface="Proxima Nova"/>
                          <a:cs typeface="Proxima Nova"/>
                          <a:sym typeface="Proxima Nova"/>
                        </a:rPr>
                        <a:t>Definition</a:t>
                      </a:r>
                      <a:endParaRPr b="1" sz="1400">
                        <a:solidFill>
                          <a:srgbClr val="FFFFFF"/>
                        </a:solidFill>
                        <a:latin typeface="Proxima Nova"/>
                        <a:ea typeface="Proxima Nova"/>
                        <a:cs typeface="Proxima Nova"/>
                        <a:sym typeface="Proxima Nova"/>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dot"/>
                      <a:round/>
                      <a:headEnd len="sm" w="sm" type="none"/>
                      <a:tailEnd len="sm" w="sm" type="none"/>
                    </a:lnB>
                    <a:solidFill>
                      <a:srgbClr val="2D8EC2"/>
                    </a:solidFill>
                  </a:tcPr>
                </a:tc>
              </a:tr>
            </a:tbl>
          </a:graphicData>
        </a:graphic>
      </p:graphicFrame>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4">
  <p:cSld name="TITLE_4">
    <p:spTree>
      <p:nvGrpSpPr>
        <p:cNvPr id="113" name="Shape 113"/>
        <p:cNvGrpSpPr/>
        <p:nvPr/>
      </p:nvGrpSpPr>
      <p:grpSpPr>
        <a:xfrm>
          <a:off x="0" y="0"/>
          <a:ext cx="0" cy="0"/>
          <a:chOff x="0" y="0"/>
          <a:chExt cx="0" cy="0"/>
        </a:xfrm>
      </p:grpSpPr>
      <p:sp>
        <p:nvSpPr>
          <p:cNvPr id="114" name="Google Shape;114;p2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5" name="Google Shape;115;p2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6" name="Google Shape;116;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5">
  <p:cSld name="TITLE_5">
    <p:spTree>
      <p:nvGrpSpPr>
        <p:cNvPr id="117" name="Shape 117"/>
        <p:cNvGrpSpPr/>
        <p:nvPr/>
      </p:nvGrpSpPr>
      <p:grpSpPr>
        <a:xfrm>
          <a:off x="0" y="0"/>
          <a:ext cx="0" cy="0"/>
          <a:chOff x="0" y="0"/>
          <a:chExt cx="0" cy="0"/>
        </a:xfrm>
      </p:grpSpPr>
      <p:sp>
        <p:nvSpPr>
          <p:cNvPr id="118" name="Google Shape;118;p2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9" name="Google Shape;119;p2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0" name="Google Shape;120;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6">
  <p:cSld name="TITLE_6">
    <p:spTree>
      <p:nvGrpSpPr>
        <p:cNvPr id="121" name="Shape 121"/>
        <p:cNvGrpSpPr/>
        <p:nvPr/>
      </p:nvGrpSpPr>
      <p:grpSpPr>
        <a:xfrm>
          <a:off x="0" y="0"/>
          <a:ext cx="0" cy="0"/>
          <a:chOff x="0" y="0"/>
          <a:chExt cx="0" cy="0"/>
        </a:xfrm>
      </p:grpSpPr>
      <p:sp>
        <p:nvSpPr>
          <p:cNvPr id="122" name="Google Shape;122;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23" name="Google Shape;123;p2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4" name="Google Shape;124;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7">
  <p:cSld name="TITLE_7">
    <p:spTree>
      <p:nvGrpSpPr>
        <p:cNvPr id="125" name="Shape 125"/>
        <p:cNvGrpSpPr/>
        <p:nvPr/>
      </p:nvGrpSpPr>
      <p:grpSpPr>
        <a:xfrm>
          <a:off x="0" y="0"/>
          <a:ext cx="0" cy="0"/>
          <a:chOff x="0" y="0"/>
          <a:chExt cx="0" cy="0"/>
        </a:xfrm>
      </p:grpSpPr>
      <p:sp>
        <p:nvSpPr>
          <p:cNvPr id="126" name="Google Shape;126;p26"/>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6"/>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6"/>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29" name="Google Shape;129;p26"/>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rtl="0">
              <a:lnSpc>
                <a:spcPct val="100000"/>
              </a:lnSpc>
              <a:spcBef>
                <a:spcPts val="600"/>
              </a:spcBef>
              <a:spcAft>
                <a:spcPts val="0"/>
              </a:spcAft>
              <a:buClr>
                <a:schemeClr val="lt1"/>
              </a:buClr>
              <a:buSzPts val="30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30" name="Google Shape;130;p26"/>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8">
  <p:cSld name="TITLE_8">
    <p:spTree>
      <p:nvGrpSpPr>
        <p:cNvPr id="131" name="Shape 131"/>
        <p:cNvGrpSpPr/>
        <p:nvPr/>
      </p:nvGrpSpPr>
      <p:grpSpPr>
        <a:xfrm>
          <a:off x="0" y="0"/>
          <a:ext cx="0" cy="0"/>
          <a:chOff x="0" y="0"/>
          <a:chExt cx="0" cy="0"/>
        </a:xfrm>
      </p:grpSpPr>
      <p:sp>
        <p:nvSpPr>
          <p:cNvPr id="132" name="Google Shape;132;p2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33" name="Google Shape;133;p2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4" name="Google Shape;134;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9">
  <p:cSld name="TITLE_9">
    <p:spTree>
      <p:nvGrpSpPr>
        <p:cNvPr id="135" name="Shape 135"/>
        <p:cNvGrpSpPr/>
        <p:nvPr/>
      </p:nvGrpSpPr>
      <p:grpSpPr>
        <a:xfrm>
          <a:off x="0" y="0"/>
          <a:ext cx="0" cy="0"/>
          <a:chOff x="0" y="0"/>
          <a:chExt cx="0" cy="0"/>
        </a:xfrm>
      </p:grpSpPr>
      <p:sp>
        <p:nvSpPr>
          <p:cNvPr id="136" name="Google Shape;136;p2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37" name="Google Shape;137;p2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8" name="Google Shape;138;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lit screen">
  <p:cSld name="CUSTOM">
    <p:bg>
      <p:bgPr>
        <a:blipFill>
          <a:blip r:embed="rId2">
            <a:alphaModFix/>
          </a:blip>
          <a:stretch>
            <a:fillRect/>
          </a:stretch>
        </a:blipFill>
      </p:bgPr>
    </p:bg>
    <p:spTree>
      <p:nvGrpSpPr>
        <p:cNvPr id="17" name="Shape 17"/>
        <p:cNvGrpSpPr/>
        <p:nvPr/>
      </p:nvGrpSpPr>
      <p:grpSpPr>
        <a:xfrm>
          <a:off x="0" y="0"/>
          <a:ext cx="0" cy="0"/>
          <a:chOff x="0" y="0"/>
          <a:chExt cx="0" cy="0"/>
        </a:xfrm>
      </p:grpSpPr>
      <p:sp>
        <p:nvSpPr>
          <p:cNvPr id="18" name="Google Shape;18;p4"/>
          <p:cNvSpPr/>
          <p:nvPr/>
        </p:nvSpPr>
        <p:spPr>
          <a:xfrm>
            <a:off x="0" y="-45525"/>
            <a:ext cx="45858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4"/>
          <p:cNvSpPr txBox="1"/>
          <p:nvPr>
            <p:ph type="title"/>
          </p:nvPr>
        </p:nvSpPr>
        <p:spPr>
          <a:xfrm>
            <a:off x="307900" y="869325"/>
            <a:ext cx="4138500" cy="1620900"/>
          </a:xfrm>
          <a:prstGeom prst="rect">
            <a:avLst/>
          </a:prstGeom>
        </p:spPr>
        <p:txBody>
          <a:bodyPr anchorCtr="0" anchor="b" bIns="91425" lIns="91425" spcFirstLastPara="1" rIns="91425" wrap="square" tIns="91425">
            <a:noAutofit/>
          </a:bodyPr>
          <a:lstStyle>
            <a:lvl1pPr lvl="0" rtl="0">
              <a:spcBef>
                <a:spcPts val="0"/>
              </a:spcBef>
              <a:spcAft>
                <a:spcPts val="0"/>
              </a:spcAft>
              <a:buNone/>
              <a:defRPr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sp>
        <p:nvSpPr>
          <p:cNvPr id="20" name="Google Shape;20;p4"/>
          <p:cNvSpPr txBox="1"/>
          <p:nvPr>
            <p:ph idx="1" type="body"/>
          </p:nvPr>
        </p:nvSpPr>
        <p:spPr>
          <a:xfrm>
            <a:off x="5170675" y="842150"/>
            <a:ext cx="3504600" cy="2761800"/>
          </a:xfrm>
          <a:prstGeom prst="rect">
            <a:avLst/>
          </a:prstGeom>
        </p:spPr>
        <p:txBody>
          <a:bodyPr anchorCtr="0" anchor="t" bIns="91425" lIns="91425" spcFirstLastPara="1" rIns="91425" wrap="square" tIns="91425">
            <a:noAutofit/>
          </a:bodyPr>
          <a:lstStyle>
            <a:lvl1pPr indent="-381000" lvl="0" marL="457200" rtl="0" algn="ctr">
              <a:spcBef>
                <a:spcPts val="600"/>
              </a:spcBef>
              <a:spcAft>
                <a:spcPts val="0"/>
              </a:spcAft>
              <a:buSzPts val="2400"/>
              <a:buChar char="●"/>
              <a:defRPr sz="2400"/>
            </a:lvl1pPr>
            <a:lvl2pPr indent="-381000" lvl="1" marL="914400" rtl="0" algn="ctr">
              <a:spcBef>
                <a:spcPts val="0"/>
              </a:spcBef>
              <a:spcAft>
                <a:spcPts val="0"/>
              </a:spcAft>
              <a:buSzPts val="2400"/>
              <a:buChar char="○"/>
              <a:defRPr/>
            </a:lvl2pPr>
            <a:lvl3pPr indent="-381000" lvl="2" marL="1371600" rtl="0" algn="ctr">
              <a:spcBef>
                <a:spcPts val="0"/>
              </a:spcBef>
              <a:spcAft>
                <a:spcPts val="0"/>
              </a:spcAft>
              <a:buSzPts val="2400"/>
              <a:buChar char="■"/>
              <a:defRPr/>
            </a:lvl3pPr>
            <a:lvl4pPr indent="-342900" lvl="3" marL="1828800" rtl="0" algn="ctr">
              <a:spcBef>
                <a:spcPts val="0"/>
              </a:spcBef>
              <a:spcAft>
                <a:spcPts val="0"/>
              </a:spcAft>
              <a:buSzPts val="1800"/>
              <a:buChar char="●"/>
              <a:defRPr/>
            </a:lvl4pPr>
            <a:lvl5pPr indent="-342900" lvl="4" marL="2286000" rtl="0" algn="ctr">
              <a:spcBef>
                <a:spcPts val="0"/>
              </a:spcBef>
              <a:spcAft>
                <a:spcPts val="0"/>
              </a:spcAft>
              <a:buSzPts val="1800"/>
              <a:buChar char="○"/>
              <a:defRPr/>
            </a:lvl5pPr>
            <a:lvl6pPr indent="-342900" lvl="5" marL="2743200" rtl="0" algn="ctr">
              <a:spcBef>
                <a:spcPts val="0"/>
              </a:spcBef>
              <a:spcAft>
                <a:spcPts val="0"/>
              </a:spcAft>
              <a:buSzPts val="1800"/>
              <a:buChar char="■"/>
              <a:defRPr/>
            </a:lvl6pPr>
            <a:lvl7pPr indent="-342900" lvl="6" marL="3200400" rtl="0" algn="ctr">
              <a:spcBef>
                <a:spcPts val="0"/>
              </a:spcBef>
              <a:spcAft>
                <a:spcPts val="0"/>
              </a:spcAft>
              <a:buSzPts val="1800"/>
              <a:buChar char="●"/>
              <a:defRPr/>
            </a:lvl7pPr>
            <a:lvl8pPr indent="-342900" lvl="7" marL="3657600" rtl="0" algn="ctr">
              <a:spcBef>
                <a:spcPts val="0"/>
              </a:spcBef>
              <a:spcAft>
                <a:spcPts val="0"/>
              </a:spcAft>
              <a:buSzPts val="1800"/>
              <a:buChar char="○"/>
              <a:defRPr/>
            </a:lvl8pPr>
            <a:lvl9pPr indent="-342900" lvl="8" marL="4114800" algn="ctr">
              <a:spcBef>
                <a:spcPts val="0"/>
              </a:spcBef>
              <a:spcAft>
                <a:spcPts val="0"/>
              </a:spcAft>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de">
  <p:cSld name="CAPTION_ONLY">
    <p:spTree>
      <p:nvGrpSpPr>
        <p:cNvPr id="21" name="Shape 21"/>
        <p:cNvGrpSpPr/>
        <p:nvPr/>
      </p:nvGrpSpPr>
      <p:grpSpPr>
        <a:xfrm>
          <a:off x="0" y="0"/>
          <a:ext cx="0" cy="0"/>
          <a:chOff x="0" y="0"/>
          <a:chExt cx="0" cy="0"/>
        </a:xfrm>
      </p:grpSpPr>
      <p:sp>
        <p:nvSpPr>
          <p:cNvPr id="22" name="Google Shape;22;p5"/>
          <p:cNvSpPr txBox="1"/>
          <p:nvPr/>
        </p:nvSpPr>
        <p:spPr>
          <a:xfrm>
            <a:off x="228600" y="341375"/>
            <a:ext cx="6349800" cy="119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500">
                <a:solidFill>
                  <a:srgbClr val="FFFFFF"/>
                </a:solidFill>
                <a:latin typeface="Proxima Nova"/>
                <a:ea typeface="Proxima Nova"/>
                <a:cs typeface="Proxima Nova"/>
                <a:sym typeface="Proxima Nova"/>
              </a:rPr>
              <a:t>Do you think we do this?z</a:t>
            </a:r>
            <a:endParaRPr sz="4500">
              <a:solidFill>
                <a:srgbClr val="FFFFFF"/>
              </a:solidFill>
              <a:latin typeface="Proxima Nova"/>
              <a:ea typeface="Proxima Nova"/>
              <a:cs typeface="Proxima Nova"/>
              <a:sym typeface="Proxima Nova"/>
            </a:endParaRPr>
          </a:p>
        </p:txBody>
      </p:sp>
      <p:pic>
        <p:nvPicPr>
          <p:cNvPr descr="slide2.png" id="23" name="Google Shape;23;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4" name="Google Shape;24;p5"/>
          <p:cNvSpPr/>
          <p:nvPr/>
        </p:nvSpPr>
        <p:spPr>
          <a:xfrm>
            <a:off x="0" y="0"/>
            <a:ext cx="9144000" cy="16386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5"/>
          <p:cNvSpPr txBox="1"/>
          <p:nvPr>
            <p:ph type="title"/>
          </p:nvPr>
        </p:nvSpPr>
        <p:spPr>
          <a:xfrm>
            <a:off x="498050" y="307875"/>
            <a:ext cx="8229600" cy="1064100"/>
          </a:xfrm>
          <a:prstGeom prst="rect">
            <a:avLst/>
          </a:prstGeom>
        </p:spPr>
        <p:txBody>
          <a:bodyPr anchorCtr="0" anchor="b" bIns="91425" lIns="91425" spcFirstLastPara="1" rIns="91425" wrap="square" tIns="91425">
            <a:noAutofit/>
          </a:bodyPr>
          <a:lstStyle>
            <a:lvl1pPr lvl="0" rtl="0">
              <a:spcBef>
                <a:spcPts val="0"/>
              </a:spcBef>
              <a:spcAft>
                <a:spcPts val="0"/>
              </a:spcAft>
              <a:buNone/>
              <a:defRPr sz="38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sp>
        <p:nvSpPr>
          <p:cNvPr id="26" name="Google Shape;26;p5"/>
          <p:cNvSpPr txBox="1"/>
          <p:nvPr>
            <p:ph idx="1" type="body"/>
          </p:nvPr>
        </p:nvSpPr>
        <p:spPr>
          <a:xfrm>
            <a:off x="584850" y="1883525"/>
            <a:ext cx="7869300" cy="25227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Font typeface="Courier New"/>
              <a:buChar char="●"/>
              <a:defRPr b="1">
                <a:latin typeface="Courier New"/>
                <a:ea typeface="Courier New"/>
                <a:cs typeface="Courier New"/>
                <a:sym typeface="Courier New"/>
              </a:defRPr>
            </a:lvl1pPr>
            <a:lvl2pPr indent="-381000" lvl="1" marL="914400" rtl="0">
              <a:spcBef>
                <a:spcPts val="0"/>
              </a:spcBef>
              <a:spcAft>
                <a:spcPts val="0"/>
              </a:spcAft>
              <a:buSzPts val="2400"/>
              <a:buFont typeface="Courier New"/>
              <a:buChar char="○"/>
              <a:defRPr b="1">
                <a:latin typeface="Courier New"/>
                <a:ea typeface="Courier New"/>
                <a:cs typeface="Courier New"/>
                <a:sym typeface="Courier New"/>
              </a:defRPr>
            </a:lvl2pPr>
            <a:lvl3pPr indent="-381000" lvl="2" marL="1371600" rtl="0">
              <a:spcBef>
                <a:spcPts val="0"/>
              </a:spcBef>
              <a:spcAft>
                <a:spcPts val="0"/>
              </a:spcAft>
              <a:buSzPts val="2400"/>
              <a:buFont typeface="Courier New"/>
              <a:buChar char="■"/>
              <a:defRPr b="1">
                <a:latin typeface="Courier New"/>
                <a:ea typeface="Courier New"/>
                <a:cs typeface="Courier New"/>
                <a:sym typeface="Courier New"/>
              </a:defRPr>
            </a:lvl3pPr>
            <a:lvl4pPr indent="-342900" lvl="3" marL="1828800" rtl="0">
              <a:spcBef>
                <a:spcPts val="0"/>
              </a:spcBef>
              <a:spcAft>
                <a:spcPts val="0"/>
              </a:spcAft>
              <a:buSzPts val="1800"/>
              <a:buFont typeface="Courier New"/>
              <a:buChar char="●"/>
              <a:defRPr b="1">
                <a:latin typeface="Courier New"/>
                <a:ea typeface="Courier New"/>
                <a:cs typeface="Courier New"/>
                <a:sym typeface="Courier New"/>
              </a:defRPr>
            </a:lvl4pPr>
            <a:lvl5pPr indent="-342900" lvl="4" marL="2286000" rtl="0">
              <a:spcBef>
                <a:spcPts val="0"/>
              </a:spcBef>
              <a:spcAft>
                <a:spcPts val="0"/>
              </a:spcAft>
              <a:buSzPts val="1800"/>
              <a:buFont typeface="Courier New"/>
              <a:buChar char="○"/>
              <a:defRPr b="1">
                <a:latin typeface="Courier New"/>
                <a:ea typeface="Courier New"/>
                <a:cs typeface="Courier New"/>
                <a:sym typeface="Courier New"/>
              </a:defRPr>
            </a:lvl5pPr>
            <a:lvl6pPr indent="-342900" lvl="5" marL="2743200" rtl="0">
              <a:spcBef>
                <a:spcPts val="0"/>
              </a:spcBef>
              <a:spcAft>
                <a:spcPts val="0"/>
              </a:spcAft>
              <a:buSzPts val="1800"/>
              <a:buFont typeface="Courier New"/>
              <a:buChar char="■"/>
              <a:defRPr b="1">
                <a:latin typeface="Courier New"/>
                <a:ea typeface="Courier New"/>
                <a:cs typeface="Courier New"/>
                <a:sym typeface="Courier New"/>
              </a:defRPr>
            </a:lvl6pPr>
            <a:lvl7pPr indent="-342900" lvl="6" marL="3200400" rtl="0">
              <a:spcBef>
                <a:spcPts val="0"/>
              </a:spcBef>
              <a:spcAft>
                <a:spcPts val="0"/>
              </a:spcAft>
              <a:buSzPts val="1800"/>
              <a:buFont typeface="Courier New"/>
              <a:buChar char="●"/>
              <a:defRPr b="1">
                <a:latin typeface="Courier New"/>
                <a:ea typeface="Courier New"/>
                <a:cs typeface="Courier New"/>
                <a:sym typeface="Courier New"/>
              </a:defRPr>
            </a:lvl7pPr>
            <a:lvl8pPr indent="-342900" lvl="7" marL="3657600" rtl="0">
              <a:spcBef>
                <a:spcPts val="0"/>
              </a:spcBef>
              <a:spcAft>
                <a:spcPts val="0"/>
              </a:spcAft>
              <a:buSzPts val="1800"/>
              <a:buFont typeface="Courier New"/>
              <a:buChar char="○"/>
              <a:defRPr b="1">
                <a:latin typeface="Courier New"/>
                <a:ea typeface="Courier New"/>
                <a:cs typeface="Courier New"/>
                <a:sym typeface="Courier New"/>
              </a:defRPr>
            </a:lvl8pPr>
            <a:lvl9pPr indent="-342900" lvl="8" marL="4114800">
              <a:spcBef>
                <a:spcPts val="0"/>
              </a:spcBef>
              <a:spcAft>
                <a:spcPts val="0"/>
              </a:spcAft>
              <a:buSzPts val="1800"/>
              <a:buFont typeface="Courier New"/>
              <a:buChar char="■"/>
              <a:defRPr b="1">
                <a:latin typeface="Courier New"/>
                <a:ea typeface="Courier New"/>
                <a:cs typeface="Courier New"/>
                <a:sym typeface="Courier New"/>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ing concept" type="blank">
  <p:cSld name="BLANK">
    <p:bg>
      <p:bgPr>
        <a:blipFill>
          <a:blip r:embed="rId2">
            <a:alphaModFix/>
          </a:blip>
          <a:stretch>
            <a:fillRect/>
          </a:stretch>
        </a:blipFill>
      </p:bgPr>
    </p:bg>
    <p:spTree>
      <p:nvGrpSpPr>
        <p:cNvPr id="27" name="Shape 27"/>
        <p:cNvGrpSpPr/>
        <p:nvPr/>
      </p:nvGrpSpPr>
      <p:grpSpPr>
        <a:xfrm>
          <a:off x="0" y="0"/>
          <a:ext cx="0" cy="0"/>
          <a:chOff x="0" y="0"/>
          <a:chExt cx="0" cy="0"/>
        </a:xfrm>
      </p:grpSpPr>
      <p:sp>
        <p:nvSpPr>
          <p:cNvPr id="28" name="Google Shape;28;p6"/>
          <p:cNvSpPr txBox="1"/>
          <p:nvPr/>
        </p:nvSpPr>
        <p:spPr>
          <a:xfrm>
            <a:off x="1795350" y="5417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29" name="Google Shape;29;p6"/>
          <p:cNvSpPr txBox="1"/>
          <p:nvPr>
            <p:ph type="title"/>
          </p:nvPr>
        </p:nvSpPr>
        <p:spPr>
          <a:xfrm>
            <a:off x="1338025" y="2381575"/>
            <a:ext cx="6619500" cy="8058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sz="3000">
                <a:solidFill>
                  <a:srgbClr val="27A9E1"/>
                </a:solidFill>
                <a:latin typeface="Lemon"/>
                <a:ea typeface="Lemon"/>
                <a:cs typeface="Lemon"/>
                <a:sym typeface="Lemon"/>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algn="ctr">
              <a:spcBef>
                <a:spcPts val="0"/>
              </a:spcBef>
              <a:spcAft>
                <a:spcPts val="0"/>
              </a:spcAft>
              <a:buNone/>
              <a:defRPr/>
            </a:lvl9pPr>
          </a:lstStyle>
          <a:p/>
        </p:txBody>
      </p:sp>
      <p:sp>
        <p:nvSpPr>
          <p:cNvPr id="30" name="Google Shape;30;p6"/>
          <p:cNvSpPr txBox="1"/>
          <p:nvPr>
            <p:ph idx="1" type="subTitle"/>
          </p:nvPr>
        </p:nvSpPr>
        <p:spPr>
          <a:xfrm>
            <a:off x="641100" y="4029675"/>
            <a:ext cx="8014200" cy="603000"/>
          </a:xfrm>
          <a:prstGeom prst="rect">
            <a:avLst/>
          </a:prstGeom>
        </p:spPr>
        <p:txBody>
          <a:bodyPr anchorCtr="0" anchor="t" bIns="91425" lIns="91425" spcFirstLastPara="1" rIns="91425" wrap="square" tIns="91425">
            <a:noAutofit/>
          </a:bodyPr>
          <a:lstStyle>
            <a:lvl1pPr lvl="0" rtl="0">
              <a:spcBef>
                <a:spcPts val="600"/>
              </a:spcBef>
              <a:spcAft>
                <a:spcPts val="0"/>
              </a:spcAft>
              <a:buNone/>
              <a:defRPr sz="2000">
                <a:solidFill>
                  <a:srgbClr val="333333"/>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a:spcBef>
                <a:spcPts val="600"/>
              </a:spcBef>
              <a:spcAft>
                <a:spcPts val="0"/>
              </a:spcAft>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ing for loop (example)">
  <p:cSld name="BLANK_1">
    <p:bg>
      <p:bgPr>
        <a:blipFill>
          <a:blip r:embed="rId2">
            <a:alphaModFix/>
          </a:blip>
          <a:stretch>
            <a:fillRect/>
          </a:stretch>
        </a:blipFill>
      </p:bgPr>
    </p:bg>
    <p:spTree>
      <p:nvGrpSpPr>
        <p:cNvPr id="31" name="Shape 31"/>
        <p:cNvGrpSpPr/>
        <p:nvPr/>
      </p:nvGrpSpPr>
      <p:grpSpPr>
        <a:xfrm>
          <a:off x="0" y="0"/>
          <a:ext cx="0" cy="0"/>
          <a:chOff x="0" y="0"/>
          <a:chExt cx="0" cy="0"/>
        </a:xfrm>
      </p:grpSpPr>
      <p:sp>
        <p:nvSpPr>
          <p:cNvPr id="32" name="Google Shape;32;p7"/>
          <p:cNvSpPr txBox="1"/>
          <p:nvPr/>
        </p:nvSpPr>
        <p:spPr>
          <a:xfrm>
            <a:off x="1795350" y="5417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33" name="Google Shape;33;p7"/>
          <p:cNvSpPr txBox="1"/>
          <p:nvPr/>
        </p:nvSpPr>
        <p:spPr>
          <a:xfrm>
            <a:off x="1994550" y="2109650"/>
            <a:ext cx="5154900" cy="78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27A9E1"/>
                </a:solidFill>
                <a:latin typeface="Lemon"/>
                <a:ea typeface="Lemon"/>
                <a:cs typeface="Lemon"/>
                <a:sym typeface="Lemon"/>
              </a:rPr>
              <a:t>THE FOR LOOP</a:t>
            </a:r>
            <a:endParaRPr sz="3000">
              <a:solidFill>
                <a:srgbClr val="27A9E1"/>
              </a:solidFill>
              <a:latin typeface="Lemon"/>
              <a:ea typeface="Lemon"/>
              <a:cs typeface="Lemon"/>
              <a:sym typeface="Lemon"/>
            </a:endParaRPr>
          </a:p>
        </p:txBody>
      </p:sp>
      <p:sp>
        <p:nvSpPr>
          <p:cNvPr id="34" name="Google Shape;34;p7"/>
          <p:cNvSpPr txBox="1"/>
          <p:nvPr/>
        </p:nvSpPr>
        <p:spPr>
          <a:xfrm>
            <a:off x="592575" y="4036225"/>
            <a:ext cx="80478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000">
                <a:solidFill>
                  <a:srgbClr val="333333"/>
                </a:solidFill>
                <a:latin typeface="Proxima Nova"/>
                <a:ea typeface="Proxima Nova"/>
                <a:cs typeface="Proxima Nova"/>
                <a:sym typeface="Proxima Nova"/>
              </a:rPr>
              <a:t>For loops let Karel repeat a section of code a fixed </a:t>
            </a:r>
            <a:r>
              <a:rPr lang="en" sz="2000">
                <a:solidFill>
                  <a:srgbClr val="333333"/>
                </a:solidFill>
                <a:latin typeface="Proxima Nova"/>
                <a:ea typeface="Proxima Nova"/>
                <a:cs typeface="Proxima Nova"/>
                <a:sym typeface="Proxima Nova"/>
              </a:rPr>
              <a:t>number</a:t>
            </a:r>
            <a:r>
              <a:rPr lang="en" sz="2000">
                <a:solidFill>
                  <a:srgbClr val="333333"/>
                </a:solidFill>
                <a:latin typeface="Proxima Nova"/>
                <a:ea typeface="Proxima Nova"/>
                <a:cs typeface="Proxima Nova"/>
                <a:sym typeface="Proxima Nova"/>
              </a:rPr>
              <a:t> of times</a:t>
            </a:r>
            <a:endParaRPr sz="2000">
              <a:solidFill>
                <a:srgbClr val="333333"/>
              </a:solidFill>
              <a:latin typeface="Proxima Nova"/>
              <a:ea typeface="Proxima Nova"/>
              <a:cs typeface="Proxima Nova"/>
              <a:sym typeface="Proxima Nova"/>
            </a:endParaRPr>
          </a:p>
          <a:p>
            <a:pPr indent="0" lvl="0" marL="0" rtl="0" algn="l">
              <a:spcBef>
                <a:spcPts val="0"/>
              </a:spcBef>
              <a:spcAft>
                <a:spcPts val="0"/>
              </a:spcAft>
              <a:buNone/>
            </a:pPr>
            <a:r>
              <a:t/>
            </a:r>
            <a:endParaRPr sz="2000">
              <a:solidFill>
                <a:srgbClr val="333333"/>
              </a:solidFill>
              <a:latin typeface="Proxima Nova"/>
              <a:ea typeface="Proxima Nova"/>
              <a:cs typeface="Proxima Nova"/>
              <a:sym typeface="Proxima Nov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ing concept 2">
  <p:cSld name="CUSTOM_2">
    <p:bg>
      <p:bgPr>
        <a:blipFill>
          <a:blip r:embed="rId2">
            <a:alphaModFix/>
          </a:blip>
          <a:stretch>
            <a:fillRect/>
          </a:stretch>
        </a:blipFill>
      </p:bgPr>
    </p:bg>
    <p:spTree>
      <p:nvGrpSpPr>
        <p:cNvPr id="35" name="Shape 35"/>
        <p:cNvGrpSpPr/>
        <p:nvPr/>
      </p:nvGrpSpPr>
      <p:grpSpPr>
        <a:xfrm>
          <a:off x="0" y="0"/>
          <a:ext cx="0" cy="0"/>
          <a:chOff x="0" y="0"/>
          <a:chExt cx="0" cy="0"/>
        </a:xfrm>
      </p:grpSpPr>
      <p:sp>
        <p:nvSpPr>
          <p:cNvPr id="36" name="Google Shape;36;p8"/>
          <p:cNvSpPr txBox="1"/>
          <p:nvPr/>
        </p:nvSpPr>
        <p:spPr>
          <a:xfrm>
            <a:off x="1795350" y="2755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37" name="Google Shape;37;p8"/>
          <p:cNvSpPr txBox="1"/>
          <p:nvPr>
            <p:ph type="title"/>
          </p:nvPr>
        </p:nvSpPr>
        <p:spPr>
          <a:xfrm>
            <a:off x="2263875" y="1838250"/>
            <a:ext cx="4699800" cy="19833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a:solidFill>
                  <a:srgbClr val="27A9E1"/>
                </a:solidFill>
                <a:latin typeface="Lemon"/>
                <a:ea typeface="Lemon"/>
                <a:cs typeface="Lemon"/>
                <a:sym typeface="Lemon"/>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sp>
        <p:nvSpPr>
          <p:cNvPr id="38" name="Google Shape;38;p8"/>
          <p:cNvSpPr txBox="1"/>
          <p:nvPr>
            <p:ph idx="1" type="subTitle"/>
          </p:nvPr>
        </p:nvSpPr>
        <p:spPr>
          <a:xfrm>
            <a:off x="661050" y="4174575"/>
            <a:ext cx="8014200" cy="603000"/>
          </a:xfrm>
          <a:prstGeom prst="rect">
            <a:avLst/>
          </a:prstGeom>
        </p:spPr>
        <p:txBody>
          <a:bodyPr anchorCtr="0" anchor="t" bIns="91425" lIns="91425" spcFirstLastPara="1" rIns="91425" wrap="square" tIns="91425">
            <a:noAutofit/>
          </a:bodyPr>
          <a:lstStyle>
            <a:lvl1pPr lvl="0" rtl="0">
              <a:spcBef>
                <a:spcPts val="600"/>
              </a:spcBef>
              <a:spcAft>
                <a:spcPts val="0"/>
              </a:spcAft>
              <a:buNone/>
              <a:defRPr sz="2000">
                <a:solidFill>
                  <a:srgbClr val="333333"/>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a:spcBef>
                <a:spcPts val="600"/>
              </a:spcBef>
              <a:spcAft>
                <a:spcPts val="0"/>
              </a:spcAft>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ing concept 2 example">
  <p:cSld name="CUSTOM_2_1">
    <p:bg>
      <p:bgPr>
        <a:blipFill>
          <a:blip r:embed="rId2">
            <a:alphaModFix/>
          </a:blip>
          <a:stretch>
            <a:fillRect/>
          </a:stretch>
        </a:blipFill>
      </p:bgPr>
    </p:bg>
    <p:spTree>
      <p:nvGrpSpPr>
        <p:cNvPr id="39" name="Shape 39"/>
        <p:cNvGrpSpPr/>
        <p:nvPr/>
      </p:nvGrpSpPr>
      <p:grpSpPr>
        <a:xfrm>
          <a:off x="0" y="0"/>
          <a:ext cx="0" cy="0"/>
          <a:chOff x="0" y="0"/>
          <a:chExt cx="0" cy="0"/>
        </a:xfrm>
      </p:grpSpPr>
      <p:sp>
        <p:nvSpPr>
          <p:cNvPr id="40" name="Google Shape;40;p9"/>
          <p:cNvSpPr txBox="1"/>
          <p:nvPr/>
        </p:nvSpPr>
        <p:spPr>
          <a:xfrm>
            <a:off x="1795350" y="2755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41" name="Google Shape;41;p9"/>
          <p:cNvSpPr txBox="1"/>
          <p:nvPr/>
        </p:nvSpPr>
        <p:spPr>
          <a:xfrm>
            <a:off x="1994550" y="1967388"/>
            <a:ext cx="5154900" cy="78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rgbClr val="27A9E1"/>
                </a:solidFill>
                <a:latin typeface="Lemon"/>
                <a:ea typeface="Lemon"/>
                <a:cs typeface="Lemon"/>
                <a:sym typeface="Lemon"/>
              </a:rPr>
              <a:t>THE </a:t>
            </a:r>
            <a:endParaRPr sz="4000">
              <a:solidFill>
                <a:srgbClr val="27A9E1"/>
              </a:solidFill>
              <a:latin typeface="Lemon"/>
              <a:ea typeface="Lemon"/>
              <a:cs typeface="Lemon"/>
              <a:sym typeface="Lemon"/>
            </a:endParaRPr>
          </a:p>
          <a:p>
            <a:pPr indent="0" lvl="0" marL="0" rtl="0" algn="ctr">
              <a:spcBef>
                <a:spcPts val="0"/>
              </a:spcBef>
              <a:spcAft>
                <a:spcPts val="0"/>
              </a:spcAft>
              <a:buNone/>
            </a:pPr>
            <a:r>
              <a:rPr lang="en" sz="4000">
                <a:solidFill>
                  <a:srgbClr val="27A9E1"/>
                </a:solidFill>
                <a:latin typeface="Lemon"/>
                <a:ea typeface="Lemon"/>
                <a:cs typeface="Lemon"/>
                <a:sym typeface="Lemon"/>
              </a:rPr>
              <a:t>FOR LOOP</a:t>
            </a:r>
            <a:endParaRPr sz="4000">
              <a:solidFill>
                <a:srgbClr val="27A9E1"/>
              </a:solidFill>
              <a:latin typeface="Lemon"/>
              <a:ea typeface="Lemon"/>
              <a:cs typeface="Lemon"/>
              <a:sym typeface="Lemon"/>
            </a:endParaRPr>
          </a:p>
        </p:txBody>
      </p:sp>
      <p:sp>
        <p:nvSpPr>
          <p:cNvPr id="42" name="Google Shape;42;p9"/>
          <p:cNvSpPr txBox="1"/>
          <p:nvPr/>
        </p:nvSpPr>
        <p:spPr>
          <a:xfrm>
            <a:off x="592575" y="4264825"/>
            <a:ext cx="80478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rgbClr val="333333"/>
                </a:solidFill>
                <a:latin typeface="Proxima Nova"/>
                <a:ea typeface="Proxima Nova"/>
                <a:cs typeface="Proxima Nova"/>
                <a:sym typeface="Proxima Nova"/>
              </a:rPr>
              <a:t>For loops let Karel repeat a section of code a fixed number of times</a:t>
            </a:r>
            <a:endParaRPr sz="2000">
              <a:solidFill>
                <a:srgbClr val="333333"/>
              </a:solidFill>
              <a:latin typeface="Proxima Nova"/>
              <a:ea typeface="Proxima Nova"/>
              <a:cs typeface="Proxima Nova"/>
              <a:sym typeface="Proxima Nova"/>
            </a:endParaRPr>
          </a:p>
          <a:p>
            <a:pPr indent="0" lvl="0" marL="0" rtl="0" algn="l">
              <a:spcBef>
                <a:spcPts val="0"/>
              </a:spcBef>
              <a:spcAft>
                <a:spcPts val="0"/>
              </a:spcAft>
              <a:buNone/>
            </a:pPr>
            <a:r>
              <a:t/>
            </a:r>
            <a:endParaRPr sz="2000">
              <a:solidFill>
                <a:srgbClr val="333333"/>
              </a:solidFill>
              <a:latin typeface="Proxima Nova"/>
              <a:ea typeface="Proxima Nova"/>
              <a:cs typeface="Proxima Nova"/>
              <a:sym typeface="Proxima Nov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ighlighting code ">
  <p:cSld name="CUSTOM_5">
    <p:spTree>
      <p:nvGrpSpPr>
        <p:cNvPr id="43" name="Shape 43"/>
        <p:cNvGrpSpPr/>
        <p:nvPr/>
      </p:nvGrpSpPr>
      <p:grpSpPr>
        <a:xfrm>
          <a:off x="0" y="0"/>
          <a:ext cx="0" cy="0"/>
          <a:chOff x="0" y="0"/>
          <a:chExt cx="0" cy="0"/>
        </a:xfrm>
      </p:grpSpPr>
      <p:sp>
        <p:nvSpPr>
          <p:cNvPr id="44" name="Google Shape;44;p1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pic>
        <p:nvPicPr>
          <p:cNvPr descr="slide2.png" id="45" name="Google Shape;45;p10"/>
          <p:cNvPicPr preferRelativeResize="0"/>
          <p:nvPr/>
        </p:nvPicPr>
        <p:blipFill>
          <a:blip r:embed="rId2">
            <a:alphaModFix/>
          </a:blip>
          <a:stretch>
            <a:fillRect/>
          </a:stretch>
        </p:blipFill>
        <p:spPr>
          <a:xfrm>
            <a:off x="0" y="0"/>
            <a:ext cx="9144000" cy="3834876"/>
          </a:xfrm>
          <a:prstGeom prst="rect">
            <a:avLst/>
          </a:prstGeom>
          <a:noFill/>
          <a:ln>
            <a:noFill/>
          </a:ln>
        </p:spPr>
      </p:pic>
      <p:sp>
        <p:nvSpPr>
          <p:cNvPr id="46" name="Google Shape;46;p10"/>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10"/>
          <p:cNvSpPr txBox="1"/>
          <p:nvPr/>
        </p:nvSpPr>
        <p:spPr>
          <a:xfrm>
            <a:off x="396250" y="137825"/>
            <a:ext cx="39711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500">
                <a:solidFill>
                  <a:srgbClr val="FFFFFF"/>
                </a:solidFill>
                <a:latin typeface="Proxima Nova"/>
                <a:ea typeface="Proxima Nova"/>
                <a:cs typeface="Proxima Nova"/>
                <a:sym typeface="Proxima Nova"/>
              </a:rPr>
              <a:t>For Loops </a:t>
            </a:r>
            <a:endParaRPr b="1" sz="4500">
              <a:solidFill>
                <a:srgbClr val="FFFFFF"/>
              </a:solidFill>
              <a:latin typeface="Proxima Nova"/>
              <a:ea typeface="Proxima Nova"/>
              <a:cs typeface="Proxima Nova"/>
              <a:sym typeface="Proxima Nova"/>
            </a:endParaRPr>
          </a:p>
        </p:txBody>
      </p:sp>
      <p:sp>
        <p:nvSpPr>
          <p:cNvPr id="48" name="Google Shape;48;p10"/>
          <p:cNvSpPr txBox="1"/>
          <p:nvPr/>
        </p:nvSpPr>
        <p:spPr>
          <a:xfrm>
            <a:off x="472450" y="1679332"/>
            <a:ext cx="8229600" cy="4620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for(var i = 0; i &lt; </a:t>
            </a:r>
            <a:r>
              <a:rPr b="1" i="1" lang="en" sz="3000">
                <a:solidFill>
                  <a:srgbClr val="27A9E1"/>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i++){</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  /* code to execute </a:t>
            </a:r>
            <a:r>
              <a:rPr b="1" i="1" lang="en" sz="3000">
                <a:solidFill>
                  <a:srgbClr val="333333"/>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times */</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a:t>
            </a:r>
            <a:endParaRPr b="1" sz="3000">
              <a:solidFill>
                <a:srgbClr val="333333"/>
              </a:solidFill>
              <a:latin typeface="Courier New"/>
              <a:ea typeface="Courier New"/>
              <a:cs typeface="Courier New"/>
              <a:sym typeface="Courier New"/>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theme" Target="../theme/theme1.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rgbClr val="333333"/>
              </a:buClr>
              <a:buSzPts val="3600"/>
              <a:buFont typeface="Proxima Nova"/>
              <a:buNone/>
              <a:defRPr sz="3600">
                <a:solidFill>
                  <a:srgbClr val="333333"/>
                </a:solidFill>
                <a:latin typeface="Proxima Nova"/>
                <a:ea typeface="Proxima Nova"/>
                <a:cs typeface="Proxima Nova"/>
                <a:sym typeface="Proxima Nova"/>
              </a:defRPr>
            </a:lvl1pPr>
            <a:lvl2pPr lvl="1">
              <a:spcBef>
                <a:spcPts val="0"/>
              </a:spcBef>
              <a:spcAft>
                <a:spcPts val="0"/>
              </a:spcAft>
              <a:buClr>
                <a:srgbClr val="555555"/>
              </a:buClr>
              <a:buSzPts val="3600"/>
              <a:buNone/>
              <a:defRPr b="1" sz="3600">
                <a:solidFill>
                  <a:srgbClr val="555555"/>
                </a:solidFill>
              </a:defRPr>
            </a:lvl2pPr>
            <a:lvl3pPr lvl="2">
              <a:spcBef>
                <a:spcPts val="0"/>
              </a:spcBef>
              <a:spcAft>
                <a:spcPts val="0"/>
              </a:spcAft>
              <a:buClr>
                <a:srgbClr val="555555"/>
              </a:buClr>
              <a:buSzPts val="3600"/>
              <a:buNone/>
              <a:defRPr b="1" sz="3600">
                <a:solidFill>
                  <a:srgbClr val="555555"/>
                </a:solidFill>
              </a:defRPr>
            </a:lvl3pPr>
            <a:lvl4pPr lvl="3">
              <a:spcBef>
                <a:spcPts val="0"/>
              </a:spcBef>
              <a:spcAft>
                <a:spcPts val="0"/>
              </a:spcAft>
              <a:buClr>
                <a:srgbClr val="555555"/>
              </a:buClr>
              <a:buSzPts val="3600"/>
              <a:buNone/>
              <a:defRPr b="1" sz="3600">
                <a:solidFill>
                  <a:srgbClr val="555555"/>
                </a:solidFill>
              </a:defRPr>
            </a:lvl4pPr>
            <a:lvl5pPr lvl="4">
              <a:spcBef>
                <a:spcPts val="0"/>
              </a:spcBef>
              <a:spcAft>
                <a:spcPts val="0"/>
              </a:spcAft>
              <a:buClr>
                <a:srgbClr val="555555"/>
              </a:buClr>
              <a:buSzPts val="3600"/>
              <a:buNone/>
              <a:defRPr b="1" sz="3600">
                <a:solidFill>
                  <a:srgbClr val="555555"/>
                </a:solidFill>
              </a:defRPr>
            </a:lvl5pPr>
            <a:lvl6pPr lvl="5">
              <a:spcBef>
                <a:spcPts val="0"/>
              </a:spcBef>
              <a:spcAft>
                <a:spcPts val="0"/>
              </a:spcAft>
              <a:buClr>
                <a:srgbClr val="555555"/>
              </a:buClr>
              <a:buSzPts val="3600"/>
              <a:buNone/>
              <a:defRPr b="1" sz="3600">
                <a:solidFill>
                  <a:srgbClr val="555555"/>
                </a:solidFill>
              </a:defRPr>
            </a:lvl6pPr>
            <a:lvl7pPr lvl="6">
              <a:spcBef>
                <a:spcPts val="0"/>
              </a:spcBef>
              <a:spcAft>
                <a:spcPts val="0"/>
              </a:spcAft>
              <a:buClr>
                <a:srgbClr val="555555"/>
              </a:buClr>
              <a:buSzPts val="3600"/>
              <a:buNone/>
              <a:defRPr b="1" sz="3600">
                <a:solidFill>
                  <a:srgbClr val="555555"/>
                </a:solidFill>
              </a:defRPr>
            </a:lvl7pPr>
            <a:lvl8pPr lvl="7">
              <a:spcBef>
                <a:spcPts val="0"/>
              </a:spcBef>
              <a:spcAft>
                <a:spcPts val="0"/>
              </a:spcAft>
              <a:buClr>
                <a:srgbClr val="555555"/>
              </a:buClr>
              <a:buSzPts val="3600"/>
              <a:buNone/>
              <a:defRPr b="1" sz="3600">
                <a:solidFill>
                  <a:srgbClr val="555555"/>
                </a:solidFill>
              </a:defRPr>
            </a:lvl8pPr>
            <a:lvl9pPr lvl="8">
              <a:spcBef>
                <a:spcPts val="0"/>
              </a:spcBef>
              <a:spcAft>
                <a:spcPts val="0"/>
              </a:spcAft>
              <a:buClr>
                <a:srgbClr val="555555"/>
              </a:buClr>
              <a:buSzPts val="3600"/>
              <a:buNone/>
              <a:defRPr b="1" sz="3600">
                <a:solidFill>
                  <a:srgbClr val="555555"/>
                </a:solidFill>
              </a:defRPr>
            </a:lvl9pPr>
          </a:lstStyle>
          <a:p/>
        </p:txBody>
      </p:sp>
      <p:sp>
        <p:nvSpPr>
          <p:cNvPr id="7" name="Google Shape;7;p1"/>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lvl1pPr indent="-419100" lvl="0" marL="457200">
              <a:spcBef>
                <a:spcPts val="600"/>
              </a:spcBef>
              <a:spcAft>
                <a:spcPts val="0"/>
              </a:spcAft>
              <a:buClr>
                <a:srgbClr val="555555"/>
              </a:buClr>
              <a:buSzPts val="3000"/>
              <a:buFont typeface="Proxima Nova"/>
              <a:buChar char="●"/>
              <a:defRPr sz="3000">
                <a:solidFill>
                  <a:srgbClr val="555555"/>
                </a:solidFill>
                <a:latin typeface="Proxima Nova"/>
                <a:ea typeface="Proxima Nova"/>
                <a:cs typeface="Proxima Nova"/>
                <a:sym typeface="Proxima Nova"/>
              </a:defRPr>
            </a:lvl1pPr>
            <a:lvl2pPr indent="-381000" lvl="1" marL="914400">
              <a:spcBef>
                <a:spcPts val="0"/>
              </a:spcBef>
              <a:spcAft>
                <a:spcPts val="0"/>
              </a:spcAft>
              <a:buClr>
                <a:srgbClr val="555555"/>
              </a:buClr>
              <a:buSzPts val="2400"/>
              <a:buFont typeface="Proxima Nova"/>
              <a:buChar char="○"/>
              <a:defRPr sz="2400">
                <a:solidFill>
                  <a:srgbClr val="555555"/>
                </a:solidFill>
                <a:latin typeface="Proxima Nova"/>
                <a:ea typeface="Proxima Nova"/>
                <a:cs typeface="Proxima Nova"/>
                <a:sym typeface="Proxima Nova"/>
              </a:defRPr>
            </a:lvl2pPr>
            <a:lvl3pPr indent="-381000" lvl="2" marL="1371600">
              <a:spcBef>
                <a:spcPts val="0"/>
              </a:spcBef>
              <a:spcAft>
                <a:spcPts val="0"/>
              </a:spcAft>
              <a:buClr>
                <a:srgbClr val="555555"/>
              </a:buClr>
              <a:buSzPts val="2400"/>
              <a:buFont typeface="Proxima Nova"/>
              <a:buChar char="■"/>
              <a:defRPr sz="2400">
                <a:solidFill>
                  <a:srgbClr val="555555"/>
                </a:solidFill>
                <a:latin typeface="Proxima Nova"/>
                <a:ea typeface="Proxima Nova"/>
                <a:cs typeface="Proxima Nova"/>
                <a:sym typeface="Proxima Nova"/>
              </a:defRPr>
            </a:lvl3pPr>
            <a:lvl4pPr indent="-342900" lvl="3" marL="182880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4pPr>
            <a:lvl5pPr indent="-342900" lvl="4" marL="228600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5pPr>
            <a:lvl6pPr indent="-342900" lvl="5" marL="274320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6pPr>
            <a:lvl7pPr indent="-342900" lvl="6" marL="320040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7pPr>
            <a:lvl8pPr indent="-342900" lvl="7" marL="365760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8pPr>
            <a:lvl9pPr indent="-342900" lvl="8" marL="411480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142" name="Shape 142"/>
        <p:cNvGrpSpPr/>
        <p:nvPr/>
      </p:nvGrpSpPr>
      <p:grpSpPr>
        <a:xfrm>
          <a:off x="0" y="0"/>
          <a:ext cx="0" cy="0"/>
          <a:chOff x="0" y="0"/>
          <a:chExt cx="0" cy="0"/>
        </a:xfrm>
      </p:grpSpPr>
      <p:sp>
        <p:nvSpPr>
          <p:cNvPr id="143" name="Google Shape;143;p29"/>
          <p:cNvSpPr txBox="1"/>
          <p:nvPr>
            <p:ph type="title"/>
          </p:nvPr>
        </p:nvSpPr>
        <p:spPr>
          <a:xfrm>
            <a:off x="1340200" y="681575"/>
            <a:ext cx="7860000" cy="169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Subsets of Artificial Intelligence</a:t>
            </a:r>
            <a:endParaRPr sz="4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8"/>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Machine Learning</a:t>
            </a:r>
            <a:endParaRPr/>
          </a:p>
        </p:txBody>
      </p:sp>
      <p:cxnSp>
        <p:nvCxnSpPr>
          <p:cNvPr id="252" name="Google Shape;252;p38"/>
          <p:cNvCxnSpPr/>
          <p:nvPr/>
        </p:nvCxnSpPr>
        <p:spPr>
          <a:xfrm>
            <a:off x="2141900" y="1522650"/>
            <a:ext cx="0" cy="2768400"/>
          </a:xfrm>
          <a:prstGeom prst="straightConnector1">
            <a:avLst/>
          </a:prstGeom>
          <a:noFill/>
          <a:ln cap="flat" cmpd="sng" w="28575">
            <a:solidFill>
              <a:srgbClr val="434343"/>
            </a:solidFill>
            <a:prstDash val="solid"/>
            <a:round/>
            <a:headEnd len="med" w="med" type="none"/>
            <a:tailEnd len="med" w="med" type="none"/>
          </a:ln>
        </p:spPr>
      </p:cxnSp>
      <p:cxnSp>
        <p:nvCxnSpPr>
          <p:cNvPr id="253" name="Google Shape;253;p38"/>
          <p:cNvCxnSpPr/>
          <p:nvPr/>
        </p:nvCxnSpPr>
        <p:spPr>
          <a:xfrm>
            <a:off x="2127329" y="4291100"/>
            <a:ext cx="4648200" cy="21900"/>
          </a:xfrm>
          <a:prstGeom prst="straightConnector1">
            <a:avLst/>
          </a:prstGeom>
          <a:noFill/>
          <a:ln cap="flat" cmpd="sng" w="28575">
            <a:solidFill>
              <a:srgbClr val="434343"/>
            </a:solidFill>
            <a:prstDash val="solid"/>
            <a:round/>
            <a:headEnd len="med" w="med" type="none"/>
            <a:tailEnd len="med" w="med" type="none"/>
          </a:ln>
        </p:spPr>
      </p:cxnSp>
      <p:sp>
        <p:nvSpPr>
          <p:cNvPr id="254" name="Google Shape;254;p38"/>
          <p:cNvSpPr txBox="1"/>
          <p:nvPr/>
        </p:nvSpPr>
        <p:spPr>
          <a:xfrm>
            <a:off x="3854125" y="4407700"/>
            <a:ext cx="1194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434343"/>
                </a:solidFill>
                <a:latin typeface="Proxima Nova"/>
                <a:ea typeface="Proxima Nova"/>
                <a:cs typeface="Proxima Nova"/>
                <a:sym typeface="Proxima Nova"/>
              </a:rPr>
              <a:t>Music Genre</a:t>
            </a:r>
            <a:endParaRPr b="1" sz="1200">
              <a:solidFill>
                <a:srgbClr val="434343"/>
              </a:solidFill>
              <a:latin typeface="Proxima Nova"/>
              <a:ea typeface="Proxima Nova"/>
              <a:cs typeface="Proxima Nova"/>
              <a:sym typeface="Proxima Nova"/>
            </a:endParaRPr>
          </a:p>
        </p:txBody>
      </p:sp>
      <p:sp>
        <p:nvSpPr>
          <p:cNvPr id="255" name="Google Shape;255;p38"/>
          <p:cNvSpPr txBox="1"/>
          <p:nvPr/>
        </p:nvSpPr>
        <p:spPr>
          <a:xfrm>
            <a:off x="1070985" y="2600892"/>
            <a:ext cx="9108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rgbClr val="434343"/>
                </a:solidFill>
                <a:latin typeface="Proxima Nova"/>
                <a:ea typeface="Proxima Nova"/>
                <a:cs typeface="Proxima Nova"/>
                <a:sym typeface="Proxima Nova"/>
              </a:rPr>
              <a:t>Number of Listens </a:t>
            </a:r>
            <a:endParaRPr b="1" sz="1200">
              <a:solidFill>
                <a:srgbClr val="434343"/>
              </a:solidFill>
              <a:latin typeface="Proxima Nova"/>
              <a:ea typeface="Proxima Nova"/>
              <a:cs typeface="Proxima Nova"/>
              <a:sym typeface="Proxima Nova"/>
            </a:endParaRPr>
          </a:p>
        </p:txBody>
      </p:sp>
      <p:cxnSp>
        <p:nvCxnSpPr>
          <p:cNvPr id="256" name="Google Shape;256;p38"/>
          <p:cNvCxnSpPr/>
          <p:nvPr/>
        </p:nvCxnSpPr>
        <p:spPr>
          <a:xfrm>
            <a:off x="2495377" y="4148742"/>
            <a:ext cx="300" cy="288000"/>
          </a:xfrm>
          <a:prstGeom prst="straightConnector1">
            <a:avLst/>
          </a:prstGeom>
          <a:noFill/>
          <a:ln cap="flat" cmpd="sng" w="9525">
            <a:solidFill>
              <a:schemeClr val="dk2"/>
            </a:solidFill>
            <a:prstDash val="solid"/>
            <a:round/>
            <a:headEnd len="med" w="med" type="none"/>
            <a:tailEnd len="med" w="med" type="none"/>
          </a:ln>
        </p:spPr>
      </p:cxnSp>
      <p:cxnSp>
        <p:nvCxnSpPr>
          <p:cNvPr id="257" name="Google Shape;257;p38"/>
          <p:cNvCxnSpPr/>
          <p:nvPr/>
        </p:nvCxnSpPr>
        <p:spPr>
          <a:xfrm>
            <a:off x="2999646" y="4158052"/>
            <a:ext cx="300" cy="288000"/>
          </a:xfrm>
          <a:prstGeom prst="straightConnector1">
            <a:avLst/>
          </a:prstGeom>
          <a:noFill/>
          <a:ln cap="flat" cmpd="sng" w="9525">
            <a:solidFill>
              <a:schemeClr val="dk2"/>
            </a:solidFill>
            <a:prstDash val="solid"/>
            <a:round/>
            <a:headEnd len="med" w="med" type="none"/>
            <a:tailEnd len="med" w="med" type="none"/>
          </a:ln>
        </p:spPr>
      </p:cxnSp>
      <p:cxnSp>
        <p:nvCxnSpPr>
          <p:cNvPr id="258" name="Google Shape;258;p38"/>
          <p:cNvCxnSpPr/>
          <p:nvPr/>
        </p:nvCxnSpPr>
        <p:spPr>
          <a:xfrm>
            <a:off x="3503894" y="4163312"/>
            <a:ext cx="300" cy="288000"/>
          </a:xfrm>
          <a:prstGeom prst="straightConnector1">
            <a:avLst/>
          </a:prstGeom>
          <a:noFill/>
          <a:ln cap="flat" cmpd="sng" w="9525">
            <a:solidFill>
              <a:schemeClr val="dk2"/>
            </a:solidFill>
            <a:prstDash val="solid"/>
            <a:round/>
            <a:headEnd len="med" w="med" type="none"/>
            <a:tailEnd len="med" w="med" type="none"/>
          </a:ln>
        </p:spPr>
      </p:cxnSp>
      <p:cxnSp>
        <p:nvCxnSpPr>
          <p:cNvPr id="259" name="Google Shape;259;p38"/>
          <p:cNvCxnSpPr/>
          <p:nvPr/>
        </p:nvCxnSpPr>
        <p:spPr>
          <a:xfrm>
            <a:off x="5338252" y="4163292"/>
            <a:ext cx="300" cy="288000"/>
          </a:xfrm>
          <a:prstGeom prst="straightConnector1">
            <a:avLst/>
          </a:prstGeom>
          <a:noFill/>
          <a:ln cap="flat" cmpd="sng" w="9525">
            <a:solidFill>
              <a:schemeClr val="dk2"/>
            </a:solidFill>
            <a:prstDash val="solid"/>
            <a:round/>
            <a:headEnd len="med" w="med" type="none"/>
            <a:tailEnd len="med" w="med" type="none"/>
          </a:ln>
        </p:spPr>
      </p:cxnSp>
      <p:cxnSp>
        <p:nvCxnSpPr>
          <p:cNvPr id="260" name="Google Shape;260;p38"/>
          <p:cNvCxnSpPr/>
          <p:nvPr/>
        </p:nvCxnSpPr>
        <p:spPr>
          <a:xfrm>
            <a:off x="5833102" y="4163292"/>
            <a:ext cx="300" cy="288000"/>
          </a:xfrm>
          <a:prstGeom prst="straightConnector1">
            <a:avLst/>
          </a:prstGeom>
          <a:noFill/>
          <a:ln cap="flat" cmpd="sng" w="9525">
            <a:solidFill>
              <a:schemeClr val="dk2"/>
            </a:solidFill>
            <a:prstDash val="solid"/>
            <a:round/>
            <a:headEnd len="med" w="med" type="none"/>
            <a:tailEnd len="med" w="med" type="none"/>
          </a:ln>
        </p:spPr>
      </p:cxnSp>
      <p:cxnSp>
        <p:nvCxnSpPr>
          <p:cNvPr id="261" name="Google Shape;261;p38"/>
          <p:cNvCxnSpPr/>
          <p:nvPr/>
        </p:nvCxnSpPr>
        <p:spPr>
          <a:xfrm>
            <a:off x="6327952" y="4163292"/>
            <a:ext cx="300" cy="288000"/>
          </a:xfrm>
          <a:prstGeom prst="straightConnector1">
            <a:avLst/>
          </a:prstGeom>
          <a:noFill/>
          <a:ln cap="flat" cmpd="sng" w="9525">
            <a:solidFill>
              <a:schemeClr val="dk2"/>
            </a:solidFill>
            <a:prstDash val="solid"/>
            <a:round/>
            <a:headEnd len="med" w="med" type="none"/>
            <a:tailEnd len="med" w="med" type="none"/>
          </a:ln>
        </p:spPr>
      </p:cxnSp>
      <p:sp>
        <p:nvSpPr>
          <p:cNvPr id="262" name="Google Shape;262;p38"/>
          <p:cNvSpPr txBox="1"/>
          <p:nvPr/>
        </p:nvSpPr>
        <p:spPr>
          <a:xfrm>
            <a:off x="2200475" y="4438450"/>
            <a:ext cx="590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Proxima Nova"/>
                <a:ea typeface="Proxima Nova"/>
                <a:cs typeface="Proxima Nova"/>
                <a:sym typeface="Proxima Nova"/>
              </a:rPr>
              <a:t>Hip-hop</a:t>
            </a:r>
            <a:endParaRPr sz="800">
              <a:latin typeface="Proxima Nova"/>
              <a:ea typeface="Proxima Nova"/>
              <a:cs typeface="Proxima Nova"/>
              <a:sym typeface="Proxima Nova"/>
            </a:endParaRPr>
          </a:p>
        </p:txBody>
      </p:sp>
      <p:sp>
        <p:nvSpPr>
          <p:cNvPr id="263" name="Google Shape;263;p38"/>
          <p:cNvSpPr txBox="1"/>
          <p:nvPr/>
        </p:nvSpPr>
        <p:spPr>
          <a:xfrm>
            <a:off x="6058850" y="4451300"/>
            <a:ext cx="5385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Proxima Nova"/>
                <a:ea typeface="Proxima Nova"/>
                <a:cs typeface="Proxima Nova"/>
                <a:sym typeface="Proxima Nova"/>
              </a:rPr>
              <a:t>Country</a:t>
            </a:r>
            <a:endParaRPr sz="800">
              <a:latin typeface="Proxima Nova"/>
              <a:ea typeface="Proxima Nova"/>
              <a:cs typeface="Proxima Nova"/>
              <a:sym typeface="Proxima Nova"/>
            </a:endParaRPr>
          </a:p>
        </p:txBody>
      </p:sp>
      <p:sp>
        <p:nvSpPr>
          <p:cNvPr id="264" name="Google Shape;264;p38"/>
          <p:cNvSpPr txBox="1"/>
          <p:nvPr/>
        </p:nvSpPr>
        <p:spPr>
          <a:xfrm>
            <a:off x="5628075" y="4445735"/>
            <a:ext cx="4527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Proxima Nova"/>
                <a:ea typeface="Proxima Nova"/>
                <a:cs typeface="Proxima Nova"/>
                <a:sym typeface="Proxima Nova"/>
              </a:rPr>
              <a:t>Rock</a:t>
            </a:r>
            <a:endParaRPr sz="800">
              <a:latin typeface="Proxima Nova"/>
              <a:ea typeface="Proxima Nova"/>
              <a:cs typeface="Proxima Nova"/>
              <a:sym typeface="Proxima Nova"/>
            </a:endParaRPr>
          </a:p>
        </p:txBody>
      </p:sp>
      <p:sp>
        <p:nvSpPr>
          <p:cNvPr id="265" name="Google Shape;265;p38"/>
          <p:cNvSpPr txBox="1"/>
          <p:nvPr/>
        </p:nvSpPr>
        <p:spPr>
          <a:xfrm>
            <a:off x="2800219" y="4444025"/>
            <a:ext cx="4527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Proxima Nova"/>
                <a:ea typeface="Proxima Nova"/>
                <a:cs typeface="Proxima Nova"/>
                <a:sym typeface="Proxima Nova"/>
              </a:rPr>
              <a:t>R&amp;B</a:t>
            </a:r>
            <a:endParaRPr sz="800">
              <a:latin typeface="Proxima Nova"/>
              <a:ea typeface="Proxima Nova"/>
              <a:cs typeface="Proxima Nova"/>
              <a:sym typeface="Proxima Nova"/>
            </a:endParaRPr>
          </a:p>
        </p:txBody>
      </p:sp>
      <p:sp>
        <p:nvSpPr>
          <p:cNvPr id="266" name="Google Shape;266;p38"/>
          <p:cNvSpPr txBox="1"/>
          <p:nvPr/>
        </p:nvSpPr>
        <p:spPr>
          <a:xfrm>
            <a:off x="5137252" y="4444025"/>
            <a:ext cx="4527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Proxima Nova"/>
                <a:ea typeface="Proxima Nova"/>
                <a:cs typeface="Proxima Nova"/>
                <a:sym typeface="Proxima Nova"/>
              </a:rPr>
              <a:t>Jazz</a:t>
            </a:r>
            <a:endParaRPr sz="800">
              <a:latin typeface="Proxima Nova"/>
              <a:ea typeface="Proxima Nova"/>
              <a:cs typeface="Proxima Nova"/>
              <a:sym typeface="Proxima Nova"/>
            </a:endParaRPr>
          </a:p>
        </p:txBody>
      </p:sp>
      <p:sp>
        <p:nvSpPr>
          <p:cNvPr id="267" name="Google Shape;267;p38"/>
          <p:cNvSpPr txBox="1"/>
          <p:nvPr/>
        </p:nvSpPr>
        <p:spPr>
          <a:xfrm>
            <a:off x="3303050" y="4451300"/>
            <a:ext cx="4020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Proxima Nova"/>
                <a:ea typeface="Proxima Nova"/>
                <a:cs typeface="Proxima Nova"/>
                <a:sym typeface="Proxima Nova"/>
              </a:rPr>
              <a:t>Soul</a:t>
            </a:r>
            <a:endParaRPr sz="800">
              <a:latin typeface="Proxima Nova"/>
              <a:ea typeface="Proxima Nova"/>
              <a:cs typeface="Proxima Nova"/>
              <a:sym typeface="Proxima Nova"/>
            </a:endParaRPr>
          </a:p>
        </p:txBody>
      </p:sp>
      <p:sp>
        <p:nvSpPr>
          <p:cNvPr id="268" name="Google Shape;268;p38"/>
          <p:cNvSpPr/>
          <p:nvPr/>
        </p:nvSpPr>
        <p:spPr>
          <a:xfrm>
            <a:off x="2469750" y="3147300"/>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8"/>
          <p:cNvSpPr/>
          <p:nvPr/>
        </p:nvSpPr>
        <p:spPr>
          <a:xfrm>
            <a:off x="2774550" y="3103000"/>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8"/>
          <p:cNvSpPr/>
          <p:nvPr/>
        </p:nvSpPr>
        <p:spPr>
          <a:xfrm>
            <a:off x="3021750" y="2859450"/>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8"/>
          <p:cNvSpPr/>
          <p:nvPr/>
        </p:nvSpPr>
        <p:spPr>
          <a:xfrm>
            <a:off x="2628250" y="2764650"/>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8"/>
          <p:cNvSpPr/>
          <p:nvPr/>
        </p:nvSpPr>
        <p:spPr>
          <a:xfrm>
            <a:off x="5533275" y="3909300"/>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8"/>
          <p:cNvSpPr/>
          <p:nvPr/>
        </p:nvSpPr>
        <p:spPr>
          <a:xfrm>
            <a:off x="5833400" y="3428475"/>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8"/>
          <p:cNvSpPr/>
          <p:nvPr/>
        </p:nvSpPr>
        <p:spPr>
          <a:xfrm>
            <a:off x="3056300" y="3486750"/>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8"/>
          <p:cNvSpPr/>
          <p:nvPr/>
        </p:nvSpPr>
        <p:spPr>
          <a:xfrm>
            <a:off x="5408900" y="3391950"/>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8"/>
          <p:cNvSpPr/>
          <p:nvPr/>
        </p:nvSpPr>
        <p:spPr>
          <a:xfrm>
            <a:off x="5985975" y="3849225"/>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8"/>
          <p:cNvSpPr/>
          <p:nvPr/>
        </p:nvSpPr>
        <p:spPr>
          <a:xfrm>
            <a:off x="6233150" y="4110925"/>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8"/>
          <p:cNvSpPr/>
          <p:nvPr/>
        </p:nvSpPr>
        <p:spPr>
          <a:xfrm>
            <a:off x="3456650" y="3060200"/>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8"/>
          <p:cNvSpPr/>
          <p:nvPr/>
        </p:nvSpPr>
        <p:spPr>
          <a:xfrm>
            <a:off x="3361850" y="26298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8"/>
          <p:cNvSpPr/>
          <p:nvPr/>
        </p:nvSpPr>
        <p:spPr>
          <a:xfrm>
            <a:off x="2905150" y="2120225"/>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8"/>
          <p:cNvSpPr/>
          <p:nvPr/>
        </p:nvSpPr>
        <p:spPr>
          <a:xfrm>
            <a:off x="3514250" y="27822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8"/>
          <p:cNvSpPr/>
          <p:nvPr/>
        </p:nvSpPr>
        <p:spPr>
          <a:xfrm>
            <a:off x="3666650" y="29346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8"/>
          <p:cNvSpPr/>
          <p:nvPr/>
        </p:nvSpPr>
        <p:spPr>
          <a:xfrm>
            <a:off x="3252925" y="2215013"/>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8"/>
          <p:cNvSpPr/>
          <p:nvPr/>
        </p:nvSpPr>
        <p:spPr>
          <a:xfrm>
            <a:off x="3405325" y="2367413"/>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8"/>
          <p:cNvSpPr/>
          <p:nvPr/>
        </p:nvSpPr>
        <p:spPr>
          <a:xfrm>
            <a:off x="5085525" y="1781763"/>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8"/>
          <p:cNvSpPr/>
          <p:nvPr/>
        </p:nvSpPr>
        <p:spPr>
          <a:xfrm>
            <a:off x="2448125" y="21458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8"/>
          <p:cNvSpPr/>
          <p:nvPr/>
        </p:nvSpPr>
        <p:spPr>
          <a:xfrm>
            <a:off x="6233150" y="3754413"/>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9"/>
          <p:cNvSpPr/>
          <p:nvPr/>
        </p:nvSpPr>
        <p:spPr>
          <a:xfrm rot="1366743">
            <a:off x="2196162" y="1800299"/>
            <a:ext cx="2367125" cy="1542353"/>
          </a:xfrm>
          <a:prstGeom prst="flowChartConnecto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9"/>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Machine Learning</a:t>
            </a:r>
            <a:endParaRPr/>
          </a:p>
        </p:txBody>
      </p:sp>
      <p:cxnSp>
        <p:nvCxnSpPr>
          <p:cNvPr id="294" name="Google Shape;294;p39"/>
          <p:cNvCxnSpPr/>
          <p:nvPr/>
        </p:nvCxnSpPr>
        <p:spPr>
          <a:xfrm>
            <a:off x="2141900" y="1522650"/>
            <a:ext cx="0" cy="2768400"/>
          </a:xfrm>
          <a:prstGeom prst="straightConnector1">
            <a:avLst/>
          </a:prstGeom>
          <a:noFill/>
          <a:ln cap="flat" cmpd="sng" w="28575">
            <a:solidFill>
              <a:srgbClr val="434343"/>
            </a:solidFill>
            <a:prstDash val="solid"/>
            <a:round/>
            <a:headEnd len="med" w="med" type="none"/>
            <a:tailEnd len="med" w="med" type="none"/>
          </a:ln>
        </p:spPr>
      </p:cxnSp>
      <p:cxnSp>
        <p:nvCxnSpPr>
          <p:cNvPr id="295" name="Google Shape;295;p39"/>
          <p:cNvCxnSpPr/>
          <p:nvPr/>
        </p:nvCxnSpPr>
        <p:spPr>
          <a:xfrm>
            <a:off x="2127329" y="4291100"/>
            <a:ext cx="4648200" cy="21900"/>
          </a:xfrm>
          <a:prstGeom prst="straightConnector1">
            <a:avLst/>
          </a:prstGeom>
          <a:noFill/>
          <a:ln cap="flat" cmpd="sng" w="28575">
            <a:solidFill>
              <a:srgbClr val="434343"/>
            </a:solidFill>
            <a:prstDash val="solid"/>
            <a:round/>
            <a:headEnd len="med" w="med" type="none"/>
            <a:tailEnd len="med" w="med" type="none"/>
          </a:ln>
        </p:spPr>
      </p:cxnSp>
      <p:sp>
        <p:nvSpPr>
          <p:cNvPr id="296" name="Google Shape;296;p39"/>
          <p:cNvSpPr txBox="1"/>
          <p:nvPr/>
        </p:nvSpPr>
        <p:spPr>
          <a:xfrm>
            <a:off x="3854125" y="4407700"/>
            <a:ext cx="1194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434343"/>
                </a:solidFill>
                <a:latin typeface="Proxima Nova"/>
                <a:ea typeface="Proxima Nova"/>
                <a:cs typeface="Proxima Nova"/>
                <a:sym typeface="Proxima Nova"/>
              </a:rPr>
              <a:t>Music Genre</a:t>
            </a:r>
            <a:endParaRPr b="1" sz="1200">
              <a:solidFill>
                <a:srgbClr val="434343"/>
              </a:solidFill>
              <a:latin typeface="Proxima Nova"/>
              <a:ea typeface="Proxima Nova"/>
              <a:cs typeface="Proxima Nova"/>
              <a:sym typeface="Proxima Nova"/>
            </a:endParaRPr>
          </a:p>
        </p:txBody>
      </p:sp>
      <p:sp>
        <p:nvSpPr>
          <p:cNvPr id="297" name="Google Shape;297;p39"/>
          <p:cNvSpPr txBox="1"/>
          <p:nvPr/>
        </p:nvSpPr>
        <p:spPr>
          <a:xfrm>
            <a:off x="1070985" y="2600892"/>
            <a:ext cx="9108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rgbClr val="434343"/>
                </a:solidFill>
                <a:latin typeface="Proxima Nova"/>
                <a:ea typeface="Proxima Nova"/>
                <a:cs typeface="Proxima Nova"/>
                <a:sym typeface="Proxima Nova"/>
              </a:rPr>
              <a:t>Number of Listens </a:t>
            </a:r>
            <a:endParaRPr b="1" sz="1200">
              <a:solidFill>
                <a:srgbClr val="434343"/>
              </a:solidFill>
              <a:latin typeface="Proxima Nova"/>
              <a:ea typeface="Proxima Nova"/>
              <a:cs typeface="Proxima Nova"/>
              <a:sym typeface="Proxima Nova"/>
            </a:endParaRPr>
          </a:p>
        </p:txBody>
      </p:sp>
      <p:cxnSp>
        <p:nvCxnSpPr>
          <p:cNvPr id="298" name="Google Shape;298;p39"/>
          <p:cNvCxnSpPr/>
          <p:nvPr/>
        </p:nvCxnSpPr>
        <p:spPr>
          <a:xfrm>
            <a:off x="2495377" y="4148742"/>
            <a:ext cx="300" cy="288000"/>
          </a:xfrm>
          <a:prstGeom prst="straightConnector1">
            <a:avLst/>
          </a:prstGeom>
          <a:noFill/>
          <a:ln cap="flat" cmpd="sng" w="9525">
            <a:solidFill>
              <a:schemeClr val="dk2"/>
            </a:solidFill>
            <a:prstDash val="solid"/>
            <a:round/>
            <a:headEnd len="med" w="med" type="none"/>
            <a:tailEnd len="med" w="med" type="none"/>
          </a:ln>
        </p:spPr>
      </p:cxnSp>
      <p:cxnSp>
        <p:nvCxnSpPr>
          <p:cNvPr id="299" name="Google Shape;299;p39"/>
          <p:cNvCxnSpPr/>
          <p:nvPr/>
        </p:nvCxnSpPr>
        <p:spPr>
          <a:xfrm>
            <a:off x="2999646" y="4158052"/>
            <a:ext cx="300" cy="288000"/>
          </a:xfrm>
          <a:prstGeom prst="straightConnector1">
            <a:avLst/>
          </a:prstGeom>
          <a:noFill/>
          <a:ln cap="flat" cmpd="sng" w="9525">
            <a:solidFill>
              <a:schemeClr val="dk2"/>
            </a:solidFill>
            <a:prstDash val="solid"/>
            <a:round/>
            <a:headEnd len="med" w="med" type="none"/>
            <a:tailEnd len="med" w="med" type="none"/>
          </a:ln>
        </p:spPr>
      </p:cxnSp>
      <p:cxnSp>
        <p:nvCxnSpPr>
          <p:cNvPr id="300" name="Google Shape;300;p39"/>
          <p:cNvCxnSpPr/>
          <p:nvPr/>
        </p:nvCxnSpPr>
        <p:spPr>
          <a:xfrm>
            <a:off x="3503894" y="4163312"/>
            <a:ext cx="300" cy="288000"/>
          </a:xfrm>
          <a:prstGeom prst="straightConnector1">
            <a:avLst/>
          </a:prstGeom>
          <a:noFill/>
          <a:ln cap="flat" cmpd="sng" w="9525">
            <a:solidFill>
              <a:schemeClr val="dk2"/>
            </a:solidFill>
            <a:prstDash val="solid"/>
            <a:round/>
            <a:headEnd len="med" w="med" type="none"/>
            <a:tailEnd len="med" w="med" type="none"/>
          </a:ln>
        </p:spPr>
      </p:cxnSp>
      <p:cxnSp>
        <p:nvCxnSpPr>
          <p:cNvPr id="301" name="Google Shape;301;p39"/>
          <p:cNvCxnSpPr/>
          <p:nvPr/>
        </p:nvCxnSpPr>
        <p:spPr>
          <a:xfrm>
            <a:off x="5338252" y="4163292"/>
            <a:ext cx="300" cy="288000"/>
          </a:xfrm>
          <a:prstGeom prst="straightConnector1">
            <a:avLst/>
          </a:prstGeom>
          <a:noFill/>
          <a:ln cap="flat" cmpd="sng" w="9525">
            <a:solidFill>
              <a:schemeClr val="dk2"/>
            </a:solidFill>
            <a:prstDash val="solid"/>
            <a:round/>
            <a:headEnd len="med" w="med" type="none"/>
            <a:tailEnd len="med" w="med" type="none"/>
          </a:ln>
        </p:spPr>
      </p:cxnSp>
      <p:cxnSp>
        <p:nvCxnSpPr>
          <p:cNvPr id="302" name="Google Shape;302;p39"/>
          <p:cNvCxnSpPr/>
          <p:nvPr/>
        </p:nvCxnSpPr>
        <p:spPr>
          <a:xfrm>
            <a:off x="5833102" y="4163292"/>
            <a:ext cx="300" cy="288000"/>
          </a:xfrm>
          <a:prstGeom prst="straightConnector1">
            <a:avLst/>
          </a:prstGeom>
          <a:noFill/>
          <a:ln cap="flat" cmpd="sng" w="9525">
            <a:solidFill>
              <a:schemeClr val="dk2"/>
            </a:solidFill>
            <a:prstDash val="solid"/>
            <a:round/>
            <a:headEnd len="med" w="med" type="none"/>
            <a:tailEnd len="med" w="med" type="none"/>
          </a:ln>
        </p:spPr>
      </p:cxnSp>
      <p:cxnSp>
        <p:nvCxnSpPr>
          <p:cNvPr id="303" name="Google Shape;303;p39"/>
          <p:cNvCxnSpPr/>
          <p:nvPr/>
        </p:nvCxnSpPr>
        <p:spPr>
          <a:xfrm>
            <a:off x="6327952" y="4163292"/>
            <a:ext cx="300" cy="288000"/>
          </a:xfrm>
          <a:prstGeom prst="straightConnector1">
            <a:avLst/>
          </a:prstGeom>
          <a:noFill/>
          <a:ln cap="flat" cmpd="sng" w="9525">
            <a:solidFill>
              <a:schemeClr val="dk2"/>
            </a:solidFill>
            <a:prstDash val="solid"/>
            <a:round/>
            <a:headEnd len="med" w="med" type="none"/>
            <a:tailEnd len="med" w="med" type="none"/>
          </a:ln>
        </p:spPr>
      </p:cxnSp>
      <p:sp>
        <p:nvSpPr>
          <p:cNvPr id="304" name="Google Shape;304;p39"/>
          <p:cNvSpPr txBox="1"/>
          <p:nvPr/>
        </p:nvSpPr>
        <p:spPr>
          <a:xfrm>
            <a:off x="2200475" y="4438450"/>
            <a:ext cx="590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Proxima Nova"/>
                <a:ea typeface="Proxima Nova"/>
                <a:cs typeface="Proxima Nova"/>
                <a:sym typeface="Proxima Nova"/>
              </a:rPr>
              <a:t>Hip-hop</a:t>
            </a:r>
            <a:endParaRPr sz="800">
              <a:latin typeface="Proxima Nova"/>
              <a:ea typeface="Proxima Nova"/>
              <a:cs typeface="Proxima Nova"/>
              <a:sym typeface="Proxima Nova"/>
            </a:endParaRPr>
          </a:p>
        </p:txBody>
      </p:sp>
      <p:sp>
        <p:nvSpPr>
          <p:cNvPr id="305" name="Google Shape;305;p39"/>
          <p:cNvSpPr txBox="1"/>
          <p:nvPr/>
        </p:nvSpPr>
        <p:spPr>
          <a:xfrm>
            <a:off x="6058850" y="4451300"/>
            <a:ext cx="5385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Proxima Nova"/>
                <a:ea typeface="Proxima Nova"/>
                <a:cs typeface="Proxima Nova"/>
                <a:sym typeface="Proxima Nova"/>
              </a:rPr>
              <a:t>Country</a:t>
            </a:r>
            <a:endParaRPr sz="800">
              <a:latin typeface="Proxima Nova"/>
              <a:ea typeface="Proxima Nova"/>
              <a:cs typeface="Proxima Nova"/>
              <a:sym typeface="Proxima Nova"/>
            </a:endParaRPr>
          </a:p>
        </p:txBody>
      </p:sp>
      <p:sp>
        <p:nvSpPr>
          <p:cNvPr id="306" name="Google Shape;306;p39"/>
          <p:cNvSpPr txBox="1"/>
          <p:nvPr/>
        </p:nvSpPr>
        <p:spPr>
          <a:xfrm>
            <a:off x="5628075" y="4445735"/>
            <a:ext cx="4527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Proxima Nova"/>
                <a:ea typeface="Proxima Nova"/>
                <a:cs typeface="Proxima Nova"/>
                <a:sym typeface="Proxima Nova"/>
              </a:rPr>
              <a:t>Rock</a:t>
            </a:r>
            <a:endParaRPr sz="800">
              <a:latin typeface="Proxima Nova"/>
              <a:ea typeface="Proxima Nova"/>
              <a:cs typeface="Proxima Nova"/>
              <a:sym typeface="Proxima Nova"/>
            </a:endParaRPr>
          </a:p>
        </p:txBody>
      </p:sp>
      <p:sp>
        <p:nvSpPr>
          <p:cNvPr id="307" name="Google Shape;307;p39"/>
          <p:cNvSpPr txBox="1"/>
          <p:nvPr/>
        </p:nvSpPr>
        <p:spPr>
          <a:xfrm>
            <a:off x="2800219" y="4444025"/>
            <a:ext cx="4527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Proxima Nova"/>
                <a:ea typeface="Proxima Nova"/>
                <a:cs typeface="Proxima Nova"/>
                <a:sym typeface="Proxima Nova"/>
              </a:rPr>
              <a:t>R&amp;B</a:t>
            </a:r>
            <a:endParaRPr sz="800">
              <a:latin typeface="Proxima Nova"/>
              <a:ea typeface="Proxima Nova"/>
              <a:cs typeface="Proxima Nova"/>
              <a:sym typeface="Proxima Nova"/>
            </a:endParaRPr>
          </a:p>
        </p:txBody>
      </p:sp>
      <p:sp>
        <p:nvSpPr>
          <p:cNvPr id="308" name="Google Shape;308;p39"/>
          <p:cNvSpPr txBox="1"/>
          <p:nvPr/>
        </p:nvSpPr>
        <p:spPr>
          <a:xfrm>
            <a:off x="5137252" y="4444025"/>
            <a:ext cx="4527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Proxima Nova"/>
                <a:ea typeface="Proxima Nova"/>
                <a:cs typeface="Proxima Nova"/>
                <a:sym typeface="Proxima Nova"/>
              </a:rPr>
              <a:t>Jazz</a:t>
            </a:r>
            <a:endParaRPr sz="800">
              <a:latin typeface="Proxima Nova"/>
              <a:ea typeface="Proxima Nova"/>
              <a:cs typeface="Proxima Nova"/>
              <a:sym typeface="Proxima Nova"/>
            </a:endParaRPr>
          </a:p>
        </p:txBody>
      </p:sp>
      <p:sp>
        <p:nvSpPr>
          <p:cNvPr id="309" name="Google Shape;309;p39"/>
          <p:cNvSpPr txBox="1"/>
          <p:nvPr/>
        </p:nvSpPr>
        <p:spPr>
          <a:xfrm>
            <a:off x="3303050" y="4451300"/>
            <a:ext cx="4020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Proxima Nova"/>
                <a:ea typeface="Proxima Nova"/>
                <a:cs typeface="Proxima Nova"/>
                <a:sym typeface="Proxima Nova"/>
              </a:rPr>
              <a:t>Soul</a:t>
            </a:r>
            <a:endParaRPr sz="800">
              <a:latin typeface="Proxima Nova"/>
              <a:ea typeface="Proxima Nova"/>
              <a:cs typeface="Proxima Nova"/>
              <a:sym typeface="Proxima Nova"/>
            </a:endParaRPr>
          </a:p>
        </p:txBody>
      </p:sp>
      <p:sp>
        <p:nvSpPr>
          <p:cNvPr id="310" name="Google Shape;310;p39"/>
          <p:cNvSpPr/>
          <p:nvPr/>
        </p:nvSpPr>
        <p:spPr>
          <a:xfrm>
            <a:off x="2469750" y="3147300"/>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9"/>
          <p:cNvSpPr/>
          <p:nvPr/>
        </p:nvSpPr>
        <p:spPr>
          <a:xfrm>
            <a:off x="2774550" y="3103000"/>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9"/>
          <p:cNvSpPr/>
          <p:nvPr/>
        </p:nvSpPr>
        <p:spPr>
          <a:xfrm>
            <a:off x="3021750" y="2859450"/>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9"/>
          <p:cNvSpPr/>
          <p:nvPr/>
        </p:nvSpPr>
        <p:spPr>
          <a:xfrm>
            <a:off x="2628250" y="2764650"/>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9"/>
          <p:cNvSpPr/>
          <p:nvPr/>
        </p:nvSpPr>
        <p:spPr>
          <a:xfrm>
            <a:off x="5533275" y="3909300"/>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9"/>
          <p:cNvSpPr/>
          <p:nvPr/>
        </p:nvSpPr>
        <p:spPr>
          <a:xfrm>
            <a:off x="5833400" y="3428475"/>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9"/>
          <p:cNvSpPr/>
          <p:nvPr/>
        </p:nvSpPr>
        <p:spPr>
          <a:xfrm>
            <a:off x="3056300" y="3486750"/>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9"/>
          <p:cNvSpPr/>
          <p:nvPr/>
        </p:nvSpPr>
        <p:spPr>
          <a:xfrm>
            <a:off x="5408900" y="3391950"/>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9"/>
          <p:cNvSpPr/>
          <p:nvPr/>
        </p:nvSpPr>
        <p:spPr>
          <a:xfrm>
            <a:off x="5985975" y="3849225"/>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9"/>
          <p:cNvSpPr/>
          <p:nvPr/>
        </p:nvSpPr>
        <p:spPr>
          <a:xfrm>
            <a:off x="6233150" y="4110925"/>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9"/>
          <p:cNvSpPr/>
          <p:nvPr/>
        </p:nvSpPr>
        <p:spPr>
          <a:xfrm>
            <a:off x="3456650" y="3060200"/>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9"/>
          <p:cNvSpPr/>
          <p:nvPr/>
        </p:nvSpPr>
        <p:spPr>
          <a:xfrm>
            <a:off x="3361850" y="26298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9"/>
          <p:cNvSpPr/>
          <p:nvPr/>
        </p:nvSpPr>
        <p:spPr>
          <a:xfrm>
            <a:off x="2905150" y="2120225"/>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9"/>
          <p:cNvSpPr/>
          <p:nvPr/>
        </p:nvSpPr>
        <p:spPr>
          <a:xfrm>
            <a:off x="3514250" y="27822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9"/>
          <p:cNvSpPr/>
          <p:nvPr/>
        </p:nvSpPr>
        <p:spPr>
          <a:xfrm>
            <a:off x="3666650" y="29346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9"/>
          <p:cNvSpPr/>
          <p:nvPr/>
        </p:nvSpPr>
        <p:spPr>
          <a:xfrm>
            <a:off x="3252925" y="2215013"/>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9"/>
          <p:cNvSpPr/>
          <p:nvPr/>
        </p:nvSpPr>
        <p:spPr>
          <a:xfrm>
            <a:off x="3405325" y="2367413"/>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9"/>
          <p:cNvSpPr/>
          <p:nvPr/>
        </p:nvSpPr>
        <p:spPr>
          <a:xfrm>
            <a:off x="5085525" y="1781763"/>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9"/>
          <p:cNvSpPr/>
          <p:nvPr/>
        </p:nvSpPr>
        <p:spPr>
          <a:xfrm>
            <a:off x="2448125" y="21458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9"/>
          <p:cNvSpPr/>
          <p:nvPr/>
        </p:nvSpPr>
        <p:spPr>
          <a:xfrm>
            <a:off x="6233150" y="3754413"/>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0"/>
          <p:cNvSpPr/>
          <p:nvPr/>
        </p:nvSpPr>
        <p:spPr>
          <a:xfrm>
            <a:off x="2149200" y="1522650"/>
            <a:ext cx="4626300" cy="2790300"/>
          </a:xfrm>
          <a:prstGeom prst="rect">
            <a:avLst/>
          </a:prstGeom>
          <a:solidFill>
            <a:srgbClr val="F4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40"/>
          <p:cNvSpPr/>
          <p:nvPr/>
        </p:nvSpPr>
        <p:spPr>
          <a:xfrm rot="1366743">
            <a:off x="2196162" y="1800299"/>
            <a:ext cx="2367125" cy="1542353"/>
          </a:xfrm>
          <a:prstGeom prst="flowChartConnector">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4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Machine Learning</a:t>
            </a:r>
            <a:endParaRPr/>
          </a:p>
        </p:txBody>
      </p:sp>
      <p:cxnSp>
        <p:nvCxnSpPr>
          <p:cNvPr id="337" name="Google Shape;337;p40"/>
          <p:cNvCxnSpPr/>
          <p:nvPr/>
        </p:nvCxnSpPr>
        <p:spPr>
          <a:xfrm>
            <a:off x="2141900" y="1522650"/>
            <a:ext cx="0" cy="2768400"/>
          </a:xfrm>
          <a:prstGeom prst="straightConnector1">
            <a:avLst/>
          </a:prstGeom>
          <a:noFill/>
          <a:ln cap="flat" cmpd="sng" w="28575">
            <a:solidFill>
              <a:srgbClr val="434343"/>
            </a:solidFill>
            <a:prstDash val="solid"/>
            <a:round/>
            <a:headEnd len="med" w="med" type="none"/>
            <a:tailEnd len="med" w="med" type="none"/>
          </a:ln>
        </p:spPr>
      </p:cxnSp>
      <p:cxnSp>
        <p:nvCxnSpPr>
          <p:cNvPr id="338" name="Google Shape;338;p40"/>
          <p:cNvCxnSpPr/>
          <p:nvPr/>
        </p:nvCxnSpPr>
        <p:spPr>
          <a:xfrm>
            <a:off x="2127329" y="4291100"/>
            <a:ext cx="4648200" cy="21900"/>
          </a:xfrm>
          <a:prstGeom prst="straightConnector1">
            <a:avLst/>
          </a:prstGeom>
          <a:noFill/>
          <a:ln cap="flat" cmpd="sng" w="28575">
            <a:solidFill>
              <a:srgbClr val="434343"/>
            </a:solidFill>
            <a:prstDash val="solid"/>
            <a:round/>
            <a:headEnd len="med" w="med" type="none"/>
            <a:tailEnd len="med" w="med" type="none"/>
          </a:ln>
        </p:spPr>
      </p:cxnSp>
      <p:sp>
        <p:nvSpPr>
          <p:cNvPr id="339" name="Google Shape;339;p40"/>
          <p:cNvSpPr txBox="1"/>
          <p:nvPr/>
        </p:nvSpPr>
        <p:spPr>
          <a:xfrm>
            <a:off x="3854125" y="4407700"/>
            <a:ext cx="1194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434343"/>
                </a:solidFill>
                <a:latin typeface="Proxima Nova"/>
                <a:ea typeface="Proxima Nova"/>
                <a:cs typeface="Proxima Nova"/>
                <a:sym typeface="Proxima Nova"/>
              </a:rPr>
              <a:t>Music Genre</a:t>
            </a:r>
            <a:endParaRPr b="1" sz="1200">
              <a:solidFill>
                <a:srgbClr val="434343"/>
              </a:solidFill>
              <a:latin typeface="Proxima Nova"/>
              <a:ea typeface="Proxima Nova"/>
              <a:cs typeface="Proxima Nova"/>
              <a:sym typeface="Proxima Nova"/>
            </a:endParaRPr>
          </a:p>
        </p:txBody>
      </p:sp>
      <p:sp>
        <p:nvSpPr>
          <p:cNvPr id="340" name="Google Shape;340;p40"/>
          <p:cNvSpPr txBox="1"/>
          <p:nvPr/>
        </p:nvSpPr>
        <p:spPr>
          <a:xfrm>
            <a:off x="1070985" y="2600892"/>
            <a:ext cx="9108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rgbClr val="434343"/>
                </a:solidFill>
                <a:latin typeface="Proxima Nova"/>
                <a:ea typeface="Proxima Nova"/>
                <a:cs typeface="Proxima Nova"/>
                <a:sym typeface="Proxima Nova"/>
              </a:rPr>
              <a:t>Number of Listens </a:t>
            </a:r>
            <a:endParaRPr b="1" sz="1200">
              <a:solidFill>
                <a:srgbClr val="434343"/>
              </a:solidFill>
              <a:latin typeface="Proxima Nova"/>
              <a:ea typeface="Proxima Nova"/>
              <a:cs typeface="Proxima Nova"/>
              <a:sym typeface="Proxima Nova"/>
            </a:endParaRPr>
          </a:p>
        </p:txBody>
      </p:sp>
      <p:cxnSp>
        <p:nvCxnSpPr>
          <p:cNvPr id="341" name="Google Shape;341;p40"/>
          <p:cNvCxnSpPr/>
          <p:nvPr/>
        </p:nvCxnSpPr>
        <p:spPr>
          <a:xfrm>
            <a:off x="2495377" y="4148742"/>
            <a:ext cx="300" cy="288000"/>
          </a:xfrm>
          <a:prstGeom prst="straightConnector1">
            <a:avLst/>
          </a:prstGeom>
          <a:noFill/>
          <a:ln cap="flat" cmpd="sng" w="9525">
            <a:solidFill>
              <a:schemeClr val="dk2"/>
            </a:solidFill>
            <a:prstDash val="solid"/>
            <a:round/>
            <a:headEnd len="med" w="med" type="none"/>
            <a:tailEnd len="med" w="med" type="none"/>
          </a:ln>
        </p:spPr>
      </p:cxnSp>
      <p:cxnSp>
        <p:nvCxnSpPr>
          <p:cNvPr id="342" name="Google Shape;342;p40"/>
          <p:cNvCxnSpPr/>
          <p:nvPr/>
        </p:nvCxnSpPr>
        <p:spPr>
          <a:xfrm>
            <a:off x="2999646" y="4158052"/>
            <a:ext cx="300" cy="288000"/>
          </a:xfrm>
          <a:prstGeom prst="straightConnector1">
            <a:avLst/>
          </a:prstGeom>
          <a:noFill/>
          <a:ln cap="flat" cmpd="sng" w="9525">
            <a:solidFill>
              <a:schemeClr val="dk2"/>
            </a:solidFill>
            <a:prstDash val="solid"/>
            <a:round/>
            <a:headEnd len="med" w="med" type="none"/>
            <a:tailEnd len="med" w="med" type="none"/>
          </a:ln>
        </p:spPr>
      </p:cxnSp>
      <p:cxnSp>
        <p:nvCxnSpPr>
          <p:cNvPr id="343" name="Google Shape;343;p40"/>
          <p:cNvCxnSpPr/>
          <p:nvPr/>
        </p:nvCxnSpPr>
        <p:spPr>
          <a:xfrm>
            <a:off x="3503894" y="4163312"/>
            <a:ext cx="300" cy="288000"/>
          </a:xfrm>
          <a:prstGeom prst="straightConnector1">
            <a:avLst/>
          </a:prstGeom>
          <a:noFill/>
          <a:ln cap="flat" cmpd="sng" w="9525">
            <a:solidFill>
              <a:schemeClr val="dk2"/>
            </a:solidFill>
            <a:prstDash val="solid"/>
            <a:round/>
            <a:headEnd len="med" w="med" type="none"/>
            <a:tailEnd len="med" w="med" type="none"/>
          </a:ln>
        </p:spPr>
      </p:cxnSp>
      <p:cxnSp>
        <p:nvCxnSpPr>
          <p:cNvPr id="344" name="Google Shape;344;p40"/>
          <p:cNvCxnSpPr/>
          <p:nvPr/>
        </p:nvCxnSpPr>
        <p:spPr>
          <a:xfrm>
            <a:off x="5338252" y="4163292"/>
            <a:ext cx="300" cy="288000"/>
          </a:xfrm>
          <a:prstGeom prst="straightConnector1">
            <a:avLst/>
          </a:prstGeom>
          <a:noFill/>
          <a:ln cap="flat" cmpd="sng" w="9525">
            <a:solidFill>
              <a:schemeClr val="dk2"/>
            </a:solidFill>
            <a:prstDash val="solid"/>
            <a:round/>
            <a:headEnd len="med" w="med" type="none"/>
            <a:tailEnd len="med" w="med" type="none"/>
          </a:ln>
        </p:spPr>
      </p:cxnSp>
      <p:cxnSp>
        <p:nvCxnSpPr>
          <p:cNvPr id="345" name="Google Shape;345;p40"/>
          <p:cNvCxnSpPr/>
          <p:nvPr/>
        </p:nvCxnSpPr>
        <p:spPr>
          <a:xfrm>
            <a:off x="5833102" y="4163292"/>
            <a:ext cx="300" cy="288000"/>
          </a:xfrm>
          <a:prstGeom prst="straightConnector1">
            <a:avLst/>
          </a:prstGeom>
          <a:noFill/>
          <a:ln cap="flat" cmpd="sng" w="9525">
            <a:solidFill>
              <a:schemeClr val="dk2"/>
            </a:solidFill>
            <a:prstDash val="solid"/>
            <a:round/>
            <a:headEnd len="med" w="med" type="none"/>
            <a:tailEnd len="med" w="med" type="none"/>
          </a:ln>
        </p:spPr>
      </p:cxnSp>
      <p:cxnSp>
        <p:nvCxnSpPr>
          <p:cNvPr id="346" name="Google Shape;346;p40"/>
          <p:cNvCxnSpPr/>
          <p:nvPr/>
        </p:nvCxnSpPr>
        <p:spPr>
          <a:xfrm>
            <a:off x="6327952" y="4163292"/>
            <a:ext cx="300" cy="288000"/>
          </a:xfrm>
          <a:prstGeom prst="straightConnector1">
            <a:avLst/>
          </a:prstGeom>
          <a:noFill/>
          <a:ln cap="flat" cmpd="sng" w="9525">
            <a:solidFill>
              <a:schemeClr val="dk2"/>
            </a:solidFill>
            <a:prstDash val="solid"/>
            <a:round/>
            <a:headEnd len="med" w="med" type="none"/>
            <a:tailEnd len="med" w="med" type="none"/>
          </a:ln>
        </p:spPr>
      </p:cxnSp>
      <p:sp>
        <p:nvSpPr>
          <p:cNvPr id="347" name="Google Shape;347;p40"/>
          <p:cNvSpPr txBox="1"/>
          <p:nvPr/>
        </p:nvSpPr>
        <p:spPr>
          <a:xfrm>
            <a:off x="2200475" y="4438450"/>
            <a:ext cx="590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Proxima Nova"/>
                <a:ea typeface="Proxima Nova"/>
                <a:cs typeface="Proxima Nova"/>
                <a:sym typeface="Proxima Nova"/>
              </a:rPr>
              <a:t>Hip-hop</a:t>
            </a:r>
            <a:endParaRPr sz="800">
              <a:latin typeface="Proxima Nova"/>
              <a:ea typeface="Proxima Nova"/>
              <a:cs typeface="Proxima Nova"/>
              <a:sym typeface="Proxima Nova"/>
            </a:endParaRPr>
          </a:p>
        </p:txBody>
      </p:sp>
      <p:sp>
        <p:nvSpPr>
          <p:cNvPr id="348" name="Google Shape;348;p40"/>
          <p:cNvSpPr txBox="1"/>
          <p:nvPr/>
        </p:nvSpPr>
        <p:spPr>
          <a:xfrm>
            <a:off x="6058850" y="4451300"/>
            <a:ext cx="5385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Proxima Nova"/>
                <a:ea typeface="Proxima Nova"/>
                <a:cs typeface="Proxima Nova"/>
                <a:sym typeface="Proxima Nova"/>
              </a:rPr>
              <a:t>Country</a:t>
            </a:r>
            <a:endParaRPr sz="800">
              <a:latin typeface="Proxima Nova"/>
              <a:ea typeface="Proxima Nova"/>
              <a:cs typeface="Proxima Nova"/>
              <a:sym typeface="Proxima Nova"/>
            </a:endParaRPr>
          </a:p>
        </p:txBody>
      </p:sp>
      <p:sp>
        <p:nvSpPr>
          <p:cNvPr id="349" name="Google Shape;349;p40"/>
          <p:cNvSpPr txBox="1"/>
          <p:nvPr/>
        </p:nvSpPr>
        <p:spPr>
          <a:xfrm>
            <a:off x="5628075" y="4445735"/>
            <a:ext cx="4527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Proxima Nova"/>
                <a:ea typeface="Proxima Nova"/>
                <a:cs typeface="Proxima Nova"/>
                <a:sym typeface="Proxima Nova"/>
              </a:rPr>
              <a:t>Rock</a:t>
            </a:r>
            <a:endParaRPr sz="800">
              <a:latin typeface="Proxima Nova"/>
              <a:ea typeface="Proxima Nova"/>
              <a:cs typeface="Proxima Nova"/>
              <a:sym typeface="Proxima Nova"/>
            </a:endParaRPr>
          </a:p>
        </p:txBody>
      </p:sp>
      <p:sp>
        <p:nvSpPr>
          <p:cNvPr id="350" name="Google Shape;350;p40"/>
          <p:cNvSpPr txBox="1"/>
          <p:nvPr/>
        </p:nvSpPr>
        <p:spPr>
          <a:xfrm>
            <a:off x="2800219" y="4444025"/>
            <a:ext cx="4527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Proxima Nova"/>
                <a:ea typeface="Proxima Nova"/>
                <a:cs typeface="Proxima Nova"/>
                <a:sym typeface="Proxima Nova"/>
              </a:rPr>
              <a:t>R&amp;B</a:t>
            </a:r>
            <a:endParaRPr sz="800">
              <a:latin typeface="Proxima Nova"/>
              <a:ea typeface="Proxima Nova"/>
              <a:cs typeface="Proxima Nova"/>
              <a:sym typeface="Proxima Nova"/>
            </a:endParaRPr>
          </a:p>
        </p:txBody>
      </p:sp>
      <p:sp>
        <p:nvSpPr>
          <p:cNvPr id="351" name="Google Shape;351;p40"/>
          <p:cNvSpPr txBox="1"/>
          <p:nvPr/>
        </p:nvSpPr>
        <p:spPr>
          <a:xfrm>
            <a:off x="5137252" y="4444025"/>
            <a:ext cx="4527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Proxima Nova"/>
                <a:ea typeface="Proxima Nova"/>
                <a:cs typeface="Proxima Nova"/>
                <a:sym typeface="Proxima Nova"/>
              </a:rPr>
              <a:t>Jazz</a:t>
            </a:r>
            <a:endParaRPr sz="800">
              <a:latin typeface="Proxima Nova"/>
              <a:ea typeface="Proxima Nova"/>
              <a:cs typeface="Proxima Nova"/>
              <a:sym typeface="Proxima Nova"/>
            </a:endParaRPr>
          </a:p>
        </p:txBody>
      </p:sp>
      <p:sp>
        <p:nvSpPr>
          <p:cNvPr id="352" name="Google Shape;352;p40"/>
          <p:cNvSpPr txBox="1"/>
          <p:nvPr/>
        </p:nvSpPr>
        <p:spPr>
          <a:xfrm>
            <a:off x="3303050" y="4451300"/>
            <a:ext cx="4020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Proxima Nova"/>
                <a:ea typeface="Proxima Nova"/>
                <a:cs typeface="Proxima Nova"/>
                <a:sym typeface="Proxima Nova"/>
              </a:rPr>
              <a:t>Soul</a:t>
            </a:r>
            <a:endParaRPr sz="800">
              <a:latin typeface="Proxima Nova"/>
              <a:ea typeface="Proxima Nova"/>
              <a:cs typeface="Proxima Nova"/>
              <a:sym typeface="Proxima Nova"/>
            </a:endParaRPr>
          </a:p>
        </p:txBody>
      </p:sp>
      <p:sp>
        <p:nvSpPr>
          <p:cNvPr id="353" name="Google Shape;353;p40"/>
          <p:cNvSpPr/>
          <p:nvPr/>
        </p:nvSpPr>
        <p:spPr>
          <a:xfrm>
            <a:off x="2469750" y="3147300"/>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40"/>
          <p:cNvSpPr/>
          <p:nvPr/>
        </p:nvSpPr>
        <p:spPr>
          <a:xfrm>
            <a:off x="2774550" y="3103000"/>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40"/>
          <p:cNvSpPr/>
          <p:nvPr/>
        </p:nvSpPr>
        <p:spPr>
          <a:xfrm>
            <a:off x="3021750" y="2859450"/>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40"/>
          <p:cNvSpPr/>
          <p:nvPr/>
        </p:nvSpPr>
        <p:spPr>
          <a:xfrm>
            <a:off x="2628250" y="2764650"/>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40"/>
          <p:cNvSpPr/>
          <p:nvPr/>
        </p:nvSpPr>
        <p:spPr>
          <a:xfrm>
            <a:off x="5533275" y="3909300"/>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40"/>
          <p:cNvSpPr/>
          <p:nvPr/>
        </p:nvSpPr>
        <p:spPr>
          <a:xfrm>
            <a:off x="5833400" y="3428475"/>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40"/>
          <p:cNvSpPr/>
          <p:nvPr/>
        </p:nvSpPr>
        <p:spPr>
          <a:xfrm>
            <a:off x="3056300" y="3486750"/>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40"/>
          <p:cNvSpPr/>
          <p:nvPr/>
        </p:nvSpPr>
        <p:spPr>
          <a:xfrm>
            <a:off x="5408900" y="3391950"/>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40"/>
          <p:cNvSpPr/>
          <p:nvPr/>
        </p:nvSpPr>
        <p:spPr>
          <a:xfrm>
            <a:off x="5985975" y="3849225"/>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40"/>
          <p:cNvSpPr/>
          <p:nvPr/>
        </p:nvSpPr>
        <p:spPr>
          <a:xfrm>
            <a:off x="6233150" y="4110925"/>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40"/>
          <p:cNvSpPr/>
          <p:nvPr/>
        </p:nvSpPr>
        <p:spPr>
          <a:xfrm>
            <a:off x="3456650" y="3060200"/>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40"/>
          <p:cNvSpPr/>
          <p:nvPr/>
        </p:nvSpPr>
        <p:spPr>
          <a:xfrm>
            <a:off x="3361850" y="26298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40"/>
          <p:cNvSpPr/>
          <p:nvPr/>
        </p:nvSpPr>
        <p:spPr>
          <a:xfrm>
            <a:off x="2905150" y="2120225"/>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40"/>
          <p:cNvSpPr/>
          <p:nvPr/>
        </p:nvSpPr>
        <p:spPr>
          <a:xfrm>
            <a:off x="3514250" y="27822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40"/>
          <p:cNvSpPr/>
          <p:nvPr/>
        </p:nvSpPr>
        <p:spPr>
          <a:xfrm>
            <a:off x="3666650" y="29346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40"/>
          <p:cNvSpPr/>
          <p:nvPr/>
        </p:nvSpPr>
        <p:spPr>
          <a:xfrm>
            <a:off x="3252925" y="2215013"/>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40"/>
          <p:cNvSpPr/>
          <p:nvPr/>
        </p:nvSpPr>
        <p:spPr>
          <a:xfrm>
            <a:off x="3405325" y="2367413"/>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40"/>
          <p:cNvSpPr/>
          <p:nvPr/>
        </p:nvSpPr>
        <p:spPr>
          <a:xfrm>
            <a:off x="5085525" y="1781763"/>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40"/>
          <p:cNvSpPr/>
          <p:nvPr/>
        </p:nvSpPr>
        <p:spPr>
          <a:xfrm>
            <a:off x="2448125" y="21458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40"/>
          <p:cNvSpPr/>
          <p:nvPr/>
        </p:nvSpPr>
        <p:spPr>
          <a:xfrm>
            <a:off x="6233150" y="3754413"/>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73" name="Google Shape;373;p40"/>
          <p:cNvCxnSpPr>
            <a:stCxn id="335" idx="7"/>
            <a:endCxn id="374" idx="1"/>
          </p:cNvCxnSpPr>
          <p:nvPr/>
        </p:nvCxnSpPr>
        <p:spPr>
          <a:xfrm flipH="1" rot="10800000">
            <a:off x="4362532" y="2305154"/>
            <a:ext cx="2850000" cy="87600"/>
          </a:xfrm>
          <a:prstGeom prst="straightConnector1">
            <a:avLst/>
          </a:prstGeom>
          <a:noFill/>
          <a:ln cap="flat" cmpd="sng" w="9525">
            <a:solidFill>
              <a:schemeClr val="dk2"/>
            </a:solidFill>
            <a:prstDash val="solid"/>
            <a:round/>
            <a:headEnd len="med" w="med" type="none"/>
            <a:tailEnd len="med" w="med" type="none"/>
          </a:ln>
        </p:spPr>
      </p:cxnSp>
      <p:sp>
        <p:nvSpPr>
          <p:cNvPr id="374" name="Google Shape;374;p40"/>
          <p:cNvSpPr txBox="1"/>
          <p:nvPr/>
        </p:nvSpPr>
        <p:spPr>
          <a:xfrm>
            <a:off x="7212600" y="1781775"/>
            <a:ext cx="18213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Make song recommendations based on songs in these genres.</a:t>
            </a:r>
            <a:endParaRPr>
              <a:latin typeface="Proxima Nova"/>
              <a:ea typeface="Proxima Nova"/>
              <a:cs typeface="Proxima Nova"/>
              <a:sym typeface="Proxima Nov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41"/>
          <p:cNvSpPr/>
          <p:nvPr/>
        </p:nvSpPr>
        <p:spPr>
          <a:xfrm>
            <a:off x="2149200" y="1522650"/>
            <a:ext cx="4626300" cy="2790300"/>
          </a:xfrm>
          <a:prstGeom prst="rect">
            <a:avLst/>
          </a:prstGeom>
          <a:solidFill>
            <a:srgbClr val="F4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41"/>
          <p:cNvSpPr/>
          <p:nvPr/>
        </p:nvSpPr>
        <p:spPr>
          <a:xfrm rot="1366743">
            <a:off x="2196162" y="1800299"/>
            <a:ext cx="2367125" cy="1542353"/>
          </a:xfrm>
          <a:prstGeom prst="flowChartConnector">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4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Unsupervised Learning</a:t>
            </a:r>
            <a:endParaRPr/>
          </a:p>
        </p:txBody>
      </p:sp>
      <p:cxnSp>
        <p:nvCxnSpPr>
          <p:cNvPr id="382" name="Google Shape;382;p41"/>
          <p:cNvCxnSpPr/>
          <p:nvPr/>
        </p:nvCxnSpPr>
        <p:spPr>
          <a:xfrm>
            <a:off x="2141900" y="1522650"/>
            <a:ext cx="0" cy="2768400"/>
          </a:xfrm>
          <a:prstGeom prst="straightConnector1">
            <a:avLst/>
          </a:prstGeom>
          <a:noFill/>
          <a:ln cap="flat" cmpd="sng" w="28575">
            <a:solidFill>
              <a:srgbClr val="434343"/>
            </a:solidFill>
            <a:prstDash val="solid"/>
            <a:round/>
            <a:headEnd len="med" w="med" type="none"/>
            <a:tailEnd len="med" w="med" type="none"/>
          </a:ln>
        </p:spPr>
      </p:cxnSp>
      <p:cxnSp>
        <p:nvCxnSpPr>
          <p:cNvPr id="383" name="Google Shape;383;p41"/>
          <p:cNvCxnSpPr/>
          <p:nvPr/>
        </p:nvCxnSpPr>
        <p:spPr>
          <a:xfrm>
            <a:off x="2127329" y="4291100"/>
            <a:ext cx="4648200" cy="21900"/>
          </a:xfrm>
          <a:prstGeom prst="straightConnector1">
            <a:avLst/>
          </a:prstGeom>
          <a:noFill/>
          <a:ln cap="flat" cmpd="sng" w="28575">
            <a:solidFill>
              <a:srgbClr val="434343"/>
            </a:solidFill>
            <a:prstDash val="solid"/>
            <a:round/>
            <a:headEnd len="med" w="med" type="none"/>
            <a:tailEnd len="med" w="med" type="none"/>
          </a:ln>
        </p:spPr>
      </p:cxnSp>
      <p:sp>
        <p:nvSpPr>
          <p:cNvPr id="384" name="Google Shape;384;p41"/>
          <p:cNvSpPr txBox="1"/>
          <p:nvPr/>
        </p:nvSpPr>
        <p:spPr>
          <a:xfrm>
            <a:off x="3854125" y="4407700"/>
            <a:ext cx="1194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434343"/>
                </a:solidFill>
                <a:latin typeface="Proxima Nova"/>
                <a:ea typeface="Proxima Nova"/>
                <a:cs typeface="Proxima Nova"/>
                <a:sym typeface="Proxima Nova"/>
              </a:rPr>
              <a:t>Music Genre</a:t>
            </a:r>
            <a:endParaRPr b="1" sz="1200">
              <a:solidFill>
                <a:srgbClr val="434343"/>
              </a:solidFill>
              <a:latin typeface="Proxima Nova"/>
              <a:ea typeface="Proxima Nova"/>
              <a:cs typeface="Proxima Nova"/>
              <a:sym typeface="Proxima Nova"/>
            </a:endParaRPr>
          </a:p>
        </p:txBody>
      </p:sp>
      <p:sp>
        <p:nvSpPr>
          <p:cNvPr id="385" name="Google Shape;385;p41"/>
          <p:cNvSpPr txBox="1"/>
          <p:nvPr/>
        </p:nvSpPr>
        <p:spPr>
          <a:xfrm>
            <a:off x="1070985" y="2600892"/>
            <a:ext cx="9108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rgbClr val="434343"/>
                </a:solidFill>
                <a:latin typeface="Proxima Nova"/>
                <a:ea typeface="Proxima Nova"/>
                <a:cs typeface="Proxima Nova"/>
                <a:sym typeface="Proxima Nova"/>
              </a:rPr>
              <a:t>Number of Listens </a:t>
            </a:r>
            <a:endParaRPr b="1" sz="1200">
              <a:solidFill>
                <a:srgbClr val="434343"/>
              </a:solidFill>
              <a:latin typeface="Proxima Nova"/>
              <a:ea typeface="Proxima Nova"/>
              <a:cs typeface="Proxima Nova"/>
              <a:sym typeface="Proxima Nova"/>
            </a:endParaRPr>
          </a:p>
        </p:txBody>
      </p:sp>
      <p:cxnSp>
        <p:nvCxnSpPr>
          <p:cNvPr id="386" name="Google Shape;386;p41"/>
          <p:cNvCxnSpPr/>
          <p:nvPr/>
        </p:nvCxnSpPr>
        <p:spPr>
          <a:xfrm>
            <a:off x="2495377" y="4148742"/>
            <a:ext cx="300" cy="288000"/>
          </a:xfrm>
          <a:prstGeom prst="straightConnector1">
            <a:avLst/>
          </a:prstGeom>
          <a:noFill/>
          <a:ln cap="flat" cmpd="sng" w="9525">
            <a:solidFill>
              <a:schemeClr val="dk2"/>
            </a:solidFill>
            <a:prstDash val="solid"/>
            <a:round/>
            <a:headEnd len="med" w="med" type="none"/>
            <a:tailEnd len="med" w="med" type="none"/>
          </a:ln>
        </p:spPr>
      </p:cxnSp>
      <p:cxnSp>
        <p:nvCxnSpPr>
          <p:cNvPr id="387" name="Google Shape;387;p41"/>
          <p:cNvCxnSpPr/>
          <p:nvPr/>
        </p:nvCxnSpPr>
        <p:spPr>
          <a:xfrm>
            <a:off x="2999646" y="4158052"/>
            <a:ext cx="300" cy="288000"/>
          </a:xfrm>
          <a:prstGeom prst="straightConnector1">
            <a:avLst/>
          </a:prstGeom>
          <a:noFill/>
          <a:ln cap="flat" cmpd="sng" w="9525">
            <a:solidFill>
              <a:schemeClr val="dk2"/>
            </a:solidFill>
            <a:prstDash val="solid"/>
            <a:round/>
            <a:headEnd len="med" w="med" type="none"/>
            <a:tailEnd len="med" w="med" type="none"/>
          </a:ln>
        </p:spPr>
      </p:cxnSp>
      <p:cxnSp>
        <p:nvCxnSpPr>
          <p:cNvPr id="388" name="Google Shape;388;p41"/>
          <p:cNvCxnSpPr/>
          <p:nvPr/>
        </p:nvCxnSpPr>
        <p:spPr>
          <a:xfrm>
            <a:off x="3503894" y="4163312"/>
            <a:ext cx="300" cy="288000"/>
          </a:xfrm>
          <a:prstGeom prst="straightConnector1">
            <a:avLst/>
          </a:prstGeom>
          <a:noFill/>
          <a:ln cap="flat" cmpd="sng" w="9525">
            <a:solidFill>
              <a:schemeClr val="dk2"/>
            </a:solidFill>
            <a:prstDash val="solid"/>
            <a:round/>
            <a:headEnd len="med" w="med" type="none"/>
            <a:tailEnd len="med" w="med" type="none"/>
          </a:ln>
        </p:spPr>
      </p:cxnSp>
      <p:cxnSp>
        <p:nvCxnSpPr>
          <p:cNvPr id="389" name="Google Shape;389;p41"/>
          <p:cNvCxnSpPr/>
          <p:nvPr/>
        </p:nvCxnSpPr>
        <p:spPr>
          <a:xfrm>
            <a:off x="5338252" y="4163292"/>
            <a:ext cx="300" cy="288000"/>
          </a:xfrm>
          <a:prstGeom prst="straightConnector1">
            <a:avLst/>
          </a:prstGeom>
          <a:noFill/>
          <a:ln cap="flat" cmpd="sng" w="9525">
            <a:solidFill>
              <a:schemeClr val="dk2"/>
            </a:solidFill>
            <a:prstDash val="solid"/>
            <a:round/>
            <a:headEnd len="med" w="med" type="none"/>
            <a:tailEnd len="med" w="med" type="none"/>
          </a:ln>
        </p:spPr>
      </p:cxnSp>
      <p:cxnSp>
        <p:nvCxnSpPr>
          <p:cNvPr id="390" name="Google Shape;390;p41"/>
          <p:cNvCxnSpPr/>
          <p:nvPr/>
        </p:nvCxnSpPr>
        <p:spPr>
          <a:xfrm>
            <a:off x="5833102" y="4163292"/>
            <a:ext cx="300" cy="288000"/>
          </a:xfrm>
          <a:prstGeom prst="straightConnector1">
            <a:avLst/>
          </a:prstGeom>
          <a:noFill/>
          <a:ln cap="flat" cmpd="sng" w="9525">
            <a:solidFill>
              <a:schemeClr val="dk2"/>
            </a:solidFill>
            <a:prstDash val="solid"/>
            <a:round/>
            <a:headEnd len="med" w="med" type="none"/>
            <a:tailEnd len="med" w="med" type="none"/>
          </a:ln>
        </p:spPr>
      </p:cxnSp>
      <p:cxnSp>
        <p:nvCxnSpPr>
          <p:cNvPr id="391" name="Google Shape;391;p41"/>
          <p:cNvCxnSpPr/>
          <p:nvPr/>
        </p:nvCxnSpPr>
        <p:spPr>
          <a:xfrm>
            <a:off x="6327952" y="4163292"/>
            <a:ext cx="300" cy="288000"/>
          </a:xfrm>
          <a:prstGeom prst="straightConnector1">
            <a:avLst/>
          </a:prstGeom>
          <a:noFill/>
          <a:ln cap="flat" cmpd="sng" w="9525">
            <a:solidFill>
              <a:schemeClr val="dk2"/>
            </a:solidFill>
            <a:prstDash val="solid"/>
            <a:round/>
            <a:headEnd len="med" w="med" type="none"/>
            <a:tailEnd len="med" w="med" type="none"/>
          </a:ln>
        </p:spPr>
      </p:cxnSp>
      <p:sp>
        <p:nvSpPr>
          <p:cNvPr id="392" name="Google Shape;392;p41"/>
          <p:cNvSpPr txBox="1"/>
          <p:nvPr/>
        </p:nvSpPr>
        <p:spPr>
          <a:xfrm>
            <a:off x="2200475" y="4438450"/>
            <a:ext cx="590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Proxima Nova"/>
                <a:ea typeface="Proxima Nova"/>
                <a:cs typeface="Proxima Nova"/>
                <a:sym typeface="Proxima Nova"/>
              </a:rPr>
              <a:t>Hip-hop</a:t>
            </a:r>
            <a:endParaRPr sz="800">
              <a:latin typeface="Proxima Nova"/>
              <a:ea typeface="Proxima Nova"/>
              <a:cs typeface="Proxima Nova"/>
              <a:sym typeface="Proxima Nova"/>
            </a:endParaRPr>
          </a:p>
        </p:txBody>
      </p:sp>
      <p:sp>
        <p:nvSpPr>
          <p:cNvPr id="393" name="Google Shape;393;p41"/>
          <p:cNvSpPr txBox="1"/>
          <p:nvPr/>
        </p:nvSpPr>
        <p:spPr>
          <a:xfrm>
            <a:off x="6058850" y="4451300"/>
            <a:ext cx="5385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Proxima Nova"/>
                <a:ea typeface="Proxima Nova"/>
                <a:cs typeface="Proxima Nova"/>
                <a:sym typeface="Proxima Nova"/>
              </a:rPr>
              <a:t>Country</a:t>
            </a:r>
            <a:endParaRPr sz="800">
              <a:latin typeface="Proxima Nova"/>
              <a:ea typeface="Proxima Nova"/>
              <a:cs typeface="Proxima Nova"/>
              <a:sym typeface="Proxima Nova"/>
            </a:endParaRPr>
          </a:p>
        </p:txBody>
      </p:sp>
      <p:sp>
        <p:nvSpPr>
          <p:cNvPr id="394" name="Google Shape;394;p41"/>
          <p:cNvSpPr txBox="1"/>
          <p:nvPr/>
        </p:nvSpPr>
        <p:spPr>
          <a:xfrm>
            <a:off x="5628075" y="4445735"/>
            <a:ext cx="4527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Proxima Nova"/>
                <a:ea typeface="Proxima Nova"/>
                <a:cs typeface="Proxima Nova"/>
                <a:sym typeface="Proxima Nova"/>
              </a:rPr>
              <a:t>Rock</a:t>
            </a:r>
            <a:endParaRPr sz="800">
              <a:latin typeface="Proxima Nova"/>
              <a:ea typeface="Proxima Nova"/>
              <a:cs typeface="Proxima Nova"/>
              <a:sym typeface="Proxima Nova"/>
            </a:endParaRPr>
          </a:p>
        </p:txBody>
      </p:sp>
      <p:sp>
        <p:nvSpPr>
          <p:cNvPr id="395" name="Google Shape;395;p41"/>
          <p:cNvSpPr txBox="1"/>
          <p:nvPr/>
        </p:nvSpPr>
        <p:spPr>
          <a:xfrm>
            <a:off x="2800219" y="4444025"/>
            <a:ext cx="4527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Proxima Nova"/>
                <a:ea typeface="Proxima Nova"/>
                <a:cs typeface="Proxima Nova"/>
                <a:sym typeface="Proxima Nova"/>
              </a:rPr>
              <a:t>R&amp;B</a:t>
            </a:r>
            <a:endParaRPr sz="800">
              <a:latin typeface="Proxima Nova"/>
              <a:ea typeface="Proxima Nova"/>
              <a:cs typeface="Proxima Nova"/>
              <a:sym typeface="Proxima Nova"/>
            </a:endParaRPr>
          </a:p>
        </p:txBody>
      </p:sp>
      <p:sp>
        <p:nvSpPr>
          <p:cNvPr id="396" name="Google Shape;396;p41"/>
          <p:cNvSpPr txBox="1"/>
          <p:nvPr/>
        </p:nvSpPr>
        <p:spPr>
          <a:xfrm>
            <a:off x="5137252" y="4444025"/>
            <a:ext cx="4527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Proxima Nova"/>
                <a:ea typeface="Proxima Nova"/>
                <a:cs typeface="Proxima Nova"/>
                <a:sym typeface="Proxima Nova"/>
              </a:rPr>
              <a:t>Jazz</a:t>
            </a:r>
            <a:endParaRPr sz="800">
              <a:latin typeface="Proxima Nova"/>
              <a:ea typeface="Proxima Nova"/>
              <a:cs typeface="Proxima Nova"/>
              <a:sym typeface="Proxima Nova"/>
            </a:endParaRPr>
          </a:p>
        </p:txBody>
      </p:sp>
      <p:sp>
        <p:nvSpPr>
          <p:cNvPr id="397" name="Google Shape;397;p41"/>
          <p:cNvSpPr txBox="1"/>
          <p:nvPr/>
        </p:nvSpPr>
        <p:spPr>
          <a:xfrm>
            <a:off x="3303050" y="4451300"/>
            <a:ext cx="4020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Proxima Nova"/>
                <a:ea typeface="Proxima Nova"/>
                <a:cs typeface="Proxima Nova"/>
                <a:sym typeface="Proxima Nova"/>
              </a:rPr>
              <a:t>Soul</a:t>
            </a:r>
            <a:endParaRPr sz="800">
              <a:latin typeface="Proxima Nova"/>
              <a:ea typeface="Proxima Nova"/>
              <a:cs typeface="Proxima Nova"/>
              <a:sym typeface="Proxima Nova"/>
            </a:endParaRPr>
          </a:p>
        </p:txBody>
      </p:sp>
      <p:sp>
        <p:nvSpPr>
          <p:cNvPr id="398" name="Google Shape;398;p41"/>
          <p:cNvSpPr/>
          <p:nvPr/>
        </p:nvSpPr>
        <p:spPr>
          <a:xfrm>
            <a:off x="2469750" y="3147300"/>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41"/>
          <p:cNvSpPr/>
          <p:nvPr/>
        </p:nvSpPr>
        <p:spPr>
          <a:xfrm>
            <a:off x="2774550" y="3103000"/>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41"/>
          <p:cNvSpPr/>
          <p:nvPr/>
        </p:nvSpPr>
        <p:spPr>
          <a:xfrm>
            <a:off x="3021750" y="2859450"/>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41"/>
          <p:cNvSpPr/>
          <p:nvPr/>
        </p:nvSpPr>
        <p:spPr>
          <a:xfrm>
            <a:off x="2628250" y="2764650"/>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41"/>
          <p:cNvSpPr/>
          <p:nvPr/>
        </p:nvSpPr>
        <p:spPr>
          <a:xfrm>
            <a:off x="5533275" y="3909300"/>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41"/>
          <p:cNvSpPr/>
          <p:nvPr/>
        </p:nvSpPr>
        <p:spPr>
          <a:xfrm>
            <a:off x="5833400" y="3428475"/>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41"/>
          <p:cNvSpPr/>
          <p:nvPr/>
        </p:nvSpPr>
        <p:spPr>
          <a:xfrm>
            <a:off x="3056300" y="3486750"/>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41"/>
          <p:cNvSpPr/>
          <p:nvPr/>
        </p:nvSpPr>
        <p:spPr>
          <a:xfrm>
            <a:off x="5408900" y="3391950"/>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41"/>
          <p:cNvSpPr/>
          <p:nvPr/>
        </p:nvSpPr>
        <p:spPr>
          <a:xfrm>
            <a:off x="5985975" y="3849225"/>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41"/>
          <p:cNvSpPr/>
          <p:nvPr/>
        </p:nvSpPr>
        <p:spPr>
          <a:xfrm>
            <a:off x="6233150" y="4110925"/>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41"/>
          <p:cNvSpPr/>
          <p:nvPr/>
        </p:nvSpPr>
        <p:spPr>
          <a:xfrm>
            <a:off x="3456650" y="3060200"/>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41"/>
          <p:cNvSpPr/>
          <p:nvPr/>
        </p:nvSpPr>
        <p:spPr>
          <a:xfrm>
            <a:off x="3361850" y="26298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41"/>
          <p:cNvSpPr/>
          <p:nvPr/>
        </p:nvSpPr>
        <p:spPr>
          <a:xfrm>
            <a:off x="2905150" y="2120225"/>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41"/>
          <p:cNvSpPr/>
          <p:nvPr/>
        </p:nvSpPr>
        <p:spPr>
          <a:xfrm>
            <a:off x="3514250" y="27822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41"/>
          <p:cNvSpPr/>
          <p:nvPr/>
        </p:nvSpPr>
        <p:spPr>
          <a:xfrm>
            <a:off x="3666650" y="29346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41"/>
          <p:cNvSpPr/>
          <p:nvPr/>
        </p:nvSpPr>
        <p:spPr>
          <a:xfrm>
            <a:off x="3252925" y="2215013"/>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41"/>
          <p:cNvSpPr/>
          <p:nvPr/>
        </p:nvSpPr>
        <p:spPr>
          <a:xfrm>
            <a:off x="3405325" y="2367413"/>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41"/>
          <p:cNvSpPr/>
          <p:nvPr/>
        </p:nvSpPr>
        <p:spPr>
          <a:xfrm>
            <a:off x="5085525" y="1781763"/>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41"/>
          <p:cNvSpPr/>
          <p:nvPr/>
        </p:nvSpPr>
        <p:spPr>
          <a:xfrm>
            <a:off x="2448125" y="21458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41"/>
          <p:cNvSpPr/>
          <p:nvPr/>
        </p:nvSpPr>
        <p:spPr>
          <a:xfrm>
            <a:off x="6233150" y="3754413"/>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8" name="Google Shape;418;p41"/>
          <p:cNvCxnSpPr>
            <a:stCxn id="380" idx="7"/>
          </p:cNvCxnSpPr>
          <p:nvPr/>
        </p:nvCxnSpPr>
        <p:spPr>
          <a:xfrm flipH="1" rot="10800000">
            <a:off x="4362532" y="2360654"/>
            <a:ext cx="2799000" cy="32100"/>
          </a:xfrm>
          <a:prstGeom prst="straightConnector1">
            <a:avLst/>
          </a:prstGeom>
          <a:noFill/>
          <a:ln cap="flat" cmpd="sng" w="9525">
            <a:solidFill>
              <a:schemeClr val="dk2"/>
            </a:solidFill>
            <a:prstDash val="solid"/>
            <a:round/>
            <a:headEnd len="med" w="med" type="none"/>
            <a:tailEnd len="med" w="med" type="none"/>
          </a:ln>
        </p:spPr>
      </p:cxnSp>
      <p:sp>
        <p:nvSpPr>
          <p:cNvPr id="419" name="Google Shape;419;p41"/>
          <p:cNvSpPr txBox="1"/>
          <p:nvPr/>
        </p:nvSpPr>
        <p:spPr>
          <a:xfrm>
            <a:off x="7212600" y="1781775"/>
            <a:ext cx="1821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This is an example of </a:t>
            </a:r>
            <a:r>
              <a:rPr b="1" lang="en">
                <a:latin typeface="Proxima Nova"/>
                <a:ea typeface="Proxima Nova"/>
                <a:cs typeface="Proxima Nova"/>
                <a:sym typeface="Proxima Nova"/>
              </a:rPr>
              <a:t>unsupervised learning.</a:t>
            </a:r>
            <a:endParaRPr b="1">
              <a:latin typeface="Proxima Nova"/>
              <a:ea typeface="Proxima Nova"/>
              <a:cs typeface="Proxima Nova"/>
              <a:sym typeface="Proxima Nov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42"/>
          <p:cNvSpPr/>
          <p:nvPr/>
        </p:nvSpPr>
        <p:spPr>
          <a:xfrm>
            <a:off x="2149200" y="1522650"/>
            <a:ext cx="4626300" cy="2790300"/>
          </a:xfrm>
          <a:prstGeom prst="rect">
            <a:avLst/>
          </a:prstGeom>
          <a:solidFill>
            <a:srgbClr val="F4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42"/>
          <p:cNvSpPr/>
          <p:nvPr/>
        </p:nvSpPr>
        <p:spPr>
          <a:xfrm rot="1366743">
            <a:off x="2196162" y="1800299"/>
            <a:ext cx="2367125" cy="1542353"/>
          </a:xfrm>
          <a:prstGeom prst="flowChartConnector">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26" name="Google Shape;426;p42"/>
          <p:cNvCxnSpPr>
            <a:stCxn id="425" idx="7"/>
          </p:cNvCxnSpPr>
          <p:nvPr/>
        </p:nvCxnSpPr>
        <p:spPr>
          <a:xfrm flipH="1" rot="10800000">
            <a:off x="4362532" y="2360654"/>
            <a:ext cx="2799000" cy="32100"/>
          </a:xfrm>
          <a:prstGeom prst="straightConnector1">
            <a:avLst/>
          </a:prstGeom>
          <a:noFill/>
          <a:ln cap="flat" cmpd="sng" w="9525">
            <a:solidFill>
              <a:schemeClr val="dk2"/>
            </a:solidFill>
            <a:prstDash val="solid"/>
            <a:round/>
            <a:headEnd len="med" w="med" type="none"/>
            <a:tailEnd len="med" w="med" type="none"/>
          </a:ln>
        </p:spPr>
      </p:cxnSp>
      <p:sp>
        <p:nvSpPr>
          <p:cNvPr id="427" name="Google Shape;427;p4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Unsupervised</a:t>
            </a:r>
            <a:r>
              <a:rPr lang="en"/>
              <a:t> Learning</a:t>
            </a:r>
            <a:endParaRPr/>
          </a:p>
        </p:txBody>
      </p:sp>
      <p:cxnSp>
        <p:nvCxnSpPr>
          <p:cNvPr id="428" name="Google Shape;428;p42"/>
          <p:cNvCxnSpPr/>
          <p:nvPr/>
        </p:nvCxnSpPr>
        <p:spPr>
          <a:xfrm>
            <a:off x="2141900" y="1522650"/>
            <a:ext cx="0" cy="2768400"/>
          </a:xfrm>
          <a:prstGeom prst="straightConnector1">
            <a:avLst/>
          </a:prstGeom>
          <a:noFill/>
          <a:ln cap="flat" cmpd="sng" w="28575">
            <a:solidFill>
              <a:srgbClr val="434343"/>
            </a:solidFill>
            <a:prstDash val="solid"/>
            <a:round/>
            <a:headEnd len="med" w="med" type="none"/>
            <a:tailEnd len="med" w="med" type="none"/>
          </a:ln>
        </p:spPr>
      </p:cxnSp>
      <p:cxnSp>
        <p:nvCxnSpPr>
          <p:cNvPr id="429" name="Google Shape;429;p42"/>
          <p:cNvCxnSpPr/>
          <p:nvPr/>
        </p:nvCxnSpPr>
        <p:spPr>
          <a:xfrm>
            <a:off x="2127329" y="4291100"/>
            <a:ext cx="4648200" cy="21900"/>
          </a:xfrm>
          <a:prstGeom prst="straightConnector1">
            <a:avLst/>
          </a:prstGeom>
          <a:noFill/>
          <a:ln cap="flat" cmpd="sng" w="28575">
            <a:solidFill>
              <a:srgbClr val="434343"/>
            </a:solidFill>
            <a:prstDash val="solid"/>
            <a:round/>
            <a:headEnd len="med" w="med" type="none"/>
            <a:tailEnd len="med" w="med" type="none"/>
          </a:ln>
        </p:spPr>
      </p:cxnSp>
      <p:sp>
        <p:nvSpPr>
          <p:cNvPr id="430" name="Google Shape;430;p42"/>
          <p:cNvSpPr txBox="1"/>
          <p:nvPr/>
        </p:nvSpPr>
        <p:spPr>
          <a:xfrm>
            <a:off x="3854125" y="4407700"/>
            <a:ext cx="1194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434343"/>
                </a:solidFill>
                <a:latin typeface="Proxima Nova"/>
                <a:ea typeface="Proxima Nova"/>
                <a:cs typeface="Proxima Nova"/>
                <a:sym typeface="Proxima Nova"/>
              </a:rPr>
              <a:t>Music Genre</a:t>
            </a:r>
            <a:endParaRPr b="1" sz="1200">
              <a:solidFill>
                <a:srgbClr val="434343"/>
              </a:solidFill>
              <a:latin typeface="Proxima Nova"/>
              <a:ea typeface="Proxima Nova"/>
              <a:cs typeface="Proxima Nova"/>
              <a:sym typeface="Proxima Nova"/>
            </a:endParaRPr>
          </a:p>
        </p:txBody>
      </p:sp>
      <p:sp>
        <p:nvSpPr>
          <p:cNvPr id="431" name="Google Shape;431;p42"/>
          <p:cNvSpPr txBox="1"/>
          <p:nvPr/>
        </p:nvSpPr>
        <p:spPr>
          <a:xfrm>
            <a:off x="1070985" y="2600892"/>
            <a:ext cx="9108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rgbClr val="434343"/>
                </a:solidFill>
                <a:latin typeface="Proxima Nova"/>
                <a:ea typeface="Proxima Nova"/>
                <a:cs typeface="Proxima Nova"/>
                <a:sym typeface="Proxima Nova"/>
              </a:rPr>
              <a:t>Number of Listens </a:t>
            </a:r>
            <a:endParaRPr b="1" sz="1200">
              <a:solidFill>
                <a:srgbClr val="434343"/>
              </a:solidFill>
              <a:latin typeface="Proxima Nova"/>
              <a:ea typeface="Proxima Nova"/>
              <a:cs typeface="Proxima Nova"/>
              <a:sym typeface="Proxima Nova"/>
            </a:endParaRPr>
          </a:p>
        </p:txBody>
      </p:sp>
      <p:cxnSp>
        <p:nvCxnSpPr>
          <p:cNvPr id="432" name="Google Shape;432;p42"/>
          <p:cNvCxnSpPr/>
          <p:nvPr/>
        </p:nvCxnSpPr>
        <p:spPr>
          <a:xfrm>
            <a:off x="2495377" y="4148742"/>
            <a:ext cx="300" cy="288000"/>
          </a:xfrm>
          <a:prstGeom prst="straightConnector1">
            <a:avLst/>
          </a:prstGeom>
          <a:noFill/>
          <a:ln cap="flat" cmpd="sng" w="9525">
            <a:solidFill>
              <a:schemeClr val="dk2"/>
            </a:solidFill>
            <a:prstDash val="solid"/>
            <a:round/>
            <a:headEnd len="med" w="med" type="none"/>
            <a:tailEnd len="med" w="med" type="none"/>
          </a:ln>
        </p:spPr>
      </p:cxnSp>
      <p:cxnSp>
        <p:nvCxnSpPr>
          <p:cNvPr id="433" name="Google Shape;433;p42"/>
          <p:cNvCxnSpPr/>
          <p:nvPr/>
        </p:nvCxnSpPr>
        <p:spPr>
          <a:xfrm>
            <a:off x="2999646" y="4158052"/>
            <a:ext cx="300" cy="288000"/>
          </a:xfrm>
          <a:prstGeom prst="straightConnector1">
            <a:avLst/>
          </a:prstGeom>
          <a:noFill/>
          <a:ln cap="flat" cmpd="sng" w="9525">
            <a:solidFill>
              <a:schemeClr val="dk2"/>
            </a:solidFill>
            <a:prstDash val="solid"/>
            <a:round/>
            <a:headEnd len="med" w="med" type="none"/>
            <a:tailEnd len="med" w="med" type="none"/>
          </a:ln>
        </p:spPr>
      </p:cxnSp>
      <p:cxnSp>
        <p:nvCxnSpPr>
          <p:cNvPr id="434" name="Google Shape;434;p42"/>
          <p:cNvCxnSpPr/>
          <p:nvPr/>
        </p:nvCxnSpPr>
        <p:spPr>
          <a:xfrm>
            <a:off x="3503894" y="4163312"/>
            <a:ext cx="300" cy="288000"/>
          </a:xfrm>
          <a:prstGeom prst="straightConnector1">
            <a:avLst/>
          </a:prstGeom>
          <a:noFill/>
          <a:ln cap="flat" cmpd="sng" w="9525">
            <a:solidFill>
              <a:schemeClr val="dk2"/>
            </a:solidFill>
            <a:prstDash val="solid"/>
            <a:round/>
            <a:headEnd len="med" w="med" type="none"/>
            <a:tailEnd len="med" w="med" type="none"/>
          </a:ln>
        </p:spPr>
      </p:cxnSp>
      <p:cxnSp>
        <p:nvCxnSpPr>
          <p:cNvPr id="435" name="Google Shape;435;p42"/>
          <p:cNvCxnSpPr/>
          <p:nvPr/>
        </p:nvCxnSpPr>
        <p:spPr>
          <a:xfrm>
            <a:off x="5338252" y="4163292"/>
            <a:ext cx="300" cy="288000"/>
          </a:xfrm>
          <a:prstGeom prst="straightConnector1">
            <a:avLst/>
          </a:prstGeom>
          <a:noFill/>
          <a:ln cap="flat" cmpd="sng" w="9525">
            <a:solidFill>
              <a:schemeClr val="dk2"/>
            </a:solidFill>
            <a:prstDash val="solid"/>
            <a:round/>
            <a:headEnd len="med" w="med" type="none"/>
            <a:tailEnd len="med" w="med" type="none"/>
          </a:ln>
        </p:spPr>
      </p:cxnSp>
      <p:cxnSp>
        <p:nvCxnSpPr>
          <p:cNvPr id="436" name="Google Shape;436;p42"/>
          <p:cNvCxnSpPr/>
          <p:nvPr/>
        </p:nvCxnSpPr>
        <p:spPr>
          <a:xfrm>
            <a:off x="5833102" y="4163292"/>
            <a:ext cx="300" cy="288000"/>
          </a:xfrm>
          <a:prstGeom prst="straightConnector1">
            <a:avLst/>
          </a:prstGeom>
          <a:noFill/>
          <a:ln cap="flat" cmpd="sng" w="9525">
            <a:solidFill>
              <a:schemeClr val="dk2"/>
            </a:solidFill>
            <a:prstDash val="solid"/>
            <a:round/>
            <a:headEnd len="med" w="med" type="none"/>
            <a:tailEnd len="med" w="med" type="none"/>
          </a:ln>
        </p:spPr>
      </p:cxnSp>
      <p:cxnSp>
        <p:nvCxnSpPr>
          <p:cNvPr id="437" name="Google Shape;437;p42"/>
          <p:cNvCxnSpPr/>
          <p:nvPr/>
        </p:nvCxnSpPr>
        <p:spPr>
          <a:xfrm>
            <a:off x="6327952" y="4163292"/>
            <a:ext cx="300" cy="288000"/>
          </a:xfrm>
          <a:prstGeom prst="straightConnector1">
            <a:avLst/>
          </a:prstGeom>
          <a:noFill/>
          <a:ln cap="flat" cmpd="sng" w="9525">
            <a:solidFill>
              <a:schemeClr val="dk2"/>
            </a:solidFill>
            <a:prstDash val="solid"/>
            <a:round/>
            <a:headEnd len="med" w="med" type="none"/>
            <a:tailEnd len="med" w="med" type="none"/>
          </a:ln>
        </p:spPr>
      </p:cxnSp>
      <p:sp>
        <p:nvSpPr>
          <p:cNvPr id="438" name="Google Shape;438;p42"/>
          <p:cNvSpPr txBox="1"/>
          <p:nvPr/>
        </p:nvSpPr>
        <p:spPr>
          <a:xfrm>
            <a:off x="2200475" y="4438450"/>
            <a:ext cx="590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Proxima Nova"/>
                <a:ea typeface="Proxima Nova"/>
                <a:cs typeface="Proxima Nova"/>
                <a:sym typeface="Proxima Nova"/>
              </a:rPr>
              <a:t>Hip-hop</a:t>
            </a:r>
            <a:endParaRPr sz="800">
              <a:latin typeface="Proxima Nova"/>
              <a:ea typeface="Proxima Nova"/>
              <a:cs typeface="Proxima Nova"/>
              <a:sym typeface="Proxima Nova"/>
            </a:endParaRPr>
          </a:p>
        </p:txBody>
      </p:sp>
      <p:sp>
        <p:nvSpPr>
          <p:cNvPr id="439" name="Google Shape;439;p42"/>
          <p:cNvSpPr txBox="1"/>
          <p:nvPr/>
        </p:nvSpPr>
        <p:spPr>
          <a:xfrm>
            <a:off x="6058850" y="4451300"/>
            <a:ext cx="5385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Proxima Nova"/>
                <a:ea typeface="Proxima Nova"/>
                <a:cs typeface="Proxima Nova"/>
                <a:sym typeface="Proxima Nova"/>
              </a:rPr>
              <a:t>Country</a:t>
            </a:r>
            <a:endParaRPr sz="800">
              <a:latin typeface="Proxima Nova"/>
              <a:ea typeface="Proxima Nova"/>
              <a:cs typeface="Proxima Nova"/>
              <a:sym typeface="Proxima Nova"/>
            </a:endParaRPr>
          </a:p>
        </p:txBody>
      </p:sp>
      <p:sp>
        <p:nvSpPr>
          <p:cNvPr id="440" name="Google Shape;440;p42"/>
          <p:cNvSpPr txBox="1"/>
          <p:nvPr/>
        </p:nvSpPr>
        <p:spPr>
          <a:xfrm>
            <a:off x="5628075" y="4445735"/>
            <a:ext cx="4527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Proxima Nova"/>
                <a:ea typeface="Proxima Nova"/>
                <a:cs typeface="Proxima Nova"/>
                <a:sym typeface="Proxima Nova"/>
              </a:rPr>
              <a:t>Rock</a:t>
            </a:r>
            <a:endParaRPr sz="800">
              <a:latin typeface="Proxima Nova"/>
              <a:ea typeface="Proxima Nova"/>
              <a:cs typeface="Proxima Nova"/>
              <a:sym typeface="Proxima Nova"/>
            </a:endParaRPr>
          </a:p>
        </p:txBody>
      </p:sp>
      <p:sp>
        <p:nvSpPr>
          <p:cNvPr id="441" name="Google Shape;441;p42"/>
          <p:cNvSpPr txBox="1"/>
          <p:nvPr/>
        </p:nvSpPr>
        <p:spPr>
          <a:xfrm>
            <a:off x="2800219" y="4444025"/>
            <a:ext cx="4527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Proxima Nova"/>
                <a:ea typeface="Proxima Nova"/>
                <a:cs typeface="Proxima Nova"/>
                <a:sym typeface="Proxima Nova"/>
              </a:rPr>
              <a:t>R&amp;B</a:t>
            </a:r>
            <a:endParaRPr sz="800">
              <a:latin typeface="Proxima Nova"/>
              <a:ea typeface="Proxima Nova"/>
              <a:cs typeface="Proxima Nova"/>
              <a:sym typeface="Proxima Nova"/>
            </a:endParaRPr>
          </a:p>
        </p:txBody>
      </p:sp>
      <p:sp>
        <p:nvSpPr>
          <p:cNvPr id="442" name="Google Shape;442;p42"/>
          <p:cNvSpPr txBox="1"/>
          <p:nvPr/>
        </p:nvSpPr>
        <p:spPr>
          <a:xfrm>
            <a:off x="5137252" y="4444025"/>
            <a:ext cx="4527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Proxima Nova"/>
                <a:ea typeface="Proxima Nova"/>
                <a:cs typeface="Proxima Nova"/>
                <a:sym typeface="Proxima Nova"/>
              </a:rPr>
              <a:t>Jazz</a:t>
            </a:r>
            <a:endParaRPr sz="800">
              <a:latin typeface="Proxima Nova"/>
              <a:ea typeface="Proxima Nova"/>
              <a:cs typeface="Proxima Nova"/>
              <a:sym typeface="Proxima Nova"/>
            </a:endParaRPr>
          </a:p>
        </p:txBody>
      </p:sp>
      <p:sp>
        <p:nvSpPr>
          <p:cNvPr id="443" name="Google Shape;443;p42"/>
          <p:cNvSpPr txBox="1"/>
          <p:nvPr/>
        </p:nvSpPr>
        <p:spPr>
          <a:xfrm>
            <a:off x="3303050" y="4451300"/>
            <a:ext cx="4020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Proxima Nova"/>
                <a:ea typeface="Proxima Nova"/>
                <a:cs typeface="Proxima Nova"/>
                <a:sym typeface="Proxima Nova"/>
              </a:rPr>
              <a:t>Soul</a:t>
            </a:r>
            <a:endParaRPr sz="800">
              <a:latin typeface="Proxima Nova"/>
              <a:ea typeface="Proxima Nova"/>
              <a:cs typeface="Proxima Nova"/>
              <a:sym typeface="Proxima Nova"/>
            </a:endParaRPr>
          </a:p>
        </p:txBody>
      </p:sp>
      <p:sp>
        <p:nvSpPr>
          <p:cNvPr id="444" name="Google Shape;444;p42"/>
          <p:cNvSpPr/>
          <p:nvPr/>
        </p:nvSpPr>
        <p:spPr>
          <a:xfrm>
            <a:off x="2469750" y="3147300"/>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42"/>
          <p:cNvSpPr/>
          <p:nvPr/>
        </p:nvSpPr>
        <p:spPr>
          <a:xfrm>
            <a:off x="2774550" y="3103000"/>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42"/>
          <p:cNvSpPr/>
          <p:nvPr/>
        </p:nvSpPr>
        <p:spPr>
          <a:xfrm>
            <a:off x="3021750" y="2859450"/>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42"/>
          <p:cNvSpPr/>
          <p:nvPr/>
        </p:nvSpPr>
        <p:spPr>
          <a:xfrm>
            <a:off x="2628250" y="2764650"/>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42"/>
          <p:cNvSpPr/>
          <p:nvPr/>
        </p:nvSpPr>
        <p:spPr>
          <a:xfrm>
            <a:off x="5533275" y="3909300"/>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42"/>
          <p:cNvSpPr/>
          <p:nvPr/>
        </p:nvSpPr>
        <p:spPr>
          <a:xfrm>
            <a:off x="5833400" y="3428475"/>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42"/>
          <p:cNvSpPr/>
          <p:nvPr/>
        </p:nvSpPr>
        <p:spPr>
          <a:xfrm>
            <a:off x="3056300" y="3486750"/>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42"/>
          <p:cNvSpPr/>
          <p:nvPr/>
        </p:nvSpPr>
        <p:spPr>
          <a:xfrm>
            <a:off x="5408900" y="3391950"/>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42"/>
          <p:cNvSpPr/>
          <p:nvPr/>
        </p:nvSpPr>
        <p:spPr>
          <a:xfrm>
            <a:off x="5985975" y="3849225"/>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42"/>
          <p:cNvSpPr/>
          <p:nvPr/>
        </p:nvSpPr>
        <p:spPr>
          <a:xfrm>
            <a:off x="6233150" y="4110925"/>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42"/>
          <p:cNvSpPr/>
          <p:nvPr/>
        </p:nvSpPr>
        <p:spPr>
          <a:xfrm>
            <a:off x="3456650" y="3060200"/>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42"/>
          <p:cNvSpPr/>
          <p:nvPr/>
        </p:nvSpPr>
        <p:spPr>
          <a:xfrm>
            <a:off x="3361850" y="26298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42"/>
          <p:cNvSpPr/>
          <p:nvPr/>
        </p:nvSpPr>
        <p:spPr>
          <a:xfrm>
            <a:off x="2905150" y="2120225"/>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42"/>
          <p:cNvSpPr/>
          <p:nvPr/>
        </p:nvSpPr>
        <p:spPr>
          <a:xfrm>
            <a:off x="3514250" y="27822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42"/>
          <p:cNvSpPr/>
          <p:nvPr/>
        </p:nvSpPr>
        <p:spPr>
          <a:xfrm>
            <a:off x="3666650" y="29346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42"/>
          <p:cNvSpPr/>
          <p:nvPr/>
        </p:nvSpPr>
        <p:spPr>
          <a:xfrm>
            <a:off x="3252925" y="2215013"/>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42"/>
          <p:cNvSpPr/>
          <p:nvPr/>
        </p:nvSpPr>
        <p:spPr>
          <a:xfrm>
            <a:off x="3405325" y="2367413"/>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42"/>
          <p:cNvSpPr/>
          <p:nvPr/>
        </p:nvSpPr>
        <p:spPr>
          <a:xfrm>
            <a:off x="5085525" y="1781763"/>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42"/>
          <p:cNvSpPr/>
          <p:nvPr/>
        </p:nvSpPr>
        <p:spPr>
          <a:xfrm>
            <a:off x="2448125" y="21458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42"/>
          <p:cNvSpPr/>
          <p:nvPr/>
        </p:nvSpPr>
        <p:spPr>
          <a:xfrm>
            <a:off x="6233150" y="3754413"/>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42"/>
          <p:cNvSpPr txBox="1"/>
          <p:nvPr/>
        </p:nvSpPr>
        <p:spPr>
          <a:xfrm>
            <a:off x="7212600" y="1781775"/>
            <a:ext cx="18213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This is an example of </a:t>
            </a:r>
            <a:r>
              <a:rPr b="1" lang="en">
                <a:latin typeface="Proxima Nova"/>
                <a:ea typeface="Proxima Nova"/>
                <a:cs typeface="Proxima Nova"/>
                <a:sym typeface="Proxima Nova"/>
              </a:rPr>
              <a:t>unsupervised learning.</a:t>
            </a:r>
            <a:endParaRPr b="1">
              <a:latin typeface="Proxima Nova"/>
              <a:ea typeface="Proxima Nova"/>
              <a:cs typeface="Proxima Nova"/>
              <a:sym typeface="Proxima Nova"/>
            </a:endParaRPr>
          </a:p>
          <a:p>
            <a:pPr indent="0" lvl="0" marL="0" rtl="0" algn="l">
              <a:spcBef>
                <a:spcPts val="0"/>
              </a:spcBef>
              <a:spcAft>
                <a:spcPts val="0"/>
              </a:spcAft>
              <a:buNone/>
            </a:pPr>
            <a:r>
              <a:t/>
            </a:r>
            <a:endParaRPr b="1">
              <a:latin typeface="Proxima Nova"/>
              <a:ea typeface="Proxima Nova"/>
              <a:cs typeface="Proxima Nova"/>
              <a:sym typeface="Proxima Nova"/>
            </a:endParaRPr>
          </a:p>
          <a:p>
            <a:pPr indent="0" lvl="0" marL="0" rtl="0" algn="l">
              <a:spcBef>
                <a:spcPts val="0"/>
              </a:spcBef>
              <a:spcAft>
                <a:spcPts val="0"/>
              </a:spcAft>
              <a:buNone/>
            </a:pPr>
            <a:r>
              <a:rPr lang="en">
                <a:latin typeface="Proxima Nova"/>
                <a:ea typeface="Proxima Nova"/>
                <a:cs typeface="Proxima Nova"/>
                <a:sym typeface="Proxima Nova"/>
              </a:rPr>
              <a:t>Unsupervised learning is when algorithms </a:t>
            </a:r>
            <a:r>
              <a:rPr b="1" lang="en">
                <a:latin typeface="Proxima Nova"/>
                <a:ea typeface="Proxima Nova"/>
                <a:cs typeface="Proxima Nova"/>
                <a:sym typeface="Proxima Nova"/>
              </a:rPr>
              <a:t>group </a:t>
            </a:r>
            <a:r>
              <a:rPr lang="en">
                <a:latin typeface="Proxima Nova"/>
                <a:ea typeface="Proxima Nova"/>
                <a:cs typeface="Proxima Nova"/>
                <a:sym typeface="Proxima Nova"/>
              </a:rPr>
              <a:t>data and </a:t>
            </a:r>
            <a:r>
              <a:rPr b="1" lang="en">
                <a:latin typeface="Proxima Nova"/>
                <a:ea typeface="Proxima Nova"/>
                <a:cs typeface="Proxima Nova"/>
                <a:sym typeface="Proxima Nova"/>
              </a:rPr>
              <a:t>find </a:t>
            </a:r>
            <a:r>
              <a:rPr lang="en">
                <a:latin typeface="Proxima Nova"/>
                <a:ea typeface="Proxima Nova"/>
                <a:cs typeface="Proxima Nova"/>
                <a:sym typeface="Proxima Nova"/>
              </a:rPr>
              <a:t>patterns on their own.</a:t>
            </a:r>
            <a:endParaRPr>
              <a:latin typeface="Proxima Nova"/>
              <a:ea typeface="Proxima Nova"/>
              <a:cs typeface="Proxima Nova"/>
              <a:sym typeface="Proxima Nov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43"/>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Supervised Learning</a:t>
            </a:r>
            <a:endParaRPr/>
          </a:p>
        </p:txBody>
      </p:sp>
      <p:cxnSp>
        <p:nvCxnSpPr>
          <p:cNvPr id="470" name="Google Shape;470;p43"/>
          <p:cNvCxnSpPr/>
          <p:nvPr/>
        </p:nvCxnSpPr>
        <p:spPr>
          <a:xfrm>
            <a:off x="2141900" y="1522650"/>
            <a:ext cx="0" cy="2768400"/>
          </a:xfrm>
          <a:prstGeom prst="straightConnector1">
            <a:avLst/>
          </a:prstGeom>
          <a:noFill/>
          <a:ln cap="flat" cmpd="sng" w="28575">
            <a:solidFill>
              <a:srgbClr val="434343"/>
            </a:solidFill>
            <a:prstDash val="solid"/>
            <a:round/>
            <a:headEnd len="med" w="med" type="none"/>
            <a:tailEnd len="med" w="med" type="none"/>
          </a:ln>
        </p:spPr>
      </p:cxnSp>
      <p:cxnSp>
        <p:nvCxnSpPr>
          <p:cNvPr id="471" name="Google Shape;471;p43"/>
          <p:cNvCxnSpPr/>
          <p:nvPr/>
        </p:nvCxnSpPr>
        <p:spPr>
          <a:xfrm>
            <a:off x="2127329" y="4291100"/>
            <a:ext cx="4648200" cy="21900"/>
          </a:xfrm>
          <a:prstGeom prst="straightConnector1">
            <a:avLst/>
          </a:prstGeom>
          <a:noFill/>
          <a:ln cap="flat" cmpd="sng" w="28575">
            <a:solidFill>
              <a:srgbClr val="434343"/>
            </a:solidFill>
            <a:prstDash val="solid"/>
            <a:round/>
            <a:headEnd len="med" w="med" type="none"/>
            <a:tailEnd len="med" w="med" type="none"/>
          </a:ln>
        </p:spPr>
      </p:cxnSp>
      <p:sp>
        <p:nvSpPr>
          <p:cNvPr id="472" name="Google Shape;472;p43"/>
          <p:cNvSpPr txBox="1"/>
          <p:nvPr/>
        </p:nvSpPr>
        <p:spPr>
          <a:xfrm>
            <a:off x="3963150" y="4407700"/>
            <a:ext cx="1217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434343"/>
                </a:solidFill>
                <a:latin typeface="Proxima Nova"/>
                <a:ea typeface="Proxima Nova"/>
                <a:cs typeface="Proxima Nova"/>
                <a:sym typeface="Proxima Nova"/>
              </a:rPr>
              <a:t>Money Spent </a:t>
            </a:r>
            <a:endParaRPr b="1" sz="1200">
              <a:solidFill>
                <a:srgbClr val="434343"/>
              </a:solidFill>
              <a:latin typeface="Proxima Nova"/>
              <a:ea typeface="Proxima Nova"/>
              <a:cs typeface="Proxima Nova"/>
              <a:sym typeface="Proxima Nova"/>
            </a:endParaRPr>
          </a:p>
        </p:txBody>
      </p:sp>
      <p:sp>
        <p:nvSpPr>
          <p:cNvPr id="473" name="Google Shape;473;p43"/>
          <p:cNvSpPr txBox="1"/>
          <p:nvPr/>
        </p:nvSpPr>
        <p:spPr>
          <a:xfrm>
            <a:off x="1100135" y="2600892"/>
            <a:ext cx="910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rgbClr val="434343"/>
                </a:solidFill>
                <a:latin typeface="Proxima Nova"/>
                <a:ea typeface="Proxima Nova"/>
                <a:cs typeface="Proxima Nova"/>
                <a:sym typeface="Proxima Nova"/>
              </a:rPr>
              <a:t>Age</a:t>
            </a:r>
            <a:endParaRPr b="1" sz="1200">
              <a:solidFill>
                <a:srgbClr val="434343"/>
              </a:solidFill>
              <a:latin typeface="Proxima Nova"/>
              <a:ea typeface="Proxima Nova"/>
              <a:cs typeface="Proxima Nova"/>
              <a:sym typeface="Proxima Nova"/>
            </a:endParaRPr>
          </a:p>
        </p:txBody>
      </p:sp>
      <p:sp>
        <p:nvSpPr>
          <p:cNvPr id="474" name="Google Shape;474;p43"/>
          <p:cNvSpPr txBox="1"/>
          <p:nvPr/>
        </p:nvSpPr>
        <p:spPr>
          <a:xfrm>
            <a:off x="6895425" y="1589625"/>
            <a:ext cx="20748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Supervised Learning </a:t>
            </a:r>
            <a:r>
              <a:rPr lang="en">
                <a:latin typeface="Proxima Nova"/>
                <a:ea typeface="Proxima Nova"/>
                <a:cs typeface="Proxima Nova"/>
                <a:sym typeface="Proxima Nova"/>
              </a:rPr>
              <a:t>is the process of training algorithms to make predictions using </a:t>
            </a:r>
            <a:r>
              <a:rPr b="1" lang="en">
                <a:latin typeface="Proxima Nova"/>
                <a:ea typeface="Proxima Nova"/>
                <a:cs typeface="Proxima Nova"/>
                <a:sym typeface="Proxima Nova"/>
              </a:rPr>
              <a:t>testing data.</a:t>
            </a:r>
            <a:endParaRPr b="1">
              <a:latin typeface="Proxima Nova"/>
              <a:ea typeface="Proxima Nova"/>
              <a:cs typeface="Proxima Nova"/>
              <a:sym typeface="Proxima Nov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4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Supervised Learning</a:t>
            </a:r>
            <a:endParaRPr/>
          </a:p>
        </p:txBody>
      </p:sp>
      <p:cxnSp>
        <p:nvCxnSpPr>
          <p:cNvPr id="480" name="Google Shape;480;p44"/>
          <p:cNvCxnSpPr/>
          <p:nvPr/>
        </p:nvCxnSpPr>
        <p:spPr>
          <a:xfrm>
            <a:off x="2141900" y="1522650"/>
            <a:ext cx="0" cy="2768400"/>
          </a:xfrm>
          <a:prstGeom prst="straightConnector1">
            <a:avLst/>
          </a:prstGeom>
          <a:noFill/>
          <a:ln cap="flat" cmpd="sng" w="28575">
            <a:solidFill>
              <a:srgbClr val="434343"/>
            </a:solidFill>
            <a:prstDash val="solid"/>
            <a:round/>
            <a:headEnd len="med" w="med" type="none"/>
            <a:tailEnd len="med" w="med" type="none"/>
          </a:ln>
        </p:spPr>
      </p:cxnSp>
      <p:cxnSp>
        <p:nvCxnSpPr>
          <p:cNvPr id="481" name="Google Shape;481;p44"/>
          <p:cNvCxnSpPr/>
          <p:nvPr/>
        </p:nvCxnSpPr>
        <p:spPr>
          <a:xfrm>
            <a:off x="2127329" y="4291100"/>
            <a:ext cx="4648200" cy="21900"/>
          </a:xfrm>
          <a:prstGeom prst="straightConnector1">
            <a:avLst/>
          </a:prstGeom>
          <a:noFill/>
          <a:ln cap="flat" cmpd="sng" w="28575">
            <a:solidFill>
              <a:srgbClr val="434343"/>
            </a:solidFill>
            <a:prstDash val="solid"/>
            <a:round/>
            <a:headEnd len="med" w="med" type="none"/>
            <a:tailEnd len="med" w="med" type="none"/>
          </a:ln>
        </p:spPr>
      </p:cxnSp>
      <p:sp>
        <p:nvSpPr>
          <p:cNvPr id="482" name="Google Shape;482;p44"/>
          <p:cNvSpPr txBox="1"/>
          <p:nvPr/>
        </p:nvSpPr>
        <p:spPr>
          <a:xfrm>
            <a:off x="1100135" y="2600892"/>
            <a:ext cx="910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rgbClr val="434343"/>
                </a:solidFill>
                <a:latin typeface="Proxima Nova"/>
                <a:ea typeface="Proxima Nova"/>
                <a:cs typeface="Proxima Nova"/>
                <a:sym typeface="Proxima Nova"/>
              </a:rPr>
              <a:t>Age</a:t>
            </a:r>
            <a:endParaRPr b="1" sz="1200">
              <a:solidFill>
                <a:srgbClr val="434343"/>
              </a:solidFill>
              <a:latin typeface="Proxima Nova"/>
              <a:ea typeface="Proxima Nova"/>
              <a:cs typeface="Proxima Nova"/>
              <a:sym typeface="Proxima Nova"/>
            </a:endParaRPr>
          </a:p>
        </p:txBody>
      </p:sp>
      <p:sp>
        <p:nvSpPr>
          <p:cNvPr id="483" name="Google Shape;483;p44"/>
          <p:cNvSpPr txBox="1"/>
          <p:nvPr/>
        </p:nvSpPr>
        <p:spPr>
          <a:xfrm>
            <a:off x="6895425" y="1589625"/>
            <a:ext cx="20748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Supervised Learning </a:t>
            </a:r>
            <a:r>
              <a:rPr lang="en">
                <a:latin typeface="Proxima Nova"/>
                <a:ea typeface="Proxima Nova"/>
                <a:cs typeface="Proxima Nova"/>
                <a:sym typeface="Proxima Nova"/>
              </a:rPr>
              <a:t>is the process of training algorithms to make predictions using </a:t>
            </a:r>
            <a:r>
              <a:rPr b="1" lang="en">
                <a:latin typeface="Proxima Nova"/>
                <a:ea typeface="Proxima Nova"/>
                <a:cs typeface="Proxima Nova"/>
                <a:sym typeface="Proxima Nova"/>
              </a:rPr>
              <a:t>testing data.</a:t>
            </a:r>
            <a:endParaRPr b="1">
              <a:latin typeface="Proxima Nova"/>
              <a:ea typeface="Proxima Nova"/>
              <a:cs typeface="Proxima Nova"/>
              <a:sym typeface="Proxima Nova"/>
            </a:endParaRPr>
          </a:p>
          <a:p>
            <a:pPr indent="0" lvl="0" marL="0" rtl="0" algn="l">
              <a:spcBef>
                <a:spcPts val="0"/>
              </a:spcBef>
              <a:spcAft>
                <a:spcPts val="0"/>
              </a:spcAft>
              <a:buNone/>
            </a:pPr>
            <a:r>
              <a:t/>
            </a:r>
            <a:endParaRPr b="1">
              <a:latin typeface="Proxima Nova"/>
              <a:ea typeface="Proxima Nova"/>
              <a:cs typeface="Proxima Nova"/>
              <a:sym typeface="Proxima Nova"/>
            </a:endParaRPr>
          </a:p>
          <a:p>
            <a:pPr indent="0" lvl="0" marL="0" rtl="0" algn="l">
              <a:spcBef>
                <a:spcPts val="0"/>
              </a:spcBef>
              <a:spcAft>
                <a:spcPts val="0"/>
              </a:spcAft>
              <a:buNone/>
            </a:pPr>
            <a:r>
              <a:rPr lang="en">
                <a:latin typeface="Proxima Nova"/>
                <a:ea typeface="Proxima Nova"/>
                <a:cs typeface="Proxima Nova"/>
                <a:sym typeface="Proxima Nova"/>
              </a:rPr>
              <a:t>Programmers give algorithms data that is used to then make predictions.</a:t>
            </a:r>
            <a:endParaRPr>
              <a:latin typeface="Proxima Nova"/>
              <a:ea typeface="Proxima Nova"/>
              <a:cs typeface="Proxima Nova"/>
              <a:sym typeface="Proxima Nova"/>
            </a:endParaRPr>
          </a:p>
        </p:txBody>
      </p:sp>
      <p:sp>
        <p:nvSpPr>
          <p:cNvPr id="484" name="Google Shape;484;p44"/>
          <p:cNvSpPr txBox="1"/>
          <p:nvPr/>
        </p:nvSpPr>
        <p:spPr>
          <a:xfrm>
            <a:off x="3963150" y="4407700"/>
            <a:ext cx="1217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434343"/>
                </a:solidFill>
                <a:latin typeface="Proxima Nova"/>
                <a:ea typeface="Proxima Nova"/>
                <a:cs typeface="Proxima Nova"/>
                <a:sym typeface="Proxima Nova"/>
              </a:rPr>
              <a:t>Money Spent </a:t>
            </a:r>
            <a:endParaRPr b="1" sz="1200">
              <a:solidFill>
                <a:srgbClr val="434343"/>
              </a:solidFill>
              <a:latin typeface="Proxima Nova"/>
              <a:ea typeface="Proxima Nova"/>
              <a:cs typeface="Proxima Nova"/>
              <a:sym typeface="Proxima Nov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45"/>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Supervised Learning</a:t>
            </a:r>
            <a:endParaRPr/>
          </a:p>
        </p:txBody>
      </p:sp>
      <p:cxnSp>
        <p:nvCxnSpPr>
          <p:cNvPr id="490" name="Google Shape;490;p45"/>
          <p:cNvCxnSpPr/>
          <p:nvPr/>
        </p:nvCxnSpPr>
        <p:spPr>
          <a:xfrm>
            <a:off x="2141900" y="1522650"/>
            <a:ext cx="0" cy="2768400"/>
          </a:xfrm>
          <a:prstGeom prst="straightConnector1">
            <a:avLst/>
          </a:prstGeom>
          <a:noFill/>
          <a:ln cap="flat" cmpd="sng" w="28575">
            <a:solidFill>
              <a:srgbClr val="434343"/>
            </a:solidFill>
            <a:prstDash val="solid"/>
            <a:round/>
            <a:headEnd len="med" w="med" type="none"/>
            <a:tailEnd len="med" w="med" type="none"/>
          </a:ln>
        </p:spPr>
      </p:cxnSp>
      <p:cxnSp>
        <p:nvCxnSpPr>
          <p:cNvPr id="491" name="Google Shape;491;p45"/>
          <p:cNvCxnSpPr/>
          <p:nvPr/>
        </p:nvCxnSpPr>
        <p:spPr>
          <a:xfrm>
            <a:off x="2127329" y="4291100"/>
            <a:ext cx="4648200" cy="21900"/>
          </a:xfrm>
          <a:prstGeom prst="straightConnector1">
            <a:avLst/>
          </a:prstGeom>
          <a:noFill/>
          <a:ln cap="flat" cmpd="sng" w="28575">
            <a:solidFill>
              <a:srgbClr val="434343"/>
            </a:solidFill>
            <a:prstDash val="solid"/>
            <a:round/>
            <a:headEnd len="med" w="med" type="none"/>
            <a:tailEnd len="med" w="med" type="none"/>
          </a:ln>
        </p:spPr>
      </p:cxnSp>
      <p:sp>
        <p:nvSpPr>
          <p:cNvPr id="492" name="Google Shape;492;p45"/>
          <p:cNvSpPr txBox="1"/>
          <p:nvPr/>
        </p:nvSpPr>
        <p:spPr>
          <a:xfrm>
            <a:off x="1100135" y="2600892"/>
            <a:ext cx="910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rgbClr val="434343"/>
                </a:solidFill>
                <a:latin typeface="Proxima Nova"/>
                <a:ea typeface="Proxima Nova"/>
                <a:cs typeface="Proxima Nova"/>
                <a:sym typeface="Proxima Nova"/>
              </a:rPr>
              <a:t>Age</a:t>
            </a:r>
            <a:endParaRPr b="1" sz="1200">
              <a:solidFill>
                <a:srgbClr val="434343"/>
              </a:solidFill>
              <a:latin typeface="Proxima Nova"/>
              <a:ea typeface="Proxima Nova"/>
              <a:cs typeface="Proxima Nova"/>
              <a:sym typeface="Proxima Nova"/>
            </a:endParaRPr>
          </a:p>
        </p:txBody>
      </p:sp>
      <p:sp>
        <p:nvSpPr>
          <p:cNvPr id="493" name="Google Shape;493;p45"/>
          <p:cNvSpPr txBox="1"/>
          <p:nvPr/>
        </p:nvSpPr>
        <p:spPr>
          <a:xfrm>
            <a:off x="6895425" y="1589625"/>
            <a:ext cx="20748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Supervised Learning </a:t>
            </a:r>
            <a:r>
              <a:rPr lang="en">
                <a:latin typeface="Proxima Nova"/>
                <a:ea typeface="Proxima Nova"/>
                <a:cs typeface="Proxima Nova"/>
                <a:sym typeface="Proxima Nova"/>
              </a:rPr>
              <a:t>is the process of training algorithms to make predictions using </a:t>
            </a:r>
            <a:r>
              <a:rPr b="1" lang="en">
                <a:latin typeface="Proxima Nova"/>
                <a:ea typeface="Proxima Nova"/>
                <a:cs typeface="Proxima Nova"/>
                <a:sym typeface="Proxima Nova"/>
              </a:rPr>
              <a:t>testing data.</a:t>
            </a:r>
            <a:endParaRPr b="1">
              <a:latin typeface="Proxima Nova"/>
              <a:ea typeface="Proxima Nova"/>
              <a:cs typeface="Proxima Nova"/>
              <a:sym typeface="Proxima Nova"/>
            </a:endParaRPr>
          </a:p>
          <a:p>
            <a:pPr indent="0" lvl="0" marL="0" rtl="0" algn="l">
              <a:spcBef>
                <a:spcPts val="0"/>
              </a:spcBef>
              <a:spcAft>
                <a:spcPts val="0"/>
              </a:spcAft>
              <a:buNone/>
            </a:pPr>
            <a:r>
              <a:t/>
            </a:r>
            <a:endParaRPr b="1">
              <a:latin typeface="Proxima Nova"/>
              <a:ea typeface="Proxima Nova"/>
              <a:cs typeface="Proxima Nova"/>
              <a:sym typeface="Proxima Nova"/>
            </a:endParaRPr>
          </a:p>
          <a:p>
            <a:pPr indent="0" lvl="0" marL="0" rtl="0" algn="l">
              <a:spcBef>
                <a:spcPts val="0"/>
              </a:spcBef>
              <a:spcAft>
                <a:spcPts val="0"/>
              </a:spcAft>
              <a:buNone/>
            </a:pPr>
            <a:r>
              <a:rPr lang="en">
                <a:latin typeface="Proxima Nova"/>
                <a:ea typeface="Proxima Nova"/>
                <a:cs typeface="Proxima Nova"/>
                <a:sym typeface="Proxima Nova"/>
              </a:rPr>
              <a:t>Programmers give algorithms data that is used to then make predictions.</a:t>
            </a:r>
            <a:endParaRPr>
              <a:latin typeface="Proxima Nova"/>
              <a:ea typeface="Proxima Nova"/>
              <a:cs typeface="Proxima Nova"/>
              <a:sym typeface="Proxima Nova"/>
            </a:endParaRPr>
          </a:p>
        </p:txBody>
      </p:sp>
      <p:sp>
        <p:nvSpPr>
          <p:cNvPr id="494" name="Google Shape;494;p45"/>
          <p:cNvSpPr/>
          <p:nvPr/>
        </p:nvSpPr>
        <p:spPr>
          <a:xfrm>
            <a:off x="2448125" y="38222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45"/>
          <p:cNvSpPr/>
          <p:nvPr/>
        </p:nvSpPr>
        <p:spPr>
          <a:xfrm>
            <a:off x="6058850" y="29542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45"/>
          <p:cNvSpPr/>
          <p:nvPr/>
        </p:nvSpPr>
        <p:spPr>
          <a:xfrm>
            <a:off x="2371925" y="35936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45"/>
          <p:cNvSpPr/>
          <p:nvPr/>
        </p:nvSpPr>
        <p:spPr>
          <a:xfrm>
            <a:off x="2524325" y="37460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45"/>
          <p:cNvSpPr/>
          <p:nvPr/>
        </p:nvSpPr>
        <p:spPr>
          <a:xfrm>
            <a:off x="2676725" y="38984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45"/>
          <p:cNvSpPr/>
          <p:nvPr/>
        </p:nvSpPr>
        <p:spPr>
          <a:xfrm>
            <a:off x="6327950" y="28594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45"/>
          <p:cNvSpPr/>
          <p:nvPr/>
        </p:nvSpPr>
        <p:spPr>
          <a:xfrm>
            <a:off x="5163800" y="30026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45"/>
          <p:cNvSpPr/>
          <p:nvPr/>
        </p:nvSpPr>
        <p:spPr>
          <a:xfrm>
            <a:off x="5316200" y="31550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45"/>
          <p:cNvSpPr/>
          <p:nvPr/>
        </p:nvSpPr>
        <p:spPr>
          <a:xfrm>
            <a:off x="5678600" y="31596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45"/>
          <p:cNvSpPr/>
          <p:nvPr/>
        </p:nvSpPr>
        <p:spPr>
          <a:xfrm>
            <a:off x="5468600" y="297018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45"/>
          <p:cNvSpPr/>
          <p:nvPr/>
        </p:nvSpPr>
        <p:spPr>
          <a:xfrm>
            <a:off x="5038925" y="31364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45"/>
          <p:cNvSpPr/>
          <p:nvPr/>
        </p:nvSpPr>
        <p:spPr>
          <a:xfrm>
            <a:off x="5191325" y="32888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45"/>
          <p:cNvSpPr/>
          <p:nvPr/>
        </p:nvSpPr>
        <p:spPr>
          <a:xfrm>
            <a:off x="5760475" y="28594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45"/>
          <p:cNvSpPr/>
          <p:nvPr/>
        </p:nvSpPr>
        <p:spPr>
          <a:xfrm>
            <a:off x="5316200" y="31550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45"/>
          <p:cNvSpPr/>
          <p:nvPr/>
        </p:nvSpPr>
        <p:spPr>
          <a:xfrm>
            <a:off x="5678600" y="31596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45"/>
          <p:cNvSpPr/>
          <p:nvPr/>
        </p:nvSpPr>
        <p:spPr>
          <a:xfrm>
            <a:off x="5468600" y="33836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45"/>
          <p:cNvSpPr/>
          <p:nvPr/>
        </p:nvSpPr>
        <p:spPr>
          <a:xfrm>
            <a:off x="5621000" y="35360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45"/>
          <p:cNvSpPr/>
          <p:nvPr/>
        </p:nvSpPr>
        <p:spPr>
          <a:xfrm>
            <a:off x="2742075" y="36884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45"/>
          <p:cNvSpPr/>
          <p:nvPr/>
        </p:nvSpPr>
        <p:spPr>
          <a:xfrm>
            <a:off x="3610250" y="31596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45"/>
          <p:cNvSpPr/>
          <p:nvPr/>
        </p:nvSpPr>
        <p:spPr>
          <a:xfrm>
            <a:off x="3252913" y="33836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45"/>
          <p:cNvSpPr/>
          <p:nvPr/>
        </p:nvSpPr>
        <p:spPr>
          <a:xfrm>
            <a:off x="3029900" y="3275400"/>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45"/>
          <p:cNvSpPr/>
          <p:nvPr/>
        </p:nvSpPr>
        <p:spPr>
          <a:xfrm>
            <a:off x="3346850" y="2954250"/>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45"/>
          <p:cNvSpPr/>
          <p:nvPr/>
        </p:nvSpPr>
        <p:spPr>
          <a:xfrm>
            <a:off x="4629588" y="3307450"/>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45"/>
          <p:cNvSpPr/>
          <p:nvPr/>
        </p:nvSpPr>
        <p:spPr>
          <a:xfrm>
            <a:off x="4781988" y="3459850"/>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45"/>
          <p:cNvSpPr/>
          <p:nvPr/>
        </p:nvSpPr>
        <p:spPr>
          <a:xfrm>
            <a:off x="5621000" y="2161175"/>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45"/>
          <p:cNvSpPr/>
          <p:nvPr/>
        </p:nvSpPr>
        <p:spPr>
          <a:xfrm>
            <a:off x="5138600" y="24774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45"/>
          <p:cNvSpPr/>
          <p:nvPr/>
        </p:nvSpPr>
        <p:spPr>
          <a:xfrm>
            <a:off x="5291000" y="26298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45"/>
          <p:cNvSpPr/>
          <p:nvPr/>
        </p:nvSpPr>
        <p:spPr>
          <a:xfrm>
            <a:off x="5443400" y="27822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45"/>
          <p:cNvSpPr txBox="1"/>
          <p:nvPr/>
        </p:nvSpPr>
        <p:spPr>
          <a:xfrm>
            <a:off x="2742075" y="1868313"/>
            <a:ext cx="2505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Proxima Nova"/>
                <a:ea typeface="Proxima Nova"/>
                <a:cs typeface="Proxima Nova"/>
                <a:sym typeface="Proxima Nova"/>
              </a:rPr>
              <a:t>Data is </a:t>
            </a:r>
            <a:r>
              <a:rPr b="1" lang="en">
                <a:latin typeface="Proxima Nova"/>
                <a:ea typeface="Proxima Nova"/>
                <a:cs typeface="Proxima Nova"/>
                <a:sym typeface="Proxima Nova"/>
              </a:rPr>
              <a:t>provided </a:t>
            </a:r>
            <a:r>
              <a:rPr lang="en">
                <a:latin typeface="Proxima Nova"/>
                <a:ea typeface="Proxima Nova"/>
                <a:cs typeface="Proxima Nova"/>
                <a:sym typeface="Proxima Nova"/>
              </a:rPr>
              <a:t>to algorithm by programmers!</a:t>
            </a:r>
            <a:endParaRPr>
              <a:latin typeface="Proxima Nova"/>
              <a:ea typeface="Proxima Nova"/>
              <a:cs typeface="Proxima Nova"/>
              <a:sym typeface="Proxima Nova"/>
            </a:endParaRPr>
          </a:p>
        </p:txBody>
      </p:sp>
      <p:sp>
        <p:nvSpPr>
          <p:cNvPr id="523" name="Google Shape;523;p45"/>
          <p:cNvSpPr txBox="1"/>
          <p:nvPr/>
        </p:nvSpPr>
        <p:spPr>
          <a:xfrm>
            <a:off x="3963150" y="4407700"/>
            <a:ext cx="1217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434343"/>
                </a:solidFill>
                <a:latin typeface="Proxima Nova"/>
                <a:ea typeface="Proxima Nova"/>
                <a:cs typeface="Proxima Nova"/>
                <a:sym typeface="Proxima Nova"/>
              </a:rPr>
              <a:t>Money Spent </a:t>
            </a:r>
            <a:endParaRPr b="1" sz="1200">
              <a:solidFill>
                <a:srgbClr val="434343"/>
              </a:solidFill>
              <a:latin typeface="Proxima Nova"/>
              <a:ea typeface="Proxima Nova"/>
              <a:cs typeface="Proxima Nova"/>
              <a:sym typeface="Proxima Nov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46"/>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Supervised Learning</a:t>
            </a:r>
            <a:endParaRPr/>
          </a:p>
        </p:txBody>
      </p:sp>
      <p:cxnSp>
        <p:nvCxnSpPr>
          <p:cNvPr id="529" name="Google Shape;529;p46"/>
          <p:cNvCxnSpPr/>
          <p:nvPr/>
        </p:nvCxnSpPr>
        <p:spPr>
          <a:xfrm>
            <a:off x="2141900" y="1522650"/>
            <a:ext cx="0" cy="2768400"/>
          </a:xfrm>
          <a:prstGeom prst="straightConnector1">
            <a:avLst/>
          </a:prstGeom>
          <a:noFill/>
          <a:ln cap="flat" cmpd="sng" w="28575">
            <a:solidFill>
              <a:srgbClr val="434343"/>
            </a:solidFill>
            <a:prstDash val="solid"/>
            <a:round/>
            <a:headEnd len="med" w="med" type="none"/>
            <a:tailEnd len="med" w="med" type="none"/>
          </a:ln>
        </p:spPr>
      </p:cxnSp>
      <p:cxnSp>
        <p:nvCxnSpPr>
          <p:cNvPr id="530" name="Google Shape;530;p46"/>
          <p:cNvCxnSpPr/>
          <p:nvPr/>
        </p:nvCxnSpPr>
        <p:spPr>
          <a:xfrm>
            <a:off x="2127329" y="4291100"/>
            <a:ext cx="4648200" cy="21900"/>
          </a:xfrm>
          <a:prstGeom prst="straightConnector1">
            <a:avLst/>
          </a:prstGeom>
          <a:noFill/>
          <a:ln cap="flat" cmpd="sng" w="28575">
            <a:solidFill>
              <a:srgbClr val="434343"/>
            </a:solidFill>
            <a:prstDash val="solid"/>
            <a:round/>
            <a:headEnd len="med" w="med" type="none"/>
            <a:tailEnd len="med" w="med" type="none"/>
          </a:ln>
        </p:spPr>
      </p:cxnSp>
      <p:sp>
        <p:nvSpPr>
          <p:cNvPr id="531" name="Google Shape;531;p46"/>
          <p:cNvSpPr txBox="1"/>
          <p:nvPr/>
        </p:nvSpPr>
        <p:spPr>
          <a:xfrm>
            <a:off x="1100135" y="2600892"/>
            <a:ext cx="910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rgbClr val="434343"/>
                </a:solidFill>
                <a:latin typeface="Proxima Nova"/>
                <a:ea typeface="Proxima Nova"/>
                <a:cs typeface="Proxima Nova"/>
                <a:sym typeface="Proxima Nova"/>
              </a:rPr>
              <a:t>Age</a:t>
            </a:r>
            <a:endParaRPr b="1" sz="1200">
              <a:solidFill>
                <a:srgbClr val="434343"/>
              </a:solidFill>
              <a:latin typeface="Proxima Nova"/>
              <a:ea typeface="Proxima Nova"/>
              <a:cs typeface="Proxima Nova"/>
              <a:sym typeface="Proxima Nova"/>
            </a:endParaRPr>
          </a:p>
        </p:txBody>
      </p:sp>
      <p:sp>
        <p:nvSpPr>
          <p:cNvPr id="532" name="Google Shape;532;p46"/>
          <p:cNvSpPr txBox="1"/>
          <p:nvPr/>
        </p:nvSpPr>
        <p:spPr>
          <a:xfrm>
            <a:off x="6895425" y="1589625"/>
            <a:ext cx="20748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Supervised Learning </a:t>
            </a:r>
            <a:r>
              <a:rPr lang="en">
                <a:latin typeface="Proxima Nova"/>
                <a:ea typeface="Proxima Nova"/>
                <a:cs typeface="Proxima Nova"/>
                <a:sym typeface="Proxima Nova"/>
              </a:rPr>
              <a:t>is the process of training algorithms to make predictions using </a:t>
            </a:r>
            <a:r>
              <a:rPr b="1" lang="en">
                <a:latin typeface="Proxima Nova"/>
                <a:ea typeface="Proxima Nova"/>
                <a:cs typeface="Proxima Nova"/>
                <a:sym typeface="Proxima Nova"/>
              </a:rPr>
              <a:t>testing data.</a:t>
            </a:r>
            <a:endParaRPr b="1">
              <a:latin typeface="Proxima Nova"/>
              <a:ea typeface="Proxima Nova"/>
              <a:cs typeface="Proxima Nova"/>
              <a:sym typeface="Proxima Nova"/>
            </a:endParaRPr>
          </a:p>
          <a:p>
            <a:pPr indent="0" lvl="0" marL="0" rtl="0" algn="l">
              <a:spcBef>
                <a:spcPts val="0"/>
              </a:spcBef>
              <a:spcAft>
                <a:spcPts val="0"/>
              </a:spcAft>
              <a:buNone/>
            </a:pPr>
            <a:r>
              <a:t/>
            </a:r>
            <a:endParaRPr b="1">
              <a:latin typeface="Proxima Nova"/>
              <a:ea typeface="Proxima Nova"/>
              <a:cs typeface="Proxima Nova"/>
              <a:sym typeface="Proxima Nova"/>
            </a:endParaRPr>
          </a:p>
          <a:p>
            <a:pPr indent="0" lvl="0" marL="0" rtl="0" algn="l">
              <a:spcBef>
                <a:spcPts val="0"/>
              </a:spcBef>
              <a:spcAft>
                <a:spcPts val="0"/>
              </a:spcAft>
              <a:buNone/>
            </a:pPr>
            <a:r>
              <a:rPr lang="en">
                <a:latin typeface="Proxima Nova"/>
                <a:ea typeface="Proxima Nova"/>
                <a:cs typeface="Proxima Nova"/>
                <a:sym typeface="Proxima Nova"/>
              </a:rPr>
              <a:t>Programmers give algorithms data that is used to then make predictions.</a:t>
            </a:r>
            <a:endParaRPr>
              <a:latin typeface="Proxima Nova"/>
              <a:ea typeface="Proxima Nova"/>
              <a:cs typeface="Proxima Nova"/>
              <a:sym typeface="Proxima Nova"/>
            </a:endParaRPr>
          </a:p>
        </p:txBody>
      </p:sp>
      <p:sp>
        <p:nvSpPr>
          <p:cNvPr id="533" name="Google Shape;533;p46"/>
          <p:cNvSpPr/>
          <p:nvPr/>
        </p:nvSpPr>
        <p:spPr>
          <a:xfrm>
            <a:off x="2448125" y="38222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46"/>
          <p:cNvSpPr/>
          <p:nvPr/>
        </p:nvSpPr>
        <p:spPr>
          <a:xfrm>
            <a:off x="6058850" y="29542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46"/>
          <p:cNvSpPr/>
          <p:nvPr/>
        </p:nvSpPr>
        <p:spPr>
          <a:xfrm>
            <a:off x="2371925" y="35936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46"/>
          <p:cNvSpPr/>
          <p:nvPr/>
        </p:nvSpPr>
        <p:spPr>
          <a:xfrm>
            <a:off x="2524325" y="37460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46"/>
          <p:cNvSpPr/>
          <p:nvPr/>
        </p:nvSpPr>
        <p:spPr>
          <a:xfrm>
            <a:off x="2676725" y="38984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46"/>
          <p:cNvSpPr/>
          <p:nvPr/>
        </p:nvSpPr>
        <p:spPr>
          <a:xfrm>
            <a:off x="6327950" y="28594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46"/>
          <p:cNvSpPr/>
          <p:nvPr/>
        </p:nvSpPr>
        <p:spPr>
          <a:xfrm>
            <a:off x="5163800" y="30026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46"/>
          <p:cNvSpPr/>
          <p:nvPr/>
        </p:nvSpPr>
        <p:spPr>
          <a:xfrm>
            <a:off x="5316200" y="31550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46"/>
          <p:cNvSpPr/>
          <p:nvPr/>
        </p:nvSpPr>
        <p:spPr>
          <a:xfrm>
            <a:off x="5678600" y="31596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46"/>
          <p:cNvSpPr/>
          <p:nvPr/>
        </p:nvSpPr>
        <p:spPr>
          <a:xfrm>
            <a:off x="5468600" y="297018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46"/>
          <p:cNvSpPr/>
          <p:nvPr/>
        </p:nvSpPr>
        <p:spPr>
          <a:xfrm>
            <a:off x="5038925" y="31364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46"/>
          <p:cNvSpPr/>
          <p:nvPr/>
        </p:nvSpPr>
        <p:spPr>
          <a:xfrm>
            <a:off x="5191325" y="32888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46"/>
          <p:cNvSpPr/>
          <p:nvPr/>
        </p:nvSpPr>
        <p:spPr>
          <a:xfrm>
            <a:off x="5760475" y="28594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46"/>
          <p:cNvSpPr/>
          <p:nvPr/>
        </p:nvSpPr>
        <p:spPr>
          <a:xfrm>
            <a:off x="5316200" y="31550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46"/>
          <p:cNvSpPr/>
          <p:nvPr/>
        </p:nvSpPr>
        <p:spPr>
          <a:xfrm>
            <a:off x="5678600" y="31596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46"/>
          <p:cNvSpPr/>
          <p:nvPr/>
        </p:nvSpPr>
        <p:spPr>
          <a:xfrm>
            <a:off x="5468600" y="33836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46"/>
          <p:cNvSpPr/>
          <p:nvPr/>
        </p:nvSpPr>
        <p:spPr>
          <a:xfrm>
            <a:off x="5621000" y="35360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46"/>
          <p:cNvSpPr/>
          <p:nvPr/>
        </p:nvSpPr>
        <p:spPr>
          <a:xfrm>
            <a:off x="2742075" y="36884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46"/>
          <p:cNvSpPr/>
          <p:nvPr/>
        </p:nvSpPr>
        <p:spPr>
          <a:xfrm>
            <a:off x="3610250" y="31596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46"/>
          <p:cNvSpPr/>
          <p:nvPr/>
        </p:nvSpPr>
        <p:spPr>
          <a:xfrm>
            <a:off x="3252913" y="33836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46"/>
          <p:cNvSpPr/>
          <p:nvPr/>
        </p:nvSpPr>
        <p:spPr>
          <a:xfrm>
            <a:off x="3029900" y="3275400"/>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46"/>
          <p:cNvSpPr/>
          <p:nvPr/>
        </p:nvSpPr>
        <p:spPr>
          <a:xfrm>
            <a:off x="3346850" y="2954250"/>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46"/>
          <p:cNvSpPr/>
          <p:nvPr/>
        </p:nvSpPr>
        <p:spPr>
          <a:xfrm>
            <a:off x="4629588" y="3307450"/>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46"/>
          <p:cNvSpPr/>
          <p:nvPr/>
        </p:nvSpPr>
        <p:spPr>
          <a:xfrm>
            <a:off x="4781988" y="3459850"/>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46"/>
          <p:cNvSpPr/>
          <p:nvPr/>
        </p:nvSpPr>
        <p:spPr>
          <a:xfrm>
            <a:off x="5621000" y="2161175"/>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46"/>
          <p:cNvSpPr/>
          <p:nvPr/>
        </p:nvSpPr>
        <p:spPr>
          <a:xfrm>
            <a:off x="5138600" y="24774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46"/>
          <p:cNvSpPr/>
          <p:nvPr/>
        </p:nvSpPr>
        <p:spPr>
          <a:xfrm>
            <a:off x="5291000" y="26298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46"/>
          <p:cNvSpPr/>
          <p:nvPr/>
        </p:nvSpPr>
        <p:spPr>
          <a:xfrm>
            <a:off x="5443400" y="27822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46"/>
          <p:cNvSpPr txBox="1"/>
          <p:nvPr/>
        </p:nvSpPr>
        <p:spPr>
          <a:xfrm>
            <a:off x="2742075" y="1868313"/>
            <a:ext cx="2505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Proxima Nova"/>
                <a:ea typeface="Proxima Nova"/>
                <a:cs typeface="Proxima Nova"/>
                <a:sym typeface="Proxima Nova"/>
              </a:rPr>
              <a:t>Then the algorithm finds patterns in data.</a:t>
            </a:r>
            <a:endParaRPr>
              <a:latin typeface="Proxima Nova"/>
              <a:ea typeface="Proxima Nova"/>
              <a:cs typeface="Proxima Nova"/>
              <a:sym typeface="Proxima Nova"/>
            </a:endParaRPr>
          </a:p>
        </p:txBody>
      </p:sp>
      <p:cxnSp>
        <p:nvCxnSpPr>
          <p:cNvPr id="562" name="Google Shape;562;p46"/>
          <p:cNvCxnSpPr/>
          <p:nvPr/>
        </p:nvCxnSpPr>
        <p:spPr>
          <a:xfrm flipH="1" rot="10800000">
            <a:off x="2294900" y="2557075"/>
            <a:ext cx="4130700" cy="1347900"/>
          </a:xfrm>
          <a:prstGeom prst="straightConnector1">
            <a:avLst/>
          </a:prstGeom>
          <a:noFill/>
          <a:ln cap="flat" cmpd="sng" w="28575">
            <a:solidFill>
              <a:srgbClr val="1155CC"/>
            </a:solidFill>
            <a:prstDash val="solid"/>
            <a:round/>
            <a:headEnd len="med" w="med" type="none"/>
            <a:tailEnd len="med" w="med" type="none"/>
          </a:ln>
        </p:spPr>
      </p:cxnSp>
      <p:sp>
        <p:nvSpPr>
          <p:cNvPr id="563" name="Google Shape;563;p46"/>
          <p:cNvSpPr txBox="1"/>
          <p:nvPr/>
        </p:nvSpPr>
        <p:spPr>
          <a:xfrm>
            <a:off x="3963150" y="4407700"/>
            <a:ext cx="1217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434343"/>
                </a:solidFill>
                <a:latin typeface="Proxima Nova"/>
                <a:ea typeface="Proxima Nova"/>
                <a:cs typeface="Proxima Nova"/>
                <a:sym typeface="Proxima Nova"/>
              </a:rPr>
              <a:t>Money Spent </a:t>
            </a:r>
            <a:endParaRPr b="1" sz="1200">
              <a:solidFill>
                <a:srgbClr val="434343"/>
              </a:solidFill>
              <a:latin typeface="Proxima Nova"/>
              <a:ea typeface="Proxima Nova"/>
              <a:cs typeface="Proxima Nova"/>
              <a:sym typeface="Proxima Nov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47"/>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Supervised Learning</a:t>
            </a:r>
            <a:endParaRPr/>
          </a:p>
        </p:txBody>
      </p:sp>
      <p:cxnSp>
        <p:nvCxnSpPr>
          <p:cNvPr id="569" name="Google Shape;569;p47"/>
          <p:cNvCxnSpPr/>
          <p:nvPr/>
        </p:nvCxnSpPr>
        <p:spPr>
          <a:xfrm>
            <a:off x="2141900" y="1522650"/>
            <a:ext cx="0" cy="2768400"/>
          </a:xfrm>
          <a:prstGeom prst="straightConnector1">
            <a:avLst/>
          </a:prstGeom>
          <a:noFill/>
          <a:ln cap="flat" cmpd="sng" w="28575">
            <a:solidFill>
              <a:srgbClr val="434343"/>
            </a:solidFill>
            <a:prstDash val="solid"/>
            <a:round/>
            <a:headEnd len="med" w="med" type="none"/>
            <a:tailEnd len="med" w="med" type="none"/>
          </a:ln>
        </p:spPr>
      </p:cxnSp>
      <p:cxnSp>
        <p:nvCxnSpPr>
          <p:cNvPr id="570" name="Google Shape;570;p47"/>
          <p:cNvCxnSpPr/>
          <p:nvPr/>
        </p:nvCxnSpPr>
        <p:spPr>
          <a:xfrm>
            <a:off x="2127329" y="4291100"/>
            <a:ext cx="4648200" cy="21900"/>
          </a:xfrm>
          <a:prstGeom prst="straightConnector1">
            <a:avLst/>
          </a:prstGeom>
          <a:noFill/>
          <a:ln cap="flat" cmpd="sng" w="28575">
            <a:solidFill>
              <a:srgbClr val="434343"/>
            </a:solidFill>
            <a:prstDash val="solid"/>
            <a:round/>
            <a:headEnd len="med" w="med" type="none"/>
            <a:tailEnd len="med" w="med" type="none"/>
          </a:ln>
        </p:spPr>
      </p:cxnSp>
      <p:sp>
        <p:nvSpPr>
          <p:cNvPr id="571" name="Google Shape;571;p47"/>
          <p:cNvSpPr txBox="1"/>
          <p:nvPr/>
        </p:nvSpPr>
        <p:spPr>
          <a:xfrm>
            <a:off x="1100135" y="2600892"/>
            <a:ext cx="910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rgbClr val="434343"/>
                </a:solidFill>
                <a:latin typeface="Proxima Nova"/>
                <a:ea typeface="Proxima Nova"/>
                <a:cs typeface="Proxima Nova"/>
                <a:sym typeface="Proxima Nova"/>
              </a:rPr>
              <a:t>Age</a:t>
            </a:r>
            <a:endParaRPr b="1" sz="1200">
              <a:solidFill>
                <a:srgbClr val="434343"/>
              </a:solidFill>
              <a:latin typeface="Proxima Nova"/>
              <a:ea typeface="Proxima Nova"/>
              <a:cs typeface="Proxima Nova"/>
              <a:sym typeface="Proxima Nova"/>
            </a:endParaRPr>
          </a:p>
        </p:txBody>
      </p:sp>
      <p:sp>
        <p:nvSpPr>
          <p:cNvPr id="572" name="Google Shape;572;p47"/>
          <p:cNvSpPr txBox="1"/>
          <p:nvPr/>
        </p:nvSpPr>
        <p:spPr>
          <a:xfrm>
            <a:off x="6953900" y="2168100"/>
            <a:ext cx="20748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Now when a new user joins the site, the algorithm determines how much they are projected to spend based on their age.</a:t>
            </a:r>
            <a:endParaRPr>
              <a:latin typeface="Proxima Nova"/>
              <a:ea typeface="Proxima Nova"/>
              <a:cs typeface="Proxima Nova"/>
              <a:sym typeface="Proxima Nova"/>
            </a:endParaRPr>
          </a:p>
        </p:txBody>
      </p:sp>
      <p:sp>
        <p:nvSpPr>
          <p:cNvPr id="573" name="Google Shape;573;p47"/>
          <p:cNvSpPr/>
          <p:nvPr/>
        </p:nvSpPr>
        <p:spPr>
          <a:xfrm>
            <a:off x="2448125" y="38222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47"/>
          <p:cNvSpPr/>
          <p:nvPr/>
        </p:nvSpPr>
        <p:spPr>
          <a:xfrm>
            <a:off x="6058850" y="29542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47"/>
          <p:cNvSpPr/>
          <p:nvPr/>
        </p:nvSpPr>
        <p:spPr>
          <a:xfrm>
            <a:off x="2371925" y="35936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47"/>
          <p:cNvSpPr/>
          <p:nvPr/>
        </p:nvSpPr>
        <p:spPr>
          <a:xfrm>
            <a:off x="2524325" y="37460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47"/>
          <p:cNvSpPr/>
          <p:nvPr/>
        </p:nvSpPr>
        <p:spPr>
          <a:xfrm>
            <a:off x="2676725" y="38984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47"/>
          <p:cNvSpPr/>
          <p:nvPr/>
        </p:nvSpPr>
        <p:spPr>
          <a:xfrm>
            <a:off x="6327950" y="28594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47"/>
          <p:cNvSpPr/>
          <p:nvPr/>
        </p:nvSpPr>
        <p:spPr>
          <a:xfrm>
            <a:off x="5163800" y="30026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47"/>
          <p:cNvSpPr/>
          <p:nvPr/>
        </p:nvSpPr>
        <p:spPr>
          <a:xfrm>
            <a:off x="5316200" y="31550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47"/>
          <p:cNvSpPr/>
          <p:nvPr/>
        </p:nvSpPr>
        <p:spPr>
          <a:xfrm>
            <a:off x="5678600" y="31596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47"/>
          <p:cNvSpPr/>
          <p:nvPr/>
        </p:nvSpPr>
        <p:spPr>
          <a:xfrm>
            <a:off x="5468600" y="297018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47"/>
          <p:cNvSpPr/>
          <p:nvPr/>
        </p:nvSpPr>
        <p:spPr>
          <a:xfrm>
            <a:off x="5038925" y="31364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47"/>
          <p:cNvSpPr/>
          <p:nvPr/>
        </p:nvSpPr>
        <p:spPr>
          <a:xfrm>
            <a:off x="5191325" y="32888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47"/>
          <p:cNvSpPr/>
          <p:nvPr/>
        </p:nvSpPr>
        <p:spPr>
          <a:xfrm>
            <a:off x="5760475" y="28594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47"/>
          <p:cNvSpPr/>
          <p:nvPr/>
        </p:nvSpPr>
        <p:spPr>
          <a:xfrm>
            <a:off x="5316200" y="31550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47"/>
          <p:cNvSpPr/>
          <p:nvPr/>
        </p:nvSpPr>
        <p:spPr>
          <a:xfrm>
            <a:off x="5678600" y="31596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47"/>
          <p:cNvSpPr/>
          <p:nvPr/>
        </p:nvSpPr>
        <p:spPr>
          <a:xfrm>
            <a:off x="5468600" y="33836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47"/>
          <p:cNvSpPr/>
          <p:nvPr/>
        </p:nvSpPr>
        <p:spPr>
          <a:xfrm>
            <a:off x="5621000" y="35360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47"/>
          <p:cNvSpPr/>
          <p:nvPr/>
        </p:nvSpPr>
        <p:spPr>
          <a:xfrm>
            <a:off x="2742075" y="36884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47"/>
          <p:cNvSpPr/>
          <p:nvPr/>
        </p:nvSpPr>
        <p:spPr>
          <a:xfrm>
            <a:off x="3610250" y="31596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47"/>
          <p:cNvSpPr/>
          <p:nvPr/>
        </p:nvSpPr>
        <p:spPr>
          <a:xfrm>
            <a:off x="3252913" y="33836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47"/>
          <p:cNvSpPr/>
          <p:nvPr/>
        </p:nvSpPr>
        <p:spPr>
          <a:xfrm>
            <a:off x="3029900" y="3275400"/>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47"/>
          <p:cNvSpPr/>
          <p:nvPr/>
        </p:nvSpPr>
        <p:spPr>
          <a:xfrm>
            <a:off x="3346850" y="2954250"/>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47"/>
          <p:cNvSpPr/>
          <p:nvPr/>
        </p:nvSpPr>
        <p:spPr>
          <a:xfrm>
            <a:off x="4629588" y="3307450"/>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47"/>
          <p:cNvSpPr/>
          <p:nvPr/>
        </p:nvSpPr>
        <p:spPr>
          <a:xfrm>
            <a:off x="4781988" y="3459850"/>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47"/>
          <p:cNvSpPr/>
          <p:nvPr/>
        </p:nvSpPr>
        <p:spPr>
          <a:xfrm>
            <a:off x="5621000" y="2161175"/>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47"/>
          <p:cNvSpPr/>
          <p:nvPr/>
        </p:nvSpPr>
        <p:spPr>
          <a:xfrm>
            <a:off x="5138600" y="24774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47"/>
          <p:cNvSpPr/>
          <p:nvPr/>
        </p:nvSpPr>
        <p:spPr>
          <a:xfrm>
            <a:off x="5291000" y="26298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47"/>
          <p:cNvSpPr/>
          <p:nvPr/>
        </p:nvSpPr>
        <p:spPr>
          <a:xfrm>
            <a:off x="5443400" y="27822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01" name="Google Shape;601;p47"/>
          <p:cNvCxnSpPr/>
          <p:nvPr/>
        </p:nvCxnSpPr>
        <p:spPr>
          <a:xfrm flipH="1" rot="10800000">
            <a:off x="2294900" y="2557075"/>
            <a:ext cx="4130700" cy="1347900"/>
          </a:xfrm>
          <a:prstGeom prst="straightConnector1">
            <a:avLst/>
          </a:prstGeom>
          <a:noFill/>
          <a:ln cap="flat" cmpd="sng" w="28575">
            <a:solidFill>
              <a:srgbClr val="1155CC"/>
            </a:solidFill>
            <a:prstDash val="solid"/>
            <a:round/>
            <a:headEnd len="med" w="med" type="none"/>
            <a:tailEnd len="med" w="med" type="none"/>
          </a:ln>
        </p:spPr>
      </p:cxnSp>
      <p:sp>
        <p:nvSpPr>
          <p:cNvPr id="602" name="Google Shape;602;p47"/>
          <p:cNvSpPr txBox="1"/>
          <p:nvPr/>
        </p:nvSpPr>
        <p:spPr>
          <a:xfrm>
            <a:off x="3963150" y="4407700"/>
            <a:ext cx="1217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434343"/>
                </a:solidFill>
                <a:latin typeface="Proxima Nova"/>
                <a:ea typeface="Proxima Nova"/>
                <a:cs typeface="Proxima Nova"/>
                <a:sym typeface="Proxima Nova"/>
              </a:rPr>
              <a:t>Money Spent </a:t>
            </a:r>
            <a:endParaRPr b="1" sz="1200">
              <a:solidFill>
                <a:srgbClr val="434343"/>
              </a:solidFill>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3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Definition of AI</a:t>
            </a:r>
            <a:endParaRPr/>
          </a:p>
        </p:txBody>
      </p:sp>
      <p:sp>
        <p:nvSpPr>
          <p:cNvPr id="149" name="Google Shape;149;p30"/>
          <p:cNvSpPr txBox="1"/>
          <p:nvPr>
            <p:ph idx="1" type="body"/>
          </p:nvPr>
        </p:nvSpPr>
        <p:spPr>
          <a:xfrm>
            <a:off x="458075" y="1452625"/>
            <a:ext cx="8271300" cy="3423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2400">
                <a:solidFill>
                  <a:srgbClr val="000000"/>
                </a:solidFill>
              </a:rPr>
              <a:t>Artificial Intelligence</a:t>
            </a:r>
            <a:r>
              <a:rPr lang="en" sz="2400">
                <a:solidFill>
                  <a:srgbClr val="000000"/>
                </a:solidFill>
              </a:rPr>
              <a:t> is a computer system able to perform tasks that ordinarily require human intelligence.</a:t>
            </a:r>
            <a:endParaRPr sz="240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48"/>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Supervised Learning</a:t>
            </a:r>
            <a:endParaRPr/>
          </a:p>
        </p:txBody>
      </p:sp>
      <p:cxnSp>
        <p:nvCxnSpPr>
          <p:cNvPr id="608" name="Google Shape;608;p48"/>
          <p:cNvCxnSpPr/>
          <p:nvPr/>
        </p:nvCxnSpPr>
        <p:spPr>
          <a:xfrm>
            <a:off x="2141900" y="1522650"/>
            <a:ext cx="0" cy="2768400"/>
          </a:xfrm>
          <a:prstGeom prst="straightConnector1">
            <a:avLst/>
          </a:prstGeom>
          <a:noFill/>
          <a:ln cap="flat" cmpd="sng" w="28575">
            <a:solidFill>
              <a:srgbClr val="434343"/>
            </a:solidFill>
            <a:prstDash val="solid"/>
            <a:round/>
            <a:headEnd len="med" w="med" type="none"/>
            <a:tailEnd len="med" w="med" type="none"/>
          </a:ln>
        </p:spPr>
      </p:cxnSp>
      <p:cxnSp>
        <p:nvCxnSpPr>
          <p:cNvPr id="609" name="Google Shape;609;p48"/>
          <p:cNvCxnSpPr/>
          <p:nvPr/>
        </p:nvCxnSpPr>
        <p:spPr>
          <a:xfrm>
            <a:off x="2127329" y="4291100"/>
            <a:ext cx="4648200" cy="21900"/>
          </a:xfrm>
          <a:prstGeom prst="straightConnector1">
            <a:avLst/>
          </a:prstGeom>
          <a:noFill/>
          <a:ln cap="flat" cmpd="sng" w="28575">
            <a:solidFill>
              <a:srgbClr val="434343"/>
            </a:solidFill>
            <a:prstDash val="solid"/>
            <a:round/>
            <a:headEnd len="med" w="med" type="none"/>
            <a:tailEnd len="med" w="med" type="none"/>
          </a:ln>
        </p:spPr>
      </p:cxnSp>
      <p:sp>
        <p:nvSpPr>
          <p:cNvPr id="610" name="Google Shape;610;p48"/>
          <p:cNvSpPr txBox="1"/>
          <p:nvPr/>
        </p:nvSpPr>
        <p:spPr>
          <a:xfrm>
            <a:off x="1100135" y="2600892"/>
            <a:ext cx="910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rgbClr val="434343"/>
                </a:solidFill>
                <a:latin typeface="Proxima Nova"/>
                <a:ea typeface="Proxima Nova"/>
                <a:cs typeface="Proxima Nova"/>
                <a:sym typeface="Proxima Nova"/>
              </a:rPr>
              <a:t>Age</a:t>
            </a:r>
            <a:endParaRPr b="1" sz="1200">
              <a:solidFill>
                <a:srgbClr val="434343"/>
              </a:solidFill>
              <a:latin typeface="Proxima Nova"/>
              <a:ea typeface="Proxima Nova"/>
              <a:cs typeface="Proxima Nova"/>
              <a:sym typeface="Proxima Nova"/>
            </a:endParaRPr>
          </a:p>
        </p:txBody>
      </p:sp>
      <p:sp>
        <p:nvSpPr>
          <p:cNvPr id="611" name="Google Shape;611;p48"/>
          <p:cNvSpPr/>
          <p:nvPr/>
        </p:nvSpPr>
        <p:spPr>
          <a:xfrm>
            <a:off x="2448125" y="38222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48"/>
          <p:cNvSpPr/>
          <p:nvPr/>
        </p:nvSpPr>
        <p:spPr>
          <a:xfrm>
            <a:off x="6058850" y="29542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48"/>
          <p:cNvSpPr/>
          <p:nvPr/>
        </p:nvSpPr>
        <p:spPr>
          <a:xfrm>
            <a:off x="2371925" y="35936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48"/>
          <p:cNvSpPr/>
          <p:nvPr/>
        </p:nvSpPr>
        <p:spPr>
          <a:xfrm>
            <a:off x="2524325" y="37460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48"/>
          <p:cNvSpPr/>
          <p:nvPr/>
        </p:nvSpPr>
        <p:spPr>
          <a:xfrm>
            <a:off x="2676725" y="38984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48"/>
          <p:cNvSpPr/>
          <p:nvPr/>
        </p:nvSpPr>
        <p:spPr>
          <a:xfrm>
            <a:off x="6327950" y="28594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48"/>
          <p:cNvSpPr/>
          <p:nvPr/>
        </p:nvSpPr>
        <p:spPr>
          <a:xfrm>
            <a:off x="5163800" y="30026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48"/>
          <p:cNvSpPr/>
          <p:nvPr/>
        </p:nvSpPr>
        <p:spPr>
          <a:xfrm>
            <a:off x="5316200" y="31550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48"/>
          <p:cNvSpPr/>
          <p:nvPr/>
        </p:nvSpPr>
        <p:spPr>
          <a:xfrm>
            <a:off x="5678600" y="31596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48"/>
          <p:cNvSpPr/>
          <p:nvPr/>
        </p:nvSpPr>
        <p:spPr>
          <a:xfrm>
            <a:off x="5468600" y="297018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48"/>
          <p:cNvSpPr/>
          <p:nvPr/>
        </p:nvSpPr>
        <p:spPr>
          <a:xfrm>
            <a:off x="5038925" y="31364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48"/>
          <p:cNvSpPr/>
          <p:nvPr/>
        </p:nvSpPr>
        <p:spPr>
          <a:xfrm>
            <a:off x="5191325" y="32888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48"/>
          <p:cNvSpPr/>
          <p:nvPr/>
        </p:nvSpPr>
        <p:spPr>
          <a:xfrm>
            <a:off x="5760475" y="28594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48"/>
          <p:cNvSpPr/>
          <p:nvPr/>
        </p:nvSpPr>
        <p:spPr>
          <a:xfrm>
            <a:off x="5316200" y="31550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48"/>
          <p:cNvSpPr/>
          <p:nvPr/>
        </p:nvSpPr>
        <p:spPr>
          <a:xfrm>
            <a:off x="5678600" y="31596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48"/>
          <p:cNvSpPr/>
          <p:nvPr/>
        </p:nvSpPr>
        <p:spPr>
          <a:xfrm>
            <a:off x="5468600" y="33836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48"/>
          <p:cNvSpPr/>
          <p:nvPr/>
        </p:nvSpPr>
        <p:spPr>
          <a:xfrm>
            <a:off x="5621000" y="35360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48"/>
          <p:cNvSpPr/>
          <p:nvPr/>
        </p:nvSpPr>
        <p:spPr>
          <a:xfrm>
            <a:off x="2742075" y="36884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48"/>
          <p:cNvSpPr/>
          <p:nvPr/>
        </p:nvSpPr>
        <p:spPr>
          <a:xfrm>
            <a:off x="3610250" y="31596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48"/>
          <p:cNvSpPr/>
          <p:nvPr/>
        </p:nvSpPr>
        <p:spPr>
          <a:xfrm>
            <a:off x="3252913" y="33836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48"/>
          <p:cNvSpPr/>
          <p:nvPr/>
        </p:nvSpPr>
        <p:spPr>
          <a:xfrm>
            <a:off x="3029900" y="3275400"/>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48"/>
          <p:cNvSpPr/>
          <p:nvPr/>
        </p:nvSpPr>
        <p:spPr>
          <a:xfrm>
            <a:off x="3346850" y="2954250"/>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48"/>
          <p:cNvSpPr/>
          <p:nvPr/>
        </p:nvSpPr>
        <p:spPr>
          <a:xfrm>
            <a:off x="4629588" y="3307450"/>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48"/>
          <p:cNvSpPr/>
          <p:nvPr/>
        </p:nvSpPr>
        <p:spPr>
          <a:xfrm>
            <a:off x="4781988" y="3459850"/>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48"/>
          <p:cNvSpPr/>
          <p:nvPr/>
        </p:nvSpPr>
        <p:spPr>
          <a:xfrm>
            <a:off x="5621000" y="2161175"/>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48"/>
          <p:cNvSpPr/>
          <p:nvPr/>
        </p:nvSpPr>
        <p:spPr>
          <a:xfrm>
            <a:off x="5138600" y="24774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48"/>
          <p:cNvSpPr/>
          <p:nvPr/>
        </p:nvSpPr>
        <p:spPr>
          <a:xfrm>
            <a:off x="5291000" y="26298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48"/>
          <p:cNvSpPr/>
          <p:nvPr/>
        </p:nvSpPr>
        <p:spPr>
          <a:xfrm>
            <a:off x="5443400" y="27822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39" name="Google Shape;639;p48"/>
          <p:cNvCxnSpPr/>
          <p:nvPr/>
        </p:nvCxnSpPr>
        <p:spPr>
          <a:xfrm flipH="1" rot="10800000">
            <a:off x="2294900" y="2557075"/>
            <a:ext cx="4130700" cy="1347900"/>
          </a:xfrm>
          <a:prstGeom prst="straightConnector1">
            <a:avLst/>
          </a:prstGeom>
          <a:noFill/>
          <a:ln cap="flat" cmpd="sng" w="28575">
            <a:solidFill>
              <a:srgbClr val="1155CC"/>
            </a:solidFill>
            <a:prstDash val="solid"/>
            <a:round/>
            <a:headEnd len="med" w="med" type="none"/>
            <a:tailEnd len="med" w="med" type="none"/>
          </a:ln>
        </p:spPr>
      </p:cxnSp>
      <p:sp>
        <p:nvSpPr>
          <p:cNvPr id="640" name="Google Shape;640;p48"/>
          <p:cNvSpPr/>
          <p:nvPr/>
        </p:nvSpPr>
        <p:spPr>
          <a:xfrm>
            <a:off x="2094500" y="2833338"/>
            <a:ext cx="94800" cy="94800"/>
          </a:xfrm>
          <a:prstGeom prst="ellipse">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48"/>
          <p:cNvSpPr/>
          <p:nvPr/>
        </p:nvSpPr>
        <p:spPr>
          <a:xfrm>
            <a:off x="2003640" y="2742085"/>
            <a:ext cx="284100" cy="2880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48"/>
          <p:cNvSpPr txBox="1"/>
          <p:nvPr/>
        </p:nvSpPr>
        <p:spPr>
          <a:xfrm>
            <a:off x="3963150" y="4407700"/>
            <a:ext cx="1217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434343"/>
                </a:solidFill>
                <a:latin typeface="Proxima Nova"/>
                <a:ea typeface="Proxima Nova"/>
                <a:cs typeface="Proxima Nova"/>
                <a:sym typeface="Proxima Nova"/>
              </a:rPr>
              <a:t>Money Spent </a:t>
            </a:r>
            <a:endParaRPr b="1" sz="1200">
              <a:solidFill>
                <a:srgbClr val="434343"/>
              </a:solidFill>
              <a:latin typeface="Proxima Nova"/>
              <a:ea typeface="Proxima Nova"/>
              <a:cs typeface="Proxima Nova"/>
              <a:sym typeface="Proxima Nova"/>
            </a:endParaRPr>
          </a:p>
        </p:txBody>
      </p:sp>
      <p:sp>
        <p:nvSpPr>
          <p:cNvPr id="643" name="Google Shape;643;p48"/>
          <p:cNvSpPr txBox="1"/>
          <p:nvPr/>
        </p:nvSpPr>
        <p:spPr>
          <a:xfrm>
            <a:off x="6953900" y="2168100"/>
            <a:ext cx="20748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Now when a new user joins the site, the algorithm determines how much they are projected to spend based on their age.</a:t>
            </a:r>
            <a:endParaRPr>
              <a:latin typeface="Proxima Nova"/>
              <a:ea typeface="Proxima Nova"/>
              <a:cs typeface="Proxima Nova"/>
              <a:sym typeface="Proxima Nov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p49"/>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Supervised Learning</a:t>
            </a:r>
            <a:endParaRPr/>
          </a:p>
        </p:txBody>
      </p:sp>
      <p:cxnSp>
        <p:nvCxnSpPr>
          <p:cNvPr id="649" name="Google Shape;649;p49"/>
          <p:cNvCxnSpPr/>
          <p:nvPr/>
        </p:nvCxnSpPr>
        <p:spPr>
          <a:xfrm>
            <a:off x="2141900" y="1522650"/>
            <a:ext cx="0" cy="2768400"/>
          </a:xfrm>
          <a:prstGeom prst="straightConnector1">
            <a:avLst/>
          </a:prstGeom>
          <a:noFill/>
          <a:ln cap="flat" cmpd="sng" w="28575">
            <a:solidFill>
              <a:srgbClr val="434343"/>
            </a:solidFill>
            <a:prstDash val="solid"/>
            <a:round/>
            <a:headEnd len="med" w="med" type="none"/>
            <a:tailEnd len="med" w="med" type="none"/>
          </a:ln>
        </p:spPr>
      </p:cxnSp>
      <p:cxnSp>
        <p:nvCxnSpPr>
          <p:cNvPr id="650" name="Google Shape;650;p49"/>
          <p:cNvCxnSpPr/>
          <p:nvPr/>
        </p:nvCxnSpPr>
        <p:spPr>
          <a:xfrm>
            <a:off x="2127329" y="4291100"/>
            <a:ext cx="4648200" cy="21900"/>
          </a:xfrm>
          <a:prstGeom prst="straightConnector1">
            <a:avLst/>
          </a:prstGeom>
          <a:noFill/>
          <a:ln cap="flat" cmpd="sng" w="28575">
            <a:solidFill>
              <a:srgbClr val="434343"/>
            </a:solidFill>
            <a:prstDash val="solid"/>
            <a:round/>
            <a:headEnd len="med" w="med" type="none"/>
            <a:tailEnd len="med" w="med" type="none"/>
          </a:ln>
        </p:spPr>
      </p:cxnSp>
      <p:sp>
        <p:nvSpPr>
          <p:cNvPr id="651" name="Google Shape;651;p49"/>
          <p:cNvSpPr txBox="1"/>
          <p:nvPr/>
        </p:nvSpPr>
        <p:spPr>
          <a:xfrm>
            <a:off x="1100135" y="2600892"/>
            <a:ext cx="910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rgbClr val="434343"/>
                </a:solidFill>
                <a:latin typeface="Proxima Nova"/>
                <a:ea typeface="Proxima Nova"/>
                <a:cs typeface="Proxima Nova"/>
                <a:sym typeface="Proxima Nova"/>
              </a:rPr>
              <a:t>Age</a:t>
            </a:r>
            <a:endParaRPr b="1" sz="1200">
              <a:solidFill>
                <a:srgbClr val="434343"/>
              </a:solidFill>
              <a:latin typeface="Proxima Nova"/>
              <a:ea typeface="Proxima Nova"/>
              <a:cs typeface="Proxima Nova"/>
              <a:sym typeface="Proxima Nova"/>
            </a:endParaRPr>
          </a:p>
        </p:txBody>
      </p:sp>
      <p:sp>
        <p:nvSpPr>
          <p:cNvPr id="652" name="Google Shape;652;p49"/>
          <p:cNvSpPr/>
          <p:nvPr/>
        </p:nvSpPr>
        <p:spPr>
          <a:xfrm>
            <a:off x="2448125" y="38222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49"/>
          <p:cNvSpPr/>
          <p:nvPr/>
        </p:nvSpPr>
        <p:spPr>
          <a:xfrm>
            <a:off x="6058850" y="29542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49"/>
          <p:cNvSpPr/>
          <p:nvPr/>
        </p:nvSpPr>
        <p:spPr>
          <a:xfrm>
            <a:off x="2371925" y="35936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49"/>
          <p:cNvSpPr/>
          <p:nvPr/>
        </p:nvSpPr>
        <p:spPr>
          <a:xfrm>
            <a:off x="2524325" y="37460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49"/>
          <p:cNvSpPr/>
          <p:nvPr/>
        </p:nvSpPr>
        <p:spPr>
          <a:xfrm>
            <a:off x="2676725" y="38984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49"/>
          <p:cNvSpPr/>
          <p:nvPr/>
        </p:nvSpPr>
        <p:spPr>
          <a:xfrm>
            <a:off x="6327950" y="28594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49"/>
          <p:cNvSpPr/>
          <p:nvPr/>
        </p:nvSpPr>
        <p:spPr>
          <a:xfrm>
            <a:off x="5163800" y="30026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49"/>
          <p:cNvSpPr/>
          <p:nvPr/>
        </p:nvSpPr>
        <p:spPr>
          <a:xfrm>
            <a:off x="5316200" y="31550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49"/>
          <p:cNvSpPr/>
          <p:nvPr/>
        </p:nvSpPr>
        <p:spPr>
          <a:xfrm>
            <a:off x="5678600" y="31596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49"/>
          <p:cNvSpPr/>
          <p:nvPr/>
        </p:nvSpPr>
        <p:spPr>
          <a:xfrm>
            <a:off x="5468600" y="297018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49"/>
          <p:cNvSpPr/>
          <p:nvPr/>
        </p:nvSpPr>
        <p:spPr>
          <a:xfrm>
            <a:off x="5038925" y="31364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49"/>
          <p:cNvSpPr/>
          <p:nvPr/>
        </p:nvSpPr>
        <p:spPr>
          <a:xfrm>
            <a:off x="5191325" y="32888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49"/>
          <p:cNvSpPr/>
          <p:nvPr/>
        </p:nvSpPr>
        <p:spPr>
          <a:xfrm>
            <a:off x="5760475" y="28594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49"/>
          <p:cNvSpPr/>
          <p:nvPr/>
        </p:nvSpPr>
        <p:spPr>
          <a:xfrm>
            <a:off x="5316200" y="31550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49"/>
          <p:cNvSpPr/>
          <p:nvPr/>
        </p:nvSpPr>
        <p:spPr>
          <a:xfrm>
            <a:off x="5678600" y="31596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49"/>
          <p:cNvSpPr/>
          <p:nvPr/>
        </p:nvSpPr>
        <p:spPr>
          <a:xfrm>
            <a:off x="5468600" y="33836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49"/>
          <p:cNvSpPr/>
          <p:nvPr/>
        </p:nvSpPr>
        <p:spPr>
          <a:xfrm>
            <a:off x="5621000" y="35360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49"/>
          <p:cNvSpPr/>
          <p:nvPr/>
        </p:nvSpPr>
        <p:spPr>
          <a:xfrm>
            <a:off x="2742075" y="36884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49"/>
          <p:cNvSpPr/>
          <p:nvPr/>
        </p:nvSpPr>
        <p:spPr>
          <a:xfrm>
            <a:off x="3610250" y="31596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49"/>
          <p:cNvSpPr/>
          <p:nvPr/>
        </p:nvSpPr>
        <p:spPr>
          <a:xfrm>
            <a:off x="3252913" y="33836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49"/>
          <p:cNvSpPr/>
          <p:nvPr/>
        </p:nvSpPr>
        <p:spPr>
          <a:xfrm>
            <a:off x="3029900" y="3275400"/>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49"/>
          <p:cNvSpPr/>
          <p:nvPr/>
        </p:nvSpPr>
        <p:spPr>
          <a:xfrm>
            <a:off x="3346850" y="2954250"/>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49"/>
          <p:cNvSpPr/>
          <p:nvPr/>
        </p:nvSpPr>
        <p:spPr>
          <a:xfrm>
            <a:off x="4629588" y="3307450"/>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49"/>
          <p:cNvSpPr/>
          <p:nvPr/>
        </p:nvSpPr>
        <p:spPr>
          <a:xfrm>
            <a:off x="4781988" y="3459850"/>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49"/>
          <p:cNvSpPr/>
          <p:nvPr/>
        </p:nvSpPr>
        <p:spPr>
          <a:xfrm>
            <a:off x="5621000" y="2161175"/>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49"/>
          <p:cNvSpPr/>
          <p:nvPr/>
        </p:nvSpPr>
        <p:spPr>
          <a:xfrm>
            <a:off x="5138600" y="24774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49"/>
          <p:cNvSpPr/>
          <p:nvPr/>
        </p:nvSpPr>
        <p:spPr>
          <a:xfrm>
            <a:off x="5291000" y="26298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49"/>
          <p:cNvSpPr/>
          <p:nvPr/>
        </p:nvSpPr>
        <p:spPr>
          <a:xfrm>
            <a:off x="5443400" y="27822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80" name="Google Shape;680;p49"/>
          <p:cNvCxnSpPr/>
          <p:nvPr/>
        </p:nvCxnSpPr>
        <p:spPr>
          <a:xfrm flipH="1" rot="10800000">
            <a:off x="2294900" y="2557075"/>
            <a:ext cx="4130700" cy="1347900"/>
          </a:xfrm>
          <a:prstGeom prst="straightConnector1">
            <a:avLst/>
          </a:prstGeom>
          <a:noFill/>
          <a:ln cap="flat" cmpd="sng" w="28575">
            <a:solidFill>
              <a:srgbClr val="1155CC"/>
            </a:solidFill>
            <a:prstDash val="solid"/>
            <a:round/>
            <a:headEnd len="med" w="med" type="none"/>
            <a:tailEnd len="med" w="med" type="none"/>
          </a:ln>
        </p:spPr>
      </p:cxnSp>
      <p:sp>
        <p:nvSpPr>
          <p:cNvPr id="681" name="Google Shape;681;p49"/>
          <p:cNvSpPr/>
          <p:nvPr/>
        </p:nvSpPr>
        <p:spPr>
          <a:xfrm>
            <a:off x="2094500" y="2833338"/>
            <a:ext cx="94800" cy="94800"/>
          </a:xfrm>
          <a:prstGeom prst="ellipse">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82" name="Google Shape;682;p49"/>
          <p:cNvCxnSpPr>
            <a:stCxn id="681" idx="6"/>
            <a:endCxn id="679" idx="4"/>
          </p:cNvCxnSpPr>
          <p:nvPr/>
        </p:nvCxnSpPr>
        <p:spPr>
          <a:xfrm flipH="1" rot="10800000">
            <a:off x="2189300" y="2877138"/>
            <a:ext cx="3301500" cy="3600"/>
          </a:xfrm>
          <a:prstGeom prst="straightConnector1">
            <a:avLst/>
          </a:prstGeom>
          <a:noFill/>
          <a:ln cap="flat" cmpd="sng" w="9525">
            <a:solidFill>
              <a:schemeClr val="dk2"/>
            </a:solidFill>
            <a:prstDash val="solid"/>
            <a:round/>
            <a:headEnd len="med" w="med" type="none"/>
            <a:tailEnd len="med" w="med" type="none"/>
          </a:ln>
        </p:spPr>
      </p:cxnSp>
      <p:cxnSp>
        <p:nvCxnSpPr>
          <p:cNvPr id="683" name="Google Shape;683;p49"/>
          <p:cNvCxnSpPr>
            <a:stCxn id="679" idx="3"/>
          </p:cNvCxnSpPr>
          <p:nvPr/>
        </p:nvCxnSpPr>
        <p:spPr>
          <a:xfrm>
            <a:off x="5457283" y="2863154"/>
            <a:ext cx="6900" cy="1457100"/>
          </a:xfrm>
          <a:prstGeom prst="straightConnector1">
            <a:avLst/>
          </a:prstGeom>
          <a:noFill/>
          <a:ln cap="flat" cmpd="sng" w="9525">
            <a:solidFill>
              <a:schemeClr val="dk2"/>
            </a:solidFill>
            <a:prstDash val="solid"/>
            <a:round/>
            <a:headEnd len="med" w="med" type="none"/>
            <a:tailEnd len="med" w="med" type="none"/>
          </a:ln>
        </p:spPr>
      </p:cxnSp>
      <p:sp>
        <p:nvSpPr>
          <p:cNvPr id="684" name="Google Shape;684;p49"/>
          <p:cNvSpPr/>
          <p:nvPr/>
        </p:nvSpPr>
        <p:spPr>
          <a:xfrm>
            <a:off x="5413325" y="4261908"/>
            <a:ext cx="94800" cy="94800"/>
          </a:xfrm>
          <a:prstGeom prst="ellipse">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49"/>
          <p:cNvSpPr/>
          <p:nvPr/>
        </p:nvSpPr>
        <p:spPr>
          <a:xfrm>
            <a:off x="5323540" y="4165310"/>
            <a:ext cx="284100" cy="2880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49"/>
          <p:cNvSpPr txBox="1"/>
          <p:nvPr/>
        </p:nvSpPr>
        <p:spPr>
          <a:xfrm>
            <a:off x="3963150" y="4407700"/>
            <a:ext cx="1217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434343"/>
                </a:solidFill>
                <a:latin typeface="Proxima Nova"/>
                <a:ea typeface="Proxima Nova"/>
                <a:cs typeface="Proxima Nova"/>
                <a:sym typeface="Proxima Nova"/>
              </a:rPr>
              <a:t>Money Spent </a:t>
            </a:r>
            <a:endParaRPr b="1" sz="1200">
              <a:solidFill>
                <a:srgbClr val="434343"/>
              </a:solidFill>
              <a:latin typeface="Proxima Nova"/>
              <a:ea typeface="Proxima Nova"/>
              <a:cs typeface="Proxima Nova"/>
              <a:sym typeface="Proxima Nova"/>
            </a:endParaRPr>
          </a:p>
        </p:txBody>
      </p:sp>
      <p:sp>
        <p:nvSpPr>
          <p:cNvPr id="687" name="Google Shape;687;p49"/>
          <p:cNvSpPr txBox="1"/>
          <p:nvPr/>
        </p:nvSpPr>
        <p:spPr>
          <a:xfrm>
            <a:off x="6953900" y="2168100"/>
            <a:ext cx="20748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Now when a new user joins the site, the algorithm determines how much they are projected to spend based on their age.</a:t>
            </a:r>
            <a:endParaRPr>
              <a:latin typeface="Proxima Nova"/>
              <a:ea typeface="Proxima Nova"/>
              <a:cs typeface="Proxima Nova"/>
              <a:sym typeface="Proxima Nov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1" name="Shape 691"/>
        <p:cNvGrpSpPr/>
        <p:nvPr/>
      </p:nvGrpSpPr>
      <p:grpSpPr>
        <a:xfrm>
          <a:off x="0" y="0"/>
          <a:ext cx="0" cy="0"/>
          <a:chOff x="0" y="0"/>
          <a:chExt cx="0" cy="0"/>
        </a:xfrm>
      </p:grpSpPr>
      <p:sp>
        <p:nvSpPr>
          <p:cNvPr id="692" name="Google Shape;692;p5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Subsets of AI</a:t>
            </a:r>
            <a:endParaRPr/>
          </a:p>
        </p:txBody>
      </p:sp>
      <p:sp>
        <p:nvSpPr>
          <p:cNvPr id="693" name="Google Shape;693;p50"/>
          <p:cNvSpPr/>
          <p:nvPr/>
        </p:nvSpPr>
        <p:spPr>
          <a:xfrm>
            <a:off x="863700" y="1398775"/>
            <a:ext cx="7416600" cy="3540900"/>
          </a:xfrm>
          <a:prstGeom prst="ellipse">
            <a:avLst/>
          </a:prstGeom>
          <a:solidFill>
            <a:srgbClr val="2D8EC2"/>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rgbClr val="FFFFFF"/>
                </a:solidFill>
                <a:latin typeface="Proxima Nova"/>
                <a:ea typeface="Proxima Nova"/>
                <a:cs typeface="Proxima Nova"/>
                <a:sym typeface="Proxima Nova"/>
              </a:rPr>
              <a:t>Artificial Intelligence</a:t>
            </a:r>
            <a:endParaRPr b="1" sz="2000">
              <a:solidFill>
                <a:srgbClr val="FFFFFF"/>
              </a:solidFill>
              <a:latin typeface="Proxima Nova"/>
              <a:ea typeface="Proxima Nova"/>
              <a:cs typeface="Proxima Nova"/>
              <a:sym typeface="Proxima Nova"/>
            </a:endParaRPr>
          </a:p>
        </p:txBody>
      </p:sp>
      <p:sp>
        <p:nvSpPr>
          <p:cNvPr id="694" name="Google Shape;694;p50"/>
          <p:cNvSpPr/>
          <p:nvPr/>
        </p:nvSpPr>
        <p:spPr>
          <a:xfrm>
            <a:off x="1362400" y="2455225"/>
            <a:ext cx="3846600" cy="2098200"/>
          </a:xfrm>
          <a:prstGeom prst="ellipse">
            <a:avLst/>
          </a:prstGeom>
          <a:solidFill>
            <a:srgbClr val="C27BA0"/>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Proxima Nova"/>
                <a:ea typeface="Proxima Nova"/>
                <a:cs typeface="Proxima Nova"/>
                <a:sym typeface="Proxima Nova"/>
              </a:rPr>
              <a:t>Machine Learning</a:t>
            </a:r>
            <a:endParaRPr b="1" sz="1800">
              <a:solidFill>
                <a:srgbClr val="FFFFFF"/>
              </a:solidFill>
              <a:latin typeface="Proxima Nova"/>
              <a:ea typeface="Proxima Nova"/>
              <a:cs typeface="Proxima Nova"/>
              <a:sym typeface="Proxima Nova"/>
            </a:endParaRPr>
          </a:p>
        </p:txBody>
      </p:sp>
      <p:sp>
        <p:nvSpPr>
          <p:cNvPr id="695" name="Google Shape;695;p50"/>
          <p:cNvSpPr/>
          <p:nvPr/>
        </p:nvSpPr>
        <p:spPr>
          <a:xfrm>
            <a:off x="2105500" y="3256600"/>
            <a:ext cx="2636700" cy="1208700"/>
          </a:xfrm>
          <a:prstGeom prst="ellipse">
            <a:avLst/>
          </a:prstGeom>
          <a:solidFill>
            <a:srgbClr val="741B4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solidFill>
                  <a:srgbClr val="FFFFFF"/>
                </a:solidFill>
                <a:latin typeface="Proxima Nova"/>
                <a:ea typeface="Proxima Nova"/>
                <a:cs typeface="Proxima Nova"/>
                <a:sym typeface="Proxima Nova"/>
              </a:rPr>
              <a:t>Neural Networks</a:t>
            </a:r>
            <a:endParaRPr b="1" sz="1700">
              <a:solidFill>
                <a:srgbClr val="FFFFFF"/>
              </a:solidFill>
              <a:latin typeface="Proxima Nova"/>
              <a:ea typeface="Proxima Nova"/>
              <a:cs typeface="Proxima Nova"/>
              <a:sym typeface="Proxima Nov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p5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Neural Networks</a:t>
            </a:r>
            <a:endParaRPr/>
          </a:p>
        </p:txBody>
      </p:sp>
      <p:sp>
        <p:nvSpPr>
          <p:cNvPr id="701" name="Google Shape;701;p51"/>
          <p:cNvSpPr/>
          <p:nvPr/>
        </p:nvSpPr>
        <p:spPr>
          <a:xfrm>
            <a:off x="2105500" y="3256600"/>
            <a:ext cx="2636700" cy="1208700"/>
          </a:xfrm>
          <a:prstGeom prst="ellipse">
            <a:avLst/>
          </a:prstGeom>
          <a:solidFill>
            <a:srgbClr val="741B4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solidFill>
                  <a:srgbClr val="FFFFFF"/>
                </a:solidFill>
                <a:latin typeface="Proxima Nova"/>
                <a:ea typeface="Proxima Nova"/>
                <a:cs typeface="Proxima Nova"/>
                <a:sym typeface="Proxima Nova"/>
              </a:rPr>
              <a:t>Neural Networks</a:t>
            </a:r>
            <a:endParaRPr b="1" sz="1700">
              <a:solidFill>
                <a:srgbClr val="FFFFFF"/>
              </a:solidFill>
              <a:latin typeface="Proxima Nova"/>
              <a:ea typeface="Proxima Nova"/>
              <a:cs typeface="Proxima Nova"/>
              <a:sym typeface="Proxima Nova"/>
            </a:endParaRPr>
          </a:p>
        </p:txBody>
      </p:sp>
      <p:cxnSp>
        <p:nvCxnSpPr>
          <p:cNvPr id="702" name="Google Shape;702;p51"/>
          <p:cNvCxnSpPr>
            <a:stCxn id="701" idx="7"/>
          </p:cNvCxnSpPr>
          <p:nvPr/>
        </p:nvCxnSpPr>
        <p:spPr>
          <a:xfrm flipH="1" rot="10800000">
            <a:off x="4356064" y="2877710"/>
            <a:ext cx="590700" cy="555900"/>
          </a:xfrm>
          <a:prstGeom prst="straightConnector1">
            <a:avLst/>
          </a:prstGeom>
          <a:noFill/>
          <a:ln cap="flat" cmpd="sng" w="9525">
            <a:solidFill>
              <a:schemeClr val="dk2"/>
            </a:solidFill>
            <a:prstDash val="solid"/>
            <a:round/>
            <a:headEnd len="med" w="med" type="none"/>
            <a:tailEnd len="med" w="med" type="none"/>
          </a:ln>
        </p:spPr>
      </p:cxnSp>
      <p:sp>
        <p:nvSpPr>
          <p:cNvPr id="703" name="Google Shape;703;p51"/>
          <p:cNvSpPr txBox="1"/>
          <p:nvPr/>
        </p:nvSpPr>
        <p:spPr>
          <a:xfrm>
            <a:off x="4946775" y="1831000"/>
            <a:ext cx="31689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Neural</a:t>
            </a:r>
            <a:r>
              <a:rPr lang="en">
                <a:latin typeface="Proxima Nova"/>
                <a:ea typeface="Proxima Nova"/>
                <a:cs typeface="Proxima Nova"/>
                <a:sym typeface="Proxima Nova"/>
              </a:rPr>
              <a:t> Networks are algorithms that mimic the operations of a human brain to recognize relationships between data.</a:t>
            </a:r>
            <a:endParaRPr>
              <a:latin typeface="Proxima Nova"/>
              <a:ea typeface="Proxima Nova"/>
              <a:cs typeface="Proxima Nova"/>
              <a:sym typeface="Proxima Nov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7" name="Shape 707"/>
        <p:cNvGrpSpPr/>
        <p:nvPr/>
      </p:nvGrpSpPr>
      <p:grpSpPr>
        <a:xfrm>
          <a:off x="0" y="0"/>
          <a:ext cx="0" cy="0"/>
          <a:chOff x="0" y="0"/>
          <a:chExt cx="0" cy="0"/>
        </a:xfrm>
      </p:grpSpPr>
      <p:sp>
        <p:nvSpPr>
          <p:cNvPr id="708" name="Google Shape;708;p5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Neural Networks</a:t>
            </a:r>
            <a:endParaRPr/>
          </a:p>
        </p:txBody>
      </p:sp>
      <p:sp>
        <p:nvSpPr>
          <p:cNvPr id="709" name="Google Shape;709;p52"/>
          <p:cNvSpPr/>
          <p:nvPr/>
        </p:nvSpPr>
        <p:spPr>
          <a:xfrm>
            <a:off x="2105500" y="3256600"/>
            <a:ext cx="2636700" cy="1208700"/>
          </a:xfrm>
          <a:prstGeom prst="ellipse">
            <a:avLst/>
          </a:prstGeom>
          <a:solidFill>
            <a:srgbClr val="741B4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solidFill>
                  <a:srgbClr val="FFFFFF"/>
                </a:solidFill>
                <a:latin typeface="Proxima Nova"/>
                <a:ea typeface="Proxima Nova"/>
                <a:cs typeface="Proxima Nova"/>
                <a:sym typeface="Proxima Nova"/>
              </a:rPr>
              <a:t>Neural Networks</a:t>
            </a:r>
            <a:endParaRPr b="1" sz="1700">
              <a:solidFill>
                <a:srgbClr val="FFFFFF"/>
              </a:solidFill>
              <a:latin typeface="Proxima Nova"/>
              <a:ea typeface="Proxima Nova"/>
              <a:cs typeface="Proxima Nova"/>
              <a:sym typeface="Proxima Nova"/>
            </a:endParaRPr>
          </a:p>
        </p:txBody>
      </p:sp>
      <p:cxnSp>
        <p:nvCxnSpPr>
          <p:cNvPr id="710" name="Google Shape;710;p52"/>
          <p:cNvCxnSpPr>
            <a:stCxn id="709" idx="7"/>
          </p:cNvCxnSpPr>
          <p:nvPr/>
        </p:nvCxnSpPr>
        <p:spPr>
          <a:xfrm flipH="1" rot="10800000">
            <a:off x="4356064" y="2877710"/>
            <a:ext cx="590700" cy="555900"/>
          </a:xfrm>
          <a:prstGeom prst="straightConnector1">
            <a:avLst/>
          </a:prstGeom>
          <a:noFill/>
          <a:ln cap="flat" cmpd="sng" w="9525">
            <a:solidFill>
              <a:schemeClr val="dk2"/>
            </a:solidFill>
            <a:prstDash val="solid"/>
            <a:round/>
            <a:headEnd len="med" w="med" type="none"/>
            <a:tailEnd len="med" w="med" type="none"/>
          </a:ln>
        </p:spPr>
      </p:cxnSp>
      <p:sp>
        <p:nvSpPr>
          <p:cNvPr id="711" name="Google Shape;711;p52"/>
          <p:cNvSpPr txBox="1"/>
          <p:nvPr/>
        </p:nvSpPr>
        <p:spPr>
          <a:xfrm>
            <a:off x="4946775" y="1831000"/>
            <a:ext cx="31689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Neural Networks are algorithms that mimic the operations of a human brain to recognize relationships between data.</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rPr lang="en">
                <a:latin typeface="Proxima Nova"/>
                <a:ea typeface="Proxima Nova"/>
                <a:cs typeface="Proxima Nova"/>
                <a:sym typeface="Proxima Nova"/>
              </a:rPr>
              <a:t>Neural</a:t>
            </a:r>
            <a:r>
              <a:rPr lang="en">
                <a:latin typeface="Proxima Nova"/>
                <a:ea typeface="Proxima Nova"/>
                <a:cs typeface="Proxima Nova"/>
                <a:sym typeface="Proxima Nova"/>
              </a:rPr>
              <a:t> Networks consist of layers of </a:t>
            </a:r>
            <a:r>
              <a:rPr b="1" lang="en">
                <a:latin typeface="Proxima Nova"/>
                <a:ea typeface="Proxima Nova"/>
                <a:cs typeface="Proxima Nova"/>
                <a:sym typeface="Proxima Nova"/>
              </a:rPr>
              <a:t>artificial neurons </a:t>
            </a:r>
            <a:r>
              <a:rPr lang="en">
                <a:latin typeface="Proxima Nova"/>
                <a:ea typeface="Proxima Nova"/>
                <a:cs typeface="Proxima Nova"/>
                <a:sym typeface="Proxima Nova"/>
              </a:rPr>
              <a:t>that work together to produce an output.</a:t>
            </a:r>
            <a:endParaRPr>
              <a:latin typeface="Proxima Nova"/>
              <a:ea typeface="Proxima Nova"/>
              <a:cs typeface="Proxima Nova"/>
              <a:sym typeface="Proxima Nov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5" name="Shape 715"/>
        <p:cNvGrpSpPr/>
        <p:nvPr/>
      </p:nvGrpSpPr>
      <p:grpSpPr>
        <a:xfrm>
          <a:off x="0" y="0"/>
          <a:ext cx="0" cy="0"/>
          <a:chOff x="0" y="0"/>
          <a:chExt cx="0" cy="0"/>
        </a:xfrm>
      </p:grpSpPr>
      <p:sp>
        <p:nvSpPr>
          <p:cNvPr id="716" name="Google Shape;716;p53"/>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Neural Networks</a:t>
            </a:r>
            <a:endParaRPr/>
          </a:p>
        </p:txBody>
      </p:sp>
      <p:sp>
        <p:nvSpPr>
          <p:cNvPr id="717" name="Google Shape;717;p53"/>
          <p:cNvSpPr txBox="1"/>
          <p:nvPr/>
        </p:nvSpPr>
        <p:spPr>
          <a:xfrm>
            <a:off x="1311375" y="1529925"/>
            <a:ext cx="115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Input Layer</a:t>
            </a:r>
            <a:endParaRPr b="1">
              <a:latin typeface="Proxima Nova"/>
              <a:ea typeface="Proxima Nova"/>
              <a:cs typeface="Proxima Nova"/>
              <a:sym typeface="Proxima Nova"/>
            </a:endParaRPr>
          </a:p>
        </p:txBody>
      </p:sp>
      <p:sp>
        <p:nvSpPr>
          <p:cNvPr id="718" name="Google Shape;718;p53"/>
          <p:cNvSpPr/>
          <p:nvPr/>
        </p:nvSpPr>
        <p:spPr>
          <a:xfrm>
            <a:off x="1457100" y="2302175"/>
            <a:ext cx="728400" cy="684900"/>
          </a:xfrm>
          <a:prstGeom prst="ellipse">
            <a:avLst/>
          </a:pr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53"/>
          <p:cNvSpPr/>
          <p:nvPr/>
        </p:nvSpPr>
        <p:spPr>
          <a:xfrm>
            <a:off x="1457100" y="3416250"/>
            <a:ext cx="728400" cy="684900"/>
          </a:xfrm>
          <a:prstGeom prst="ellipse">
            <a:avLst/>
          </a:pr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3" name="Shape 723"/>
        <p:cNvGrpSpPr/>
        <p:nvPr/>
      </p:nvGrpSpPr>
      <p:grpSpPr>
        <a:xfrm>
          <a:off x="0" y="0"/>
          <a:ext cx="0" cy="0"/>
          <a:chOff x="0" y="0"/>
          <a:chExt cx="0" cy="0"/>
        </a:xfrm>
      </p:grpSpPr>
      <p:sp>
        <p:nvSpPr>
          <p:cNvPr id="724" name="Google Shape;724;p5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Neural Networks</a:t>
            </a:r>
            <a:endParaRPr/>
          </a:p>
        </p:txBody>
      </p:sp>
      <p:sp>
        <p:nvSpPr>
          <p:cNvPr id="725" name="Google Shape;725;p54"/>
          <p:cNvSpPr txBox="1"/>
          <p:nvPr/>
        </p:nvSpPr>
        <p:spPr>
          <a:xfrm>
            <a:off x="1311375" y="1529925"/>
            <a:ext cx="115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Input Layer</a:t>
            </a:r>
            <a:endParaRPr b="1">
              <a:latin typeface="Proxima Nova"/>
              <a:ea typeface="Proxima Nova"/>
              <a:cs typeface="Proxima Nova"/>
              <a:sym typeface="Proxima Nova"/>
            </a:endParaRPr>
          </a:p>
        </p:txBody>
      </p:sp>
      <p:sp>
        <p:nvSpPr>
          <p:cNvPr id="726" name="Google Shape;726;p54"/>
          <p:cNvSpPr/>
          <p:nvPr/>
        </p:nvSpPr>
        <p:spPr>
          <a:xfrm>
            <a:off x="1457100" y="2302175"/>
            <a:ext cx="728400" cy="684900"/>
          </a:xfrm>
          <a:prstGeom prst="ellipse">
            <a:avLst/>
          </a:pr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54"/>
          <p:cNvSpPr/>
          <p:nvPr/>
        </p:nvSpPr>
        <p:spPr>
          <a:xfrm>
            <a:off x="1457100" y="3416250"/>
            <a:ext cx="728400" cy="684900"/>
          </a:xfrm>
          <a:prstGeom prst="ellipse">
            <a:avLst/>
          </a:pr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54"/>
          <p:cNvSpPr txBox="1"/>
          <p:nvPr/>
        </p:nvSpPr>
        <p:spPr>
          <a:xfrm>
            <a:off x="2564475" y="2800650"/>
            <a:ext cx="2149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Training data</a:t>
            </a:r>
            <a:r>
              <a:rPr lang="en">
                <a:latin typeface="Proxima Nova"/>
                <a:ea typeface="Proxima Nova"/>
                <a:cs typeface="Proxima Nova"/>
                <a:sym typeface="Proxima Nova"/>
              </a:rPr>
              <a:t> is sent through the input layer!</a:t>
            </a:r>
            <a:endParaRPr>
              <a:latin typeface="Proxima Nova"/>
              <a:ea typeface="Proxima Nova"/>
              <a:cs typeface="Proxima Nova"/>
              <a:sym typeface="Proxima Nova"/>
            </a:endParaRPr>
          </a:p>
        </p:txBody>
      </p:sp>
      <p:cxnSp>
        <p:nvCxnSpPr>
          <p:cNvPr id="729" name="Google Shape;729;p54"/>
          <p:cNvCxnSpPr>
            <a:endCxn id="726" idx="2"/>
          </p:cNvCxnSpPr>
          <p:nvPr/>
        </p:nvCxnSpPr>
        <p:spPr>
          <a:xfrm flipH="1" rot="10800000">
            <a:off x="553800" y="2644625"/>
            <a:ext cx="903300" cy="7200"/>
          </a:xfrm>
          <a:prstGeom prst="straightConnector1">
            <a:avLst/>
          </a:prstGeom>
          <a:noFill/>
          <a:ln cap="flat" cmpd="sng" w="9525">
            <a:solidFill>
              <a:schemeClr val="dk2"/>
            </a:solidFill>
            <a:prstDash val="solid"/>
            <a:round/>
            <a:headEnd len="med" w="med" type="none"/>
            <a:tailEnd len="med" w="med" type="stealth"/>
          </a:ln>
        </p:spPr>
      </p:cxnSp>
      <p:cxnSp>
        <p:nvCxnSpPr>
          <p:cNvPr id="730" name="Google Shape;730;p54"/>
          <p:cNvCxnSpPr/>
          <p:nvPr/>
        </p:nvCxnSpPr>
        <p:spPr>
          <a:xfrm flipH="1" rot="10800000">
            <a:off x="553700" y="3755100"/>
            <a:ext cx="903300" cy="7200"/>
          </a:xfrm>
          <a:prstGeom prst="straightConnector1">
            <a:avLst/>
          </a:prstGeom>
          <a:noFill/>
          <a:ln cap="flat" cmpd="sng" w="9525">
            <a:solidFill>
              <a:schemeClr val="dk2"/>
            </a:solidFill>
            <a:prstDash val="solid"/>
            <a:round/>
            <a:headEnd len="med" w="med" type="none"/>
            <a:tailEnd len="med" w="med" type="stealth"/>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4" name="Shape 734"/>
        <p:cNvGrpSpPr/>
        <p:nvPr/>
      </p:nvGrpSpPr>
      <p:grpSpPr>
        <a:xfrm>
          <a:off x="0" y="0"/>
          <a:ext cx="0" cy="0"/>
          <a:chOff x="0" y="0"/>
          <a:chExt cx="0" cy="0"/>
        </a:xfrm>
      </p:grpSpPr>
      <p:sp>
        <p:nvSpPr>
          <p:cNvPr id="735" name="Google Shape;735;p55"/>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Neural Networks</a:t>
            </a:r>
            <a:endParaRPr/>
          </a:p>
        </p:txBody>
      </p:sp>
      <p:sp>
        <p:nvSpPr>
          <p:cNvPr id="736" name="Google Shape;736;p55"/>
          <p:cNvSpPr txBox="1"/>
          <p:nvPr/>
        </p:nvSpPr>
        <p:spPr>
          <a:xfrm>
            <a:off x="1311375" y="1529925"/>
            <a:ext cx="115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Input Layer</a:t>
            </a:r>
            <a:endParaRPr b="1">
              <a:latin typeface="Proxima Nova"/>
              <a:ea typeface="Proxima Nova"/>
              <a:cs typeface="Proxima Nova"/>
              <a:sym typeface="Proxima Nova"/>
            </a:endParaRPr>
          </a:p>
        </p:txBody>
      </p:sp>
      <p:sp>
        <p:nvSpPr>
          <p:cNvPr id="737" name="Google Shape;737;p55"/>
          <p:cNvSpPr/>
          <p:nvPr/>
        </p:nvSpPr>
        <p:spPr>
          <a:xfrm>
            <a:off x="1457100" y="2302175"/>
            <a:ext cx="728400" cy="684900"/>
          </a:xfrm>
          <a:prstGeom prst="ellipse">
            <a:avLst/>
          </a:pr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55"/>
          <p:cNvSpPr/>
          <p:nvPr/>
        </p:nvSpPr>
        <p:spPr>
          <a:xfrm>
            <a:off x="1457100" y="3416250"/>
            <a:ext cx="728400" cy="684900"/>
          </a:xfrm>
          <a:prstGeom prst="ellipse">
            <a:avLst/>
          </a:pr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55"/>
          <p:cNvSpPr txBox="1"/>
          <p:nvPr/>
        </p:nvSpPr>
        <p:spPr>
          <a:xfrm>
            <a:off x="4054750" y="1529925"/>
            <a:ext cx="133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Hidden</a:t>
            </a:r>
            <a:r>
              <a:rPr b="1" lang="en">
                <a:latin typeface="Proxima Nova"/>
                <a:ea typeface="Proxima Nova"/>
                <a:cs typeface="Proxima Nova"/>
                <a:sym typeface="Proxima Nova"/>
              </a:rPr>
              <a:t> Layer</a:t>
            </a:r>
            <a:endParaRPr b="1">
              <a:latin typeface="Proxima Nova"/>
              <a:ea typeface="Proxima Nova"/>
              <a:cs typeface="Proxima Nova"/>
              <a:sym typeface="Proxima Nova"/>
            </a:endParaRPr>
          </a:p>
        </p:txBody>
      </p:sp>
      <p:sp>
        <p:nvSpPr>
          <p:cNvPr id="740" name="Google Shape;740;p55"/>
          <p:cNvSpPr/>
          <p:nvPr/>
        </p:nvSpPr>
        <p:spPr>
          <a:xfrm>
            <a:off x="4247573" y="2032025"/>
            <a:ext cx="728400" cy="684900"/>
          </a:xfrm>
          <a:prstGeom prst="ellipse">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55"/>
          <p:cNvSpPr/>
          <p:nvPr/>
        </p:nvSpPr>
        <p:spPr>
          <a:xfrm>
            <a:off x="4247573" y="2898400"/>
            <a:ext cx="728400" cy="684900"/>
          </a:xfrm>
          <a:prstGeom prst="ellipse">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55"/>
          <p:cNvSpPr/>
          <p:nvPr/>
        </p:nvSpPr>
        <p:spPr>
          <a:xfrm>
            <a:off x="4247573" y="3764775"/>
            <a:ext cx="728400" cy="684900"/>
          </a:xfrm>
          <a:prstGeom prst="ellipse">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43" name="Google Shape;743;p55"/>
          <p:cNvCxnSpPr>
            <a:stCxn id="737" idx="6"/>
            <a:endCxn id="740" idx="2"/>
          </p:cNvCxnSpPr>
          <p:nvPr/>
        </p:nvCxnSpPr>
        <p:spPr>
          <a:xfrm flipH="1" rot="10800000">
            <a:off x="2185500" y="2374625"/>
            <a:ext cx="2062200" cy="270000"/>
          </a:xfrm>
          <a:prstGeom prst="straightConnector1">
            <a:avLst/>
          </a:prstGeom>
          <a:noFill/>
          <a:ln cap="flat" cmpd="sng" w="9525">
            <a:solidFill>
              <a:schemeClr val="dk2"/>
            </a:solidFill>
            <a:prstDash val="solid"/>
            <a:round/>
            <a:headEnd len="med" w="med" type="none"/>
            <a:tailEnd len="med" w="med" type="stealth"/>
          </a:ln>
        </p:spPr>
      </p:cxnSp>
      <p:cxnSp>
        <p:nvCxnSpPr>
          <p:cNvPr id="744" name="Google Shape;744;p55"/>
          <p:cNvCxnSpPr>
            <a:stCxn id="737" idx="6"/>
            <a:endCxn id="741" idx="2"/>
          </p:cNvCxnSpPr>
          <p:nvPr/>
        </p:nvCxnSpPr>
        <p:spPr>
          <a:xfrm>
            <a:off x="2185500" y="2644625"/>
            <a:ext cx="2062200" cy="596100"/>
          </a:xfrm>
          <a:prstGeom prst="straightConnector1">
            <a:avLst/>
          </a:prstGeom>
          <a:noFill/>
          <a:ln cap="flat" cmpd="sng" w="9525">
            <a:solidFill>
              <a:schemeClr val="dk2"/>
            </a:solidFill>
            <a:prstDash val="solid"/>
            <a:round/>
            <a:headEnd len="med" w="med" type="none"/>
            <a:tailEnd len="med" w="med" type="stealth"/>
          </a:ln>
        </p:spPr>
      </p:cxnSp>
      <p:cxnSp>
        <p:nvCxnSpPr>
          <p:cNvPr id="745" name="Google Shape;745;p55"/>
          <p:cNvCxnSpPr>
            <a:stCxn id="737" idx="6"/>
            <a:endCxn id="742" idx="2"/>
          </p:cNvCxnSpPr>
          <p:nvPr/>
        </p:nvCxnSpPr>
        <p:spPr>
          <a:xfrm>
            <a:off x="2185500" y="2644625"/>
            <a:ext cx="2062200" cy="1462500"/>
          </a:xfrm>
          <a:prstGeom prst="straightConnector1">
            <a:avLst/>
          </a:prstGeom>
          <a:noFill/>
          <a:ln cap="flat" cmpd="sng" w="9525">
            <a:solidFill>
              <a:schemeClr val="dk2"/>
            </a:solidFill>
            <a:prstDash val="solid"/>
            <a:round/>
            <a:headEnd len="med" w="med" type="none"/>
            <a:tailEnd len="med" w="med" type="stealth"/>
          </a:ln>
        </p:spPr>
      </p:cxnSp>
      <p:cxnSp>
        <p:nvCxnSpPr>
          <p:cNvPr id="746" name="Google Shape;746;p55"/>
          <p:cNvCxnSpPr>
            <a:stCxn id="738" idx="6"/>
            <a:endCxn id="740" idx="2"/>
          </p:cNvCxnSpPr>
          <p:nvPr/>
        </p:nvCxnSpPr>
        <p:spPr>
          <a:xfrm flipH="1" rot="10800000">
            <a:off x="2185500" y="2374500"/>
            <a:ext cx="2062200" cy="1384200"/>
          </a:xfrm>
          <a:prstGeom prst="straightConnector1">
            <a:avLst/>
          </a:prstGeom>
          <a:noFill/>
          <a:ln cap="flat" cmpd="sng" w="9525">
            <a:solidFill>
              <a:schemeClr val="dk2"/>
            </a:solidFill>
            <a:prstDash val="solid"/>
            <a:round/>
            <a:headEnd len="med" w="med" type="none"/>
            <a:tailEnd len="med" w="med" type="stealth"/>
          </a:ln>
        </p:spPr>
      </p:cxnSp>
      <p:cxnSp>
        <p:nvCxnSpPr>
          <p:cNvPr id="747" name="Google Shape;747;p55"/>
          <p:cNvCxnSpPr>
            <a:stCxn id="738" idx="6"/>
            <a:endCxn id="741" idx="2"/>
          </p:cNvCxnSpPr>
          <p:nvPr/>
        </p:nvCxnSpPr>
        <p:spPr>
          <a:xfrm flipH="1" rot="10800000">
            <a:off x="2185500" y="3240900"/>
            <a:ext cx="2062200" cy="517800"/>
          </a:xfrm>
          <a:prstGeom prst="straightConnector1">
            <a:avLst/>
          </a:prstGeom>
          <a:noFill/>
          <a:ln cap="flat" cmpd="sng" w="9525">
            <a:solidFill>
              <a:schemeClr val="dk2"/>
            </a:solidFill>
            <a:prstDash val="solid"/>
            <a:round/>
            <a:headEnd len="med" w="med" type="none"/>
            <a:tailEnd len="med" w="med" type="stealth"/>
          </a:ln>
        </p:spPr>
      </p:cxnSp>
      <p:cxnSp>
        <p:nvCxnSpPr>
          <p:cNvPr id="748" name="Google Shape;748;p55"/>
          <p:cNvCxnSpPr>
            <a:stCxn id="738" idx="6"/>
            <a:endCxn id="742" idx="2"/>
          </p:cNvCxnSpPr>
          <p:nvPr/>
        </p:nvCxnSpPr>
        <p:spPr>
          <a:xfrm>
            <a:off x="2185500" y="3758700"/>
            <a:ext cx="2062200" cy="348600"/>
          </a:xfrm>
          <a:prstGeom prst="straightConnector1">
            <a:avLst/>
          </a:prstGeom>
          <a:noFill/>
          <a:ln cap="flat" cmpd="sng" w="9525">
            <a:solidFill>
              <a:schemeClr val="dk2"/>
            </a:solidFill>
            <a:prstDash val="solid"/>
            <a:round/>
            <a:headEnd len="med" w="med" type="none"/>
            <a:tailEnd len="med" w="med" type="stealth"/>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2" name="Shape 752"/>
        <p:cNvGrpSpPr/>
        <p:nvPr/>
      </p:nvGrpSpPr>
      <p:grpSpPr>
        <a:xfrm>
          <a:off x="0" y="0"/>
          <a:ext cx="0" cy="0"/>
          <a:chOff x="0" y="0"/>
          <a:chExt cx="0" cy="0"/>
        </a:xfrm>
      </p:grpSpPr>
      <p:sp>
        <p:nvSpPr>
          <p:cNvPr id="753" name="Google Shape;753;p56"/>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Neural Networks</a:t>
            </a:r>
            <a:endParaRPr/>
          </a:p>
        </p:txBody>
      </p:sp>
      <p:sp>
        <p:nvSpPr>
          <p:cNvPr id="754" name="Google Shape;754;p56"/>
          <p:cNvSpPr txBox="1"/>
          <p:nvPr/>
        </p:nvSpPr>
        <p:spPr>
          <a:xfrm>
            <a:off x="1311375" y="1529925"/>
            <a:ext cx="115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Input Layer</a:t>
            </a:r>
            <a:endParaRPr b="1">
              <a:latin typeface="Proxima Nova"/>
              <a:ea typeface="Proxima Nova"/>
              <a:cs typeface="Proxima Nova"/>
              <a:sym typeface="Proxima Nova"/>
            </a:endParaRPr>
          </a:p>
        </p:txBody>
      </p:sp>
      <p:sp>
        <p:nvSpPr>
          <p:cNvPr id="755" name="Google Shape;755;p56"/>
          <p:cNvSpPr/>
          <p:nvPr/>
        </p:nvSpPr>
        <p:spPr>
          <a:xfrm>
            <a:off x="1457100" y="2302175"/>
            <a:ext cx="728400" cy="684900"/>
          </a:xfrm>
          <a:prstGeom prst="ellipse">
            <a:avLst/>
          </a:pr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56"/>
          <p:cNvSpPr/>
          <p:nvPr/>
        </p:nvSpPr>
        <p:spPr>
          <a:xfrm>
            <a:off x="1457100" y="3416250"/>
            <a:ext cx="728400" cy="684900"/>
          </a:xfrm>
          <a:prstGeom prst="ellipse">
            <a:avLst/>
          </a:pr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56"/>
          <p:cNvSpPr txBox="1"/>
          <p:nvPr/>
        </p:nvSpPr>
        <p:spPr>
          <a:xfrm>
            <a:off x="4054750" y="1529925"/>
            <a:ext cx="133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Hidden Layer</a:t>
            </a:r>
            <a:endParaRPr b="1">
              <a:latin typeface="Proxima Nova"/>
              <a:ea typeface="Proxima Nova"/>
              <a:cs typeface="Proxima Nova"/>
              <a:sym typeface="Proxima Nova"/>
            </a:endParaRPr>
          </a:p>
        </p:txBody>
      </p:sp>
      <p:sp>
        <p:nvSpPr>
          <p:cNvPr id="758" name="Google Shape;758;p56"/>
          <p:cNvSpPr/>
          <p:nvPr/>
        </p:nvSpPr>
        <p:spPr>
          <a:xfrm>
            <a:off x="4247573" y="2032025"/>
            <a:ext cx="728400" cy="684900"/>
          </a:xfrm>
          <a:prstGeom prst="ellipse">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56"/>
          <p:cNvSpPr/>
          <p:nvPr/>
        </p:nvSpPr>
        <p:spPr>
          <a:xfrm>
            <a:off x="4247573" y="2898400"/>
            <a:ext cx="728400" cy="684900"/>
          </a:xfrm>
          <a:prstGeom prst="ellipse">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56"/>
          <p:cNvSpPr/>
          <p:nvPr/>
        </p:nvSpPr>
        <p:spPr>
          <a:xfrm>
            <a:off x="4247573" y="3764775"/>
            <a:ext cx="728400" cy="684900"/>
          </a:xfrm>
          <a:prstGeom prst="ellipse">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61" name="Google Shape;761;p56"/>
          <p:cNvCxnSpPr>
            <a:stCxn id="755" idx="6"/>
            <a:endCxn id="758" idx="2"/>
          </p:cNvCxnSpPr>
          <p:nvPr/>
        </p:nvCxnSpPr>
        <p:spPr>
          <a:xfrm flipH="1" rot="10800000">
            <a:off x="2185500" y="2374625"/>
            <a:ext cx="2062200" cy="270000"/>
          </a:xfrm>
          <a:prstGeom prst="straightConnector1">
            <a:avLst/>
          </a:prstGeom>
          <a:noFill/>
          <a:ln cap="flat" cmpd="sng" w="9525">
            <a:solidFill>
              <a:schemeClr val="dk2"/>
            </a:solidFill>
            <a:prstDash val="solid"/>
            <a:round/>
            <a:headEnd len="med" w="med" type="none"/>
            <a:tailEnd len="med" w="med" type="stealth"/>
          </a:ln>
        </p:spPr>
      </p:cxnSp>
      <p:cxnSp>
        <p:nvCxnSpPr>
          <p:cNvPr id="762" name="Google Shape;762;p56"/>
          <p:cNvCxnSpPr>
            <a:stCxn id="755" idx="6"/>
            <a:endCxn id="759" idx="2"/>
          </p:cNvCxnSpPr>
          <p:nvPr/>
        </p:nvCxnSpPr>
        <p:spPr>
          <a:xfrm>
            <a:off x="2185500" y="2644625"/>
            <a:ext cx="2062200" cy="596100"/>
          </a:xfrm>
          <a:prstGeom prst="straightConnector1">
            <a:avLst/>
          </a:prstGeom>
          <a:noFill/>
          <a:ln cap="flat" cmpd="sng" w="9525">
            <a:solidFill>
              <a:schemeClr val="dk2"/>
            </a:solidFill>
            <a:prstDash val="solid"/>
            <a:round/>
            <a:headEnd len="med" w="med" type="none"/>
            <a:tailEnd len="med" w="med" type="stealth"/>
          </a:ln>
        </p:spPr>
      </p:cxnSp>
      <p:cxnSp>
        <p:nvCxnSpPr>
          <p:cNvPr id="763" name="Google Shape;763;p56"/>
          <p:cNvCxnSpPr>
            <a:stCxn id="755" idx="6"/>
            <a:endCxn id="760" idx="2"/>
          </p:cNvCxnSpPr>
          <p:nvPr/>
        </p:nvCxnSpPr>
        <p:spPr>
          <a:xfrm>
            <a:off x="2185500" y="2644625"/>
            <a:ext cx="2062200" cy="1462500"/>
          </a:xfrm>
          <a:prstGeom prst="straightConnector1">
            <a:avLst/>
          </a:prstGeom>
          <a:noFill/>
          <a:ln cap="flat" cmpd="sng" w="9525">
            <a:solidFill>
              <a:schemeClr val="dk2"/>
            </a:solidFill>
            <a:prstDash val="solid"/>
            <a:round/>
            <a:headEnd len="med" w="med" type="none"/>
            <a:tailEnd len="med" w="med" type="stealth"/>
          </a:ln>
        </p:spPr>
      </p:cxnSp>
      <p:cxnSp>
        <p:nvCxnSpPr>
          <p:cNvPr id="764" name="Google Shape;764;p56"/>
          <p:cNvCxnSpPr>
            <a:stCxn id="756" idx="6"/>
            <a:endCxn id="758" idx="2"/>
          </p:cNvCxnSpPr>
          <p:nvPr/>
        </p:nvCxnSpPr>
        <p:spPr>
          <a:xfrm flipH="1" rot="10800000">
            <a:off x="2185500" y="2374500"/>
            <a:ext cx="2062200" cy="1384200"/>
          </a:xfrm>
          <a:prstGeom prst="straightConnector1">
            <a:avLst/>
          </a:prstGeom>
          <a:noFill/>
          <a:ln cap="flat" cmpd="sng" w="9525">
            <a:solidFill>
              <a:schemeClr val="dk2"/>
            </a:solidFill>
            <a:prstDash val="solid"/>
            <a:round/>
            <a:headEnd len="med" w="med" type="none"/>
            <a:tailEnd len="med" w="med" type="stealth"/>
          </a:ln>
        </p:spPr>
      </p:cxnSp>
      <p:cxnSp>
        <p:nvCxnSpPr>
          <p:cNvPr id="765" name="Google Shape;765;p56"/>
          <p:cNvCxnSpPr>
            <a:stCxn id="756" idx="6"/>
            <a:endCxn id="759" idx="2"/>
          </p:cNvCxnSpPr>
          <p:nvPr/>
        </p:nvCxnSpPr>
        <p:spPr>
          <a:xfrm flipH="1" rot="10800000">
            <a:off x="2185500" y="3240900"/>
            <a:ext cx="2062200" cy="517800"/>
          </a:xfrm>
          <a:prstGeom prst="straightConnector1">
            <a:avLst/>
          </a:prstGeom>
          <a:noFill/>
          <a:ln cap="flat" cmpd="sng" w="9525">
            <a:solidFill>
              <a:schemeClr val="dk2"/>
            </a:solidFill>
            <a:prstDash val="solid"/>
            <a:round/>
            <a:headEnd len="med" w="med" type="none"/>
            <a:tailEnd len="med" w="med" type="stealth"/>
          </a:ln>
        </p:spPr>
      </p:cxnSp>
      <p:cxnSp>
        <p:nvCxnSpPr>
          <p:cNvPr id="766" name="Google Shape;766;p56"/>
          <p:cNvCxnSpPr>
            <a:stCxn id="756" idx="6"/>
            <a:endCxn id="760" idx="2"/>
          </p:cNvCxnSpPr>
          <p:nvPr/>
        </p:nvCxnSpPr>
        <p:spPr>
          <a:xfrm>
            <a:off x="2185500" y="3758700"/>
            <a:ext cx="2062200" cy="348600"/>
          </a:xfrm>
          <a:prstGeom prst="straightConnector1">
            <a:avLst/>
          </a:prstGeom>
          <a:noFill/>
          <a:ln cap="flat" cmpd="sng" w="9525">
            <a:solidFill>
              <a:schemeClr val="dk2"/>
            </a:solidFill>
            <a:prstDash val="solid"/>
            <a:round/>
            <a:headEnd len="med" w="med" type="none"/>
            <a:tailEnd len="med" w="med" type="stealth"/>
          </a:ln>
        </p:spPr>
      </p:cxnSp>
      <p:sp>
        <p:nvSpPr>
          <p:cNvPr id="767" name="Google Shape;767;p56"/>
          <p:cNvSpPr txBox="1"/>
          <p:nvPr/>
        </p:nvSpPr>
        <p:spPr>
          <a:xfrm>
            <a:off x="5485900" y="2825200"/>
            <a:ext cx="2207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Each node in a hidden layer is a mathematical function.</a:t>
            </a:r>
            <a:endParaRPr>
              <a:latin typeface="Proxima Nova"/>
              <a:ea typeface="Proxima Nova"/>
              <a:cs typeface="Proxima Nova"/>
              <a:sym typeface="Proxima Nova"/>
            </a:endParaRPr>
          </a:p>
        </p:txBody>
      </p:sp>
      <p:cxnSp>
        <p:nvCxnSpPr>
          <p:cNvPr id="768" name="Google Shape;768;p56"/>
          <p:cNvCxnSpPr>
            <a:stCxn id="767" idx="1"/>
            <a:endCxn id="758" idx="6"/>
          </p:cNvCxnSpPr>
          <p:nvPr/>
        </p:nvCxnSpPr>
        <p:spPr>
          <a:xfrm rot="10800000">
            <a:off x="4975900" y="2374450"/>
            <a:ext cx="510000" cy="866400"/>
          </a:xfrm>
          <a:prstGeom prst="straightConnector1">
            <a:avLst/>
          </a:prstGeom>
          <a:noFill/>
          <a:ln cap="flat" cmpd="sng" w="9525">
            <a:solidFill>
              <a:schemeClr val="dk2"/>
            </a:solidFill>
            <a:prstDash val="solid"/>
            <a:round/>
            <a:headEnd len="med" w="med" type="none"/>
            <a:tailEnd len="med" w="med" type="none"/>
          </a:ln>
        </p:spPr>
      </p:cxnSp>
      <p:cxnSp>
        <p:nvCxnSpPr>
          <p:cNvPr id="769" name="Google Shape;769;p56"/>
          <p:cNvCxnSpPr>
            <a:stCxn id="767" idx="1"/>
            <a:endCxn id="759" idx="6"/>
          </p:cNvCxnSpPr>
          <p:nvPr/>
        </p:nvCxnSpPr>
        <p:spPr>
          <a:xfrm rot="10800000">
            <a:off x="4975900" y="3240850"/>
            <a:ext cx="510000" cy="0"/>
          </a:xfrm>
          <a:prstGeom prst="straightConnector1">
            <a:avLst/>
          </a:prstGeom>
          <a:noFill/>
          <a:ln cap="flat" cmpd="sng" w="9525">
            <a:solidFill>
              <a:schemeClr val="dk2"/>
            </a:solidFill>
            <a:prstDash val="solid"/>
            <a:round/>
            <a:headEnd len="med" w="med" type="none"/>
            <a:tailEnd len="med" w="med" type="none"/>
          </a:ln>
        </p:spPr>
      </p:cxnSp>
      <p:cxnSp>
        <p:nvCxnSpPr>
          <p:cNvPr id="770" name="Google Shape;770;p56"/>
          <p:cNvCxnSpPr>
            <a:stCxn id="767" idx="1"/>
            <a:endCxn id="760" idx="6"/>
          </p:cNvCxnSpPr>
          <p:nvPr/>
        </p:nvCxnSpPr>
        <p:spPr>
          <a:xfrm flipH="1">
            <a:off x="4975900" y="3240850"/>
            <a:ext cx="510000" cy="8664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4" name="Shape 774"/>
        <p:cNvGrpSpPr/>
        <p:nvPr/>
      </p:nvGrpSpPr>
      <p:grpSpPr>
        <a:xfrm>
          <a:off x="0" y="0"/>
          <a:ext cx="0" cy="0"/>
          <a:chOff x="0" y="0"/>
          <a:chExt cx="0" cy="0"/>
        </a:xfrm>
      </p:grpSpPr>
      <p:sp>
        <p:nvSpPr>
          <p:cNvPr id="775" name="Google Shape;775;p57"/>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Neural Networks</a:t>
            </a:r>
            <a:endParaRPr/>
          </a:p>
        </p:txBody>
      </p:sp>
      <p:sp>
        <p:nvSpPr>
          <p:cNvPr id="776" name="Google Shape;776;p57"/>
          <p:cNvSpPr txBox="1"/>
          <p:nvPr/>
        </p:nvSpPr>
        <p:spPr>
          <a:xfrm>
            <a:off x="1311375" y="1529925"/>
            <a:ext cx="115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Input Layer</a:t>
            </a:r>
            <a:endParaRPr b="1">
              <a:latin typeface="Proxima Nova"/>
              <a:ea typeface="Proxima Nova"/>
              <a:cs typeface="Proxima Nova"/>
              <a:sym typeface="Proxima Nova"/>
            </a:endParaRPr>
          </a:p>
        </p:txBody>
      </p:sp>
      <p:sp>
        <p:nvSpPr>
          <p:cNvPr id="777" name="Google Shape;777;p57"/>
          <p:cNvSpPr/>
          <p:nvPr/>
        </p:nvSpPr>
        <p:spPr>
          <a:xfrm>
            <a:off x="1457100" y="2302175"/>
            <a:ext cx="728400" cy="684900"/>
          </a:xfrm>
          <a:prstGeom prst="ellipse">
            <a:avLst/>
          </a:pr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57"/>
          <p:cNvSpPr/>
          <p:nvPr/>
        </p:nvSpPr>
        <p:spPr>
          <a:xfrm>
            <a:off x="1457100" y="3416250"/>
            <a:ext cx="728400" cy="684900"/>
          </a:xfrm>
          <a:prstGeom prst="ellipse">
            <a:avLst/>
          </a:pr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57"/>
          <p:cNvSpPr txBox="1"/>
          <p:nvPr/>
        </p:nvSpPr>
        <p:spPr>
          <a:xfrm>
            <a:off x="4054750" y="1529925"/>
            <a:ext cx="133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Hidden Layer</a:t>
            </a:r>
            <a:endParaRPr b="1">
              <a:latin typeface="Proxima Nova"/>
              <a:ea typeface="Proxima Nova"/>
              <a:cs typeface="Proxima Nova"/>
              <a:sym typeface="Proxima Nova"/>
            </a:endParaRPr>
          </a:p>
        </p:txBody>
      </p:sp>
      <p:sp>
        <p:nvSpPr>
          <p:cNvPr id="780" name="Google Shape;780;p57"/>
          <p:cNvSpPr/>
          <p:nvPr/>
        </p:nvSpPr>
        <p:spPr>
          <a:xfrm>
            <a:off x="4247573" y="2032025"/>
            <a:ext cx="728400" cy="684900"/>
          </a:xfrm>
          <a:prstGeom prst="ellipse">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57"/>
          <p:cNvSpPr/>
          <p:nvPr/>
        </p:nvSpPr>
        <p:spPr>
          <a:xfrm>
            <a:off x="4247573" y="2898400"/>
            <a:ext cx="728400" cy="684900"/>
          </a:xfrm>
          <a:prstGeom prst="ellipse">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57"/>
          <p:cNvSpPr/>
          <p:nvPr/>
        </p:nvSpPr>
        <p:spPr>
          <a:xfrm>
            <a:off x="4247573" y="3764775"/>
            <a:ext cx="728400" cy="684900"/>
          </a:xfrm>
          <a:prstGeom prst="ellipse">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83" name="Google Shape;783;p57"/>
          <p:cNvCxnSpPr>
            <a:stCxn id="777" idx="6"/>
            <a:endCxn id="780" idx="2"/>
          </p:cNvCxnSpPr>
          <p:nvPr/>
        </p:nvCxnSpPr>
        <p:spPr>
          <a:xfrm flipH="1" rot="10800000">
            <a:off x="2185500" y="2374625"/>
            <a:ext cx="2062200" cy="270000"/>
          </a:xfrm>
          <a:prstGeom prst="straightConnector1">
            <a:avLst/>
          </a:prstGeom>
          <a:noFill/>
          <a:ln cap="flat" cmpd="sng" w="9525">
            <a:solidFill>
              <a:schemeClr val="dk2"/>
            </a:solidFill>
            <a:prstDash val="solid"/>
            <a:round/>
            <a:headEnd len="med" w="med" type="none"/>
            <a:tailEnd len="med" w="med" type="stealth"/>
          </a:ln>
        </p:spPr>
      </p:cxnSp>
      <p:cxnSp>
        <p:nvCxnSpPr>
          <p:cNvPr id="784" name="Google Shape;784;p57"/>
          <p:cNvCxnSpPr>
            <a:stCxn id="777" idx="6"/>
            <a:endCxn id="781" idx="2"/>
          </p:cNvCxnSpPr>
          <p:nvPr/>
        </p:nvCxnSpPr>
        <p:spPr>
          <a:xfrm>
            <a:off x="2185500" y="2644625"/>
            <a:ext cx="2062200" cy="596100"/>
          </a:xfrm>
          <a:prstGeom prst="straightConnector1">
            <a:avLst/>
          </a:prstGeom>
          <a:noFill/>
          <a:ln cap="flat" cmpd="sng" w="9525">
            <a:solidFill>
              <a:schemeClr val="dk2"/>
            </a:solidFill>
            <a:prstDash val="solid"/>
            <a:round/>
            <a:headEnd len="med" w="med" type="none"/>
            <a:tailEnd len="med" w="med" type="stealth"/>
          </a:ln>
        </p:spPr>
      </p:cxnSp>
      <p:cxnSp>
        <p:nvCxnSpPr>
          <p:cNvPr id="785" name="Google Shape;785;p57"/>
          <p:cNvCxnSpPr>
            <a:stCxn id="777" idx="6"/>
            <a:endCxn id="782" idx="2"/>
          </p:cNvCxnSpPr>
          <p:nvPr/>
        </p:nvCxnSpPr>
        <p:spPr>
          <a:xfrm>
            <a:off x="2185500" y="2644625"/>
            <a:ext cx="2062200" cy="1462500"/>
          </a:xfrm>
          <a:prstGeom prst="straightConnector1">
            <a:avLst/>
          </a:prstGeom>
          <a:noFill/>
          <a:ln cap="flat" cmpd="sng" w="9525">
            <a:solidFill>
              <a:schemeClr val="dk2"/>
            </a:solidFill>
            <a:prstDash val="solid"/>
            <a:round/>
            <a:headEnd len="med" w="med" type="none"/>
            <a:tailEnd len="med" w="med" type="stealth"/>
          </a:ln>
        </p:spPr>
      </p:cxnSp>
      <p:cxnSp>
        <p:nvCxnSpPr>
          <p:cNvPr id="786" name="Google Shape;786;p57"/>
          <p:cNvCxnSpPr>
            <a:stCxn id="778" idx="6"/>
            <a:endCxn id="780" idx="2"/>
          </p:cNvCxnSpPr>
          <p:nvPr/>
        </p:nvCxnSpPr>
        <p:spPr>
          <a:xfrm flipH="1" rot="10800000">
            <a:off x="2185500" y="2374500"/>
            <a:ext cx="2062200" cy="1384200"/>
          </a:xfrm>
          <a:prstGeom prst="straightConnector1">
            <a:avLst/>
          </a:prstGeom>
          <a:noFill/>
          <a:ln cap="flat" cmpd="sng" w="9525">
            <a:solidFill>
              <a:schemeClr val="dk2"/>
            </a:solidFill>
            <a:prstDash val="solid"/>
            <a:round/>
            <a:headEnd len="med" w="med" type="none"/>
            <a:tailEnd len="med" w="med" type="stealth"/>
          </a:ln>
        </p:spPr>
      </p:cxnSp>
      <p:cxnSp>
        <p:nvCxnSpPr>
          <p:cNvPr id="787" name="Google Shape;787;p57"/>
          <p:cNvCxnSpPr>
            <a:stCxn id="778" idx="6"/>
            <a:endCxn id="781" idx="2"/>
          </p:cNvCxnSpPr>
          <p:nvPr/>
        </p:nvCxnSpPr>
        <p:spPr>
          <a:xfrm flipH="1" rot="10800000">
            <a:off x="2185500" y="3240900"/>
            <a:ext cx="2062200" cy="517800"/>
          </a:xfrm>
          <a:prstGeom prst="straightConnector1">
            <a:avLst/>
          </a:prstGeom>
          <a:noFill/>
          <a:ln cap="flat" cmpd="sng" w="9525">
            <a:solidFill>
              <a:schemeClr val="dk2"/>
            </a:solidFill>
            <a:prstDash val="solid"/>
            <a:round/>
            <a:headEnd len="med" w="med" type="none"/>
            <a:tailEnd len="med" w="med" type="stealth"/>
          </a:ln>
        </p:spPr>
      </p:cxnSp>
      <p:cxnSp>
        <p:nvCxnSpPr>
          <p:cNvPr id="788" name="Google Shape;788;p57"/>
          <p:cNvCxnSpPr>
            <a:stCxn id="778" idx="6"/>
            <a:endCxn id="782" idx="2"/>
          </p:cNvCxnSpPr>
          <p:nvPr/>
        </p:nvCxnSpPr>
        <p:spPr>
          <a:xfrm>
            <a:off x="2185500" y="3758700"/>
            <a:ext cx="2062200" cy="348600"/>
          </a:xfrm>
          <a:prstGeom prst="straightConnector1">
            <a:avLst/>
          </a:prstGeom>
          <a:noFill/>
          <a:ln cap="flat" cmpd="sng" w="9525">
            <a:solidFill>
              <a:schemeClr val="dk2"/>
            </a:solidFill>
            <a:prstDash val="solid"/>
            <a:round/>
            <a:headEnd len="med" w="med" type="none"/>
            <a:tailEnd len="med" w="med" type="stealth"/>
          </a:ln>
        </p:spPr>
      </p:cxnSp>
      <p:cxnSp>
        <p:nvCxnSpPr>
          <p:cNvPr id="789" name="Google Shape;789;p57"/>
          <p:cNvCxnSpPr>
            <a:stCxn id="790" idx="1"/>
            <a:endCxn id="780" idx="6"/>
          </p:cNvCxnSpPr>
          <p:nvPr/>
        </p:nvCxnSpPr>
        <p:spPr>
          <a:xfrm rot="10800000">
            <a:off x="4975973" y="2374475"/>
            <a:ext cx="510000" cy="866400"/>
          </a:xfrm>
          <a:prstGeom prst="straightConnector1">
            <a:avLst/>
          </a:prstGeom>
          <a:noFill/>
          <a:ln cap="flat" cmpd="sng" w="9525">
            <a:solidFill>
              <a:schemeClr val="dk2"/>
            </a:solidFill>
            <a:prstDash val="solid"/>
            <a:round/>
            <a:headEnd len="med" w="med" type="none"/>
            <a:tailEnd len="med" w="med" type="none"/>
          </a:ln>
        </p:spPr>
      </p:cxnSp>
      <p:cxnSp>
        <p:nvCxnSpPr>
          <p:cNvPr id="791" name="Google Shape;791;p57"/>
          <p:cNvCxnSpPr>
            <a:stCxn id="790" idx="1"/>
            <a:endCxn id="781" idx="6"/>
          </p:cNvCxnSpPr>
          <p:nvPr/>
        </p:nvCxnSpPr>
        <p:spPr>
          <a:xfrm rot="10800000">
            <a:off x="4975973" y="3240850"/>
            <a:ext cx="510000" cy="0"/>
          </a:xfrm>
          <a:prstGeom prst="straightConnector1">
            <a:avLst/>
          </a:prstGeom>
          <a:noFill/>
          <a:ln cap="flat" cmpd="sng" w="9525">
            <a:solidFill>
              <a:schemeClr val="dk2"/>
            </a:solidFill>
            <a:prstDash val="solid"/>
            <a:round/>
            <a:headEnd len="med" w="med" type="none"/>
            <a:tailEnd len="med" w="med" type="none"/>
          </a:ln>
        </p:spPr>
      </p:cxnSp>
      <p:cxnSp>
        <p:nvCxnSpPr>
          <p:cNvPr id="792" name="Google Shape;792;p57"/>
          <p:cNvCxnSpPr>
            <a:stCxn id="790" idx="1"/>
            <a:endCxn id="782" idx="6"/>
          </p:cNvCxnSpPr>
          <p:nvPr/>
        </p:nvCxnSpPr>
        <p:spPr>
          <a:xfrm flipH="1">
            <a:off x="4975973" y="3240825"/>
            <a:ext cx="510000" cy="866400"/>
          </a:xfrm>
          <a:prstGeom prst="straightConnector1">
            <a:avLst/>
          </a:prstGeom>
          <a:noFill/>
          <a:ln cap="flat" cmpd="sng" w="9525">
            <a:solidFill>
              <a:schemeClr val="dk2"/>
            </a:solidFill>
            <a:prstDash val="solid"/>
            <a:round/>
            <a:headEnd len="med" w="med" type="none"/>
            <a:tailEnd len="med" w="med" type="none"/>
          </a:ln>
        </p:spPr>
      </p:cxnSp>
      <p:cxnSp>
        <p:nvCxnSpPr>
          <p:cNvPr id="793" name="Google Shape;793;p57"/>
          <p:cNvCxnSpPr/>
          <p:nvPr/>
        </p:nvCxnSpPr>
        <p:spPr>
          <a:xfrm>
            <a:off x="5756049" y="2455775"/>
            <a:ext cx="0" cy="1398300"/>
          </a:xfrm>
          <a:prstGeom prst="straightConnector1">
            <a:avLst/>
          </a:prstGeom>
          <a:noFill/>
          <a:ln cap="flat" cmpd="sng" w="28575">
            <a:solidFill>
              <a:srgbClr val="434343"/>
            </a:solidFill>
            <a:prstDash val="solid"/>
            <a:round/>
            <a:headEnd len="med" w="med" type="none"/>
            <a:tailEnd len="med" w="med" type="none"/>
          </a:ln>
        </p:spPr>
      </p:cxnSp>
      <p:cxnSp>
        <p:nvCxnSpPr>
          <p:cNvPr id="794" name="Google Shape;794;p57"/>
          <p:cNvCxnSpPr/>
          <p:nvPr/>
        </p:nvCxnSpPr>
        <p:spPr>
          <a:xfrm>
            <a:off x="5750649" y="3854252"/>
            <a:ext cx="1722600" cy="11100"/>
          </a:xfrm>
          <a:prstGeom prst="straightConnector1">
            <a:avLst/>
          </a:prstGeom>
          <a:noFill/>
          <a:ln cap="flat" cmpd="sng" w="28575">
            <a:solidFill>
              <a:srgbClr val="434343"/>
            </a:solidFill>
            <a:prstDash val="solid"/>
            <a:round/>
            <a:headEnd len="med" w="med" type="none"/>
            <a:tailEnd len="med" w="med" type="none"/>
          </a:ln>
        </p:spPr>
      </p:cxnSp>
      <p:sp>
        <p:nvSpPr>
          <p:cNvPr id="795" name="Google Shape;795;p57"/>
          <p:cNvSpPr/>
          <p:nvPr/>
        </p:nvSpPr>
        <p:spPr>
          <a:xfrm>
            <a:off x="5869543" y="3617407"/>
            <a:ext cx="35100" cy="477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57"/>
          <p:cNvSpPr/>
          <p:nvPr/>
        </p:nvSpPr>
        <p:spPr>
          <a:xfrm>
            <a:off x="7207759" y="3178939"/>
            <a:ext cx="35100" cy="477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57"/>
          <p:cNvSpPr/>
          <p:nvPr/>
        </p:nvSpPr>
        <p:spPr>
          <a:xfrm>
            <a:off x="5841302" y="3501930"/>
            <a:ext cx="35100" cy="477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57"/>
          <p:cNvSpPr/>
          <p:nvPr/>
        </p:nvSpPr>
        <p:spPr>
          <a:xfrm>
            <a:off x="5897785" y="3578915"/>
            <a:ext cx="35100" cy="477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57"/>
          <p:cNvSpPr/>
          <p:nvPr/>
        </p:nvSpPr>
        <p:spPr>
          <a:xfrm>
            <a:off x="5954267" y="3655899"/>
            <a:ext cx="35100" cy="477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57"/>
          <p:cNvSpPr/>
          <p:nvPr/>
        </p:nvSpPr>
        <p:spPr>
          <a:xfrm>
            <a:off x="7307494" y="3131051"/>
            <a:ext cx="35100" cy="477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57"/>
          <p:cNvSpPr/>
          <p:nvPr/>
        </p:nvSpPr>
        <p:spPr>
          <a:xfrm>
            <a:off x="6876034" y="3203388"/>
            <a:ext cx="35100" cy="477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57"/>
          <p:cNvSpPr/>
          <p:nvPr/>
        </p:nvSpPr>
        <p:spPr>
          <a:xfrm>
            <a:off x="6932516" y="3280372"/>
            <a:ext cx="35100" cy="477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57"/>
          <p:cNvSpPr/>
          <p:nvPr/>
        </p:nvSpPr>
        <p:spPr>
          <a:xfrm>
            <a:off x="7066830" y="3282696"/>
            <a:ext cx="35100" cy="477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57"/>
          <p:cNvSpPr/>
          <p:nvPr/>
        </p:nvSpPr>
        <p:spPr>
          <a:xfrm>
            <a:off x="6988999" y="3186996"/>
            <a:ext cx="35100" cy="477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57"/>
          <p:cNvSpPr/>
          <p:nvPr/>
        </p:nvSpPr>
        <p:spPr>
          <a:xfrm>
            <a:off x="6829752" y="3270976"/>
            <a:ext cx="35100" cy="477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57"/>
          <p:cNvSpPr/>
          <p:nvPr/>
        </p:nvSpPr>
        <p:spPr>
          <a:xfrm>
            <a:off x="6886235" y="3347961"/>
            <a:ext cx="35100" cy="477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57"/>
          <p:cNvSpPr/>
          <p:nvPr/>
        </p:nvSpPr>
        <p:spPr>
          <a:xfrm>
            <a:off x="7097175" y="3131051"/>
            <a:ext cx="35100" cy="477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57"/>
          <p:cNvSpPr/>
          <p:nvPr/>
        </p:nvSpPr>
        <p:spPr>
          <a:xfrm>
            <a:off x="6932516" y="3280372"/>
            <a:ext cx="35100" cy="477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57"/>
          <p:cNvSpPr/>
          <p:nvPr/>
        </p:nvSpPr>
        <p:spPr>
          <a:xfrm>
            <a:off x="7066830" y="3282696"/>
            <a:ext cx="35100" cy="477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57"/>
          <p:cNvSpPr/>
          <p:nvPr/>
        </p:nvSpPr>
        <p:spPr>
          <a:xfrm>
            <a:off x="6988999" y="3395849"/>
            <a:ext cx="35100" cy="477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57"/>
          <p:cNvSpPr/>
          <p:nvPr/>
        </p:nvSpPr>
        <p:spPr>
          <a:xfrm>
            <a:off x="7045482" y="3472834"/>
            <a:ext cx="35100" cy="477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57"/>
          <p:cNvSpPr/>
          <p:nvPr/>
        </p:nvSpPr>
        <p:spPr>
          <a:xfrm>
            <a:off x="5978488" y="3549818"/>
            <a:ext cx="35100" cy="477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57"/>
          <p:cNvSpPr/>
          <p:nvPr/>
        </p:nvSpPr>
        <p:spPr>
          <a:xfrm>
            <a:off x="6300253" y="3282696"/>
            <a:ext cx="35100" cy="477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57"/>
          <p:cNvSpPr/>
          <p:nvPr/>
        </p:nvSpPr>
        <p:spPr>
          <a:xfrm>
            <a:off x="6167816" y="3395849"/>
            <a:ext cx="35100" cy="477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57"/>
          <p:cNvSpPr/>
          <p:nvPr/>
        </p:nvSpPr>
        <p:spPr>
          <a:xfrm>
            <a:off x="6085162" y="3341173"/>
            <a:ext cx="35100" cy="477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57"/>
          <p:cNvSpPr/>
          <p:nvPr/>
        </p:nvSpPr>
        <p:spPr>
          <a:xfrm>
            <a:off x="6202631" y="3178945"/>
            <a:ext cx="35100" cy="477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57"/>
          <p:cNvSpPr/>
          <p:nvPr/>
        </p:nvSpPr>
        <p:spPr>
          <a:xfrm>
            <a:off x="6678042" y="3357363"/>
            <a:ext cx="35100" cy="477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57"/>
          <p:cNvSpPr/>
          <p:nvPr/>
        </p:nvSpPr>
        <p:spPr>
          <a:xfrm>
            <a:off x="6734525" y="3434348"/>
            <a:ext cx="35100" cy="477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57"/>
          <p:cNvSpPr/>
          <p:nvPr/>
        </p:nvSpPr>
        <p:spPr>
          <a:xfrm>
            <a:off x="7045482" y="2778325"/>
            <a:ext cx="35100" cy="477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57"/>
          <p:cNvSpPr/>
          <p:nvPr/>
        </p:nvSpPr>
        <p:spPr>
          <a:xfrm>
            <a:off x="6866694" y="2938084"/>
            <a:ext cx="35100" cy="477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57"/>
          <p:cNvSpPr/>
          <p:nvPr/>
        </p:nvSpPr>
        <p:spPr>
          <a:xfrm>
            <a:off x="6923177" y="3015069"/>
            <a:ext cx="35100" cy="477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57"/>
          <p:cNvSpPr/>
          <p:nvPr/>
        </p:nvSpPr>
        <p:spPr>
          <a:xfrm>
            <a:off x="6979660" y="3092053"/>
            <a:ext cx="35100" cy="477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23" name="Google Shape;823;p57"/>
          <p:cNvCxnSpPr/>
          <p:nvPr/>
        </p:nvCxnSpPr>
        <p:spPr>
          <a:xfrm flipH="1" rot="10800000">
            <a:off x="5812754" y="2978502"/>
            <a:ext cx="1530900" cy="680700"/>
          </a:xfrm>
          <a:prstGeom prst="straightConnector1">
            <a:avLst/>
          </a:prstGeom>
          <a:noFill/>
          <a:ln cap="flat" cmpd="sng" w="28575">
            <a:solidFill>
              <a:srgbClr val="1155CC"/>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3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Algorithms in AI</a:t>
            </a:r>
            <a:endParaRPr/>
          </a:p>
        </p:txBody>
      </p:sp>
      <p:sp>
        <p:nvSpPr>
          <p:cNvPr id="155" name="Google Shape;155;p31"/>
          <p:cNvSpPr txBox="1"/>
          <p:nvPr>
            <p:ph idx="1" type="body"/>
          </p:nvPr>
        </p:nvSpPr>
        <p:spPr>
          <a:xfrm>
            <a:off x="458075" y="1452625"/>
            <a:ext cx="8271300" cy="857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600">
                <a:solidFill>
                  <a:srgbClr val="000000"/>
                </a:solidFill>
              </a:rPr>
              <a:t>AI uses </a:t>
            </a:r>
            <a:r>
              <a:rPr b="1" lang="en" sz="2600">
                <a:solidFill>
                  <a:srgbClr val="000000"/>
                </a:solidFill>
              </a:rPr>
              <a:t>algorithms</a:t>
            </a:r>
            <a:r>
              <a:rPr lang="en" sz="2600">
                <a:solidFill>
                  <a:srgbClr val="000000"/>
                </a:solidFill>
              </a:rPr>
              <a:t> to train machines to learn and process information. </a:t>
            </a:r>
            <a:endParaRPr sz="2600">
              <a:solidFill>
                <a:srgbClr val="000000"/>
              </a:solidFill>
            </a:endParaRPr>
          </a:p>
        </p:txBody>
      </p:sp>
      <p:pic>
        <p:nvPicPr>
          <p:cNvPr id="156" name="Google Shape;156;p31"/>
          <p:cNvPicPr preferRelativeResize="0"/>
          <p:nvPr/>
        </p:nvPicPr>
        <p:blipFill>
          <a:blip r:embed="rId3">
            <a:alphaModFix/>
          </a:blip>
          <a:stretch>
            <a:fillRect/>
          </a:stretch>
        </p:blipFill>
        <p:spPr>
          <a:xfrm>
            <a:off x="458075" y="2912375"/>
            <a:ext cx="1952100" cy="1299000"/>
          </a:xfrm>
          <a:prstGeom prst="roundRect">
            <a:avLst>
              <a:gd fmla="val 16667" name="adj"/>
            </a:avLst>
          </a:prstGeom>
          <a:noFill/>
          <a:ln>
            <a:noFill/>
          </a:ln>
        </p:spPr>
      </p:pic>
      <p:sp>
        <p:nvSpPr>
          <p:cNvPr id="157" name="Google Shape;157;p31"/>
          <p:cNvSpPr/>
          <p:nvPr/>
        </p:nvSpPr>
        <p:spPr>
          <a:xfrm>
            <a:off x="3734875" y="2529800"/>
            <a:ext cx="1885800" cy="763500"/>
          </a:xfrm>
          <a:prstGeom prst="roundRect">
            <a:avLst>
              <a:gd fmla="val 16667"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Natural Language Processor </a:t>
            </a:r>
            <a:endParaRPr>
              <a:latin typeface="Proxima Nova"/>
              <a:ea typeface="Proxima Nova"/>
              <a:cs typeface="Proxima Nova"/>
              <a:sym typeface="Proxima Nova"/>
            </a:endParaRPr>
          </a:p>
        </p:txBody>
      </p:sp>
      <p:cxnSp>
        <p:nvCxnSpPr>
          <p:cNvPr id="158" name="Google Shape;158;p31"/>
          <p:cNvCxnSpPr>
            <a:stCxn id="159" idx="1"/>
            <a:endCxn id="157" idx="3"/>
          </p:cNvCxnSpPr>
          <p:nvPr/>
        </p:nvCxnSpPr>
        <p:spPr>
          <a:xfrm flipH="1">
            <a:off x="5620800" y="2911171"/>
            <a:ext cx="1306200" cy="300"/>
          </a:xfrm>
          <a:prstGeom prst="straightConnector1">
            <a:avLst/>
          </a:prstGeom>
          <a:noFill/>
          <a:ln cap="flat" cmpd="sng" w="9525">
            <a:solidFill>
              <a:schemeClr val="dk2"/>
            </a:solidFill>
            <a:prstDash val="solid"/>
            <a:round/>
            <a:headEnd len="med" w="med" type="none"/>
            <a:tailEnd len="med" w="med" type="triangle"/>
          </a:ln>
        </p:spPr>
      </p:cxnSp>
      <p:sp>
        <p:nvSpPr>
          <p:cNvPr id="159" name="Google Shape;159;p31"/>
          <p:cNvSpPr txBox="1"/>
          <p:nvPr/>
        </p:nvSpPr>
        <p:spPr>
          <a:xfrm>
            <a:off x="6927000" y="2603371"/>
            <a:ext cx="1759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"Hey Alexa, call Karel!"</a:t>
            </a:r>
            <a:endParaRPr>
              <a:latin typeface="Proxima Nova"/>
              <a:ea typeface="Proxima Nova"/>
              <a:cs typeface="Proxima Nova"/>
              <a:sym typeface="Proxima Nova"/>
            </a:endParaRPr>
          </a:p>
        </p:txBody>
      </p:sp>
      <p:cxnSp>
        <p:nvCxnSpPr>
          <p:cNvPr id="160" name="Google Shape;160;p31"/>
          <p:cNvCxnSpPr>
            <a:stCxn id="156" idx="3"/>
            <a:endCxn id="161" idx="1"/>
          </p:cNvCxnSpPr>
          <p:nvPr/>
        </p:nvCxnSpPr>
        <p:spPr>
          <a:xfrm>
            <a:off x="2410175" y="3561875"/>
            <a:ext cx="1324800" cy="267600"/>
          </a:xfrm>
          <a:prstGeom prst="straightConnector1">
            <a:avLst/>
          </a:prstGeom>
          <a:noFill/>
          <a:ln cap="flat" cmpd="sng" w="9525">
            <a:solidFill>
              <a:schemeClr val="dk2"/>
            </a:solidFill>
            <a:prstDash val="solid"/>
            <a:round/>
            <a:headEnd len="med" w="med" type="none"/>
            <a:tailEnd len="med" w="med" type="triangle"/>
          </a:ln>
        </p:spPr>
      </p:cxnSp>
      <p:sp>
        <p:nvSpPr>
          <p:cNvPr id="161" name="Google Shape;161;p31"/>
          <p:cNvSpPr/>
          <p:nvPr/>
        </p:nvSpPr>
        <p:spPr>
          <a:xfrm>
            <a:off x="3734875" y="3447875"/>
            <a:ext cx="1885800" cy="7635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Machine Learning Algorithm</a:t>
            </a:r>
            <a:endParaRPr>
              <a:latin typeface="Proxima Nova"/>
              <a:ea typeface="Proxima Nova"/>
              <a:cs typeface="Proxima Nova"/>
              <a:sym typeface="Proxima Nova"/>
            </a:endParaRPr>
          </a:p>
        </p:txBody>
      </p:sp>
      <p:cxnSp>
        <p:nvCxnSpPr>
          <p:cNvPr id="162" name="Google Shape;162;p31"/>
          <p:cNvCxnSpPr/>
          <p:nvPr/>
        </p:nvCxnSpPr>
        <p:spPr>
          <a:xfrm flipH="1" rot="10800000">
            <a:off x="5620675" y="3826925"/>
            <a:ext cx="1260300" cy="2700"/>
          </a:xfrm>
          <a:prstGeom prst="straightConnector1">
            <a:avLst/>
          </a:prstGeom>
          <a:noFill/>
          <a:ln cap="flat" cmpd="sng" w="9525">
            <a:solidFill>
              <a:schemeClr val="dk2"/>
            </a:solidFill>
            <a:prstDash val="solid"/>
            <a:round/>
            <a:headEnd len="med" w="med" type="none"/>
            <a:tailEnd len="med" w="med" type="triangle"/>
          </a:ln>
        </p:spPr>
      </p:cxnSp>
      <p:sp>
        <p:nvSpPr>
          <p:cNvPr id="163" name="Google Shape;163;p31"/>
          <p:cNvSpPr txBox="1"/>
          <p:nvPr/>
        </p:nvSpPr>
        <p:spPr>
          <a:xfrm>
            <a:off x="6945375" y="3512325"/>
            <a:ext cx="2033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a:t>
            </a:r>
            <a:r>
              <a:rPr lang="en">
                <a:latin typeface="Consolas"/>
                <a:ea typeface="Consolas"/>
                <a:cs typeface="Consolas"/>
                <a:sym typeface="Consolas"/>
              </a:rPr>
              <a:t>The name Karel can now be used to call Karel the Dog</a:t>
            </a:r>
            <a:r>
              <a:rPr lang="en">
                <a:latin typeface="Proxima Nova"/>
                <a:ea typeface="Proxima Nova"/>
                <a:cs typeface="Proxima Nova"/>
                <a:sym typeface="Proxima Nova"/>
              </a:rPr>
              <a:t>"</a:t>
            </a:r>
            <a:endParaRPr>
              <a:latin typeface="Proxima Nova"/>
              <a:ea typeface="Proxima Nova"/>
              <a:cs typeface="Proxima Nova"/>
              <a:sym typeface="Proxima Nova"/>
            </a:endParaRPr>
          </a:p>
        </p:txBody>
      </p:sp>
      <p:cxnSp>
        <p:nvCxnSpPr>
          <p:cNvPr id="164" name="Google Shape;164;p31"/>
          <p:cNvCxnSpPr/>
          <p:nvPr/>
        </p:nvCxnSpPr>
        <p:spPr>
          <a:xfrm flipH="1">
            <a:off x="2410075" y="2911550"/>
            <a:ext cx="1324800" cy="6504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7" name="Shape 827"/>
        <p:cNvGrpSpPr/>
        <p:nvPr/>
      </p:nvGrpSpPr>
      <p:grpSpPr>
        <a:xfrm>
          <a:off x="0" y="0"/>
          <a:ext cx="0" cy="0"/>
          <a:chOff x="0" y="0"/>
          <a:chExt cx="0" cy="0"/>
        </a:xfrm>
      </p:grpSpPr>
      <p:sp>
        <p:nvSpPr>
          <p:cNvPr id="828" name="Google Shape;828;p58"/>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Neural Networks</a:t>
            </a:r>
            <a:endParaRPr/>
          </a:p>
        </p:txBody>
      </p:sp>
      <p:sp>
        <p:nvSpPr>
          <p:cNvPr id="829" name="Google Shape;829;p58"/>
          <p:cNvSpPr txBox="1"/>
          <p:nvPr/>
        </p:nvSpPr>
        <p:spPr>
          <a:xfrm>
            <a:off x="1311375" y="1529925"/>
            <a:ext cx="115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Input Layer</a:t>
            </a:r>
            <a:endParaRPr b="1">
              <a:latin typeface="Proxima Nova"/>
              <a:ea typeface="Proxima Nova"/>
              <a:cs typeface="Proxima Nova"/>
              <a:sym typeface="Proxima Nova"/>
            </a:endParaRPr>
          </a:p>
        </p:txBody>
      </p:sp>
      <p:sp>
        <p:nvSpPr>
          <p:cNvPr id="830" name="Google Shape;830;p58"/>
          <p:cNvSpPr/>
          <p:nvPr/>
        </p:nvSpPr>
        <p:spPr>
          <a:xfrm>
            <a:off x="1457100" y="2302175"/>
            <a:ext cx="728400" cy="684900"/>
          </a:xfrm>
          <a:prstGeom prst="ellipse">
            <a:avLst/>
          </a:pr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58"/>
          <p:cNvSpPr/>
          <p:nvPr/>
        </p:nvSpPr>
        <p:spPr>
          <a:xfrm>
            <a:off x="1457100" y="3416250"/>
            <a:ext cx="728400" cy="684900"/>
          </a:xfrm>
          <a:prstGeom prst="ellipse">
            <a:avLst/>
          </a:pr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58"/>
          <p:cNvSpPr txBox="1"/>
          <p:nvPr/>
        </p:nvSpPr>
        <p:spPr>
          <a:xfrm>
            <a:off x="4054750" y="1529925"/>
            <a:ext cx="133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Hidden Layer</a:t>
            </a:r>
            <a:endParaRPr b="1">
              <a:latin typeface="Proxima Nova"/>
              <a:ea typeface="Proxima Nova"/>
              <a:cs typeface="Proxima Nova"/>
              <a:sym typeface="Proxima Nova"/>
            </a:endParaRPr>
          </a:p>
        </p:txBody>
      </p:sp>
      <p:sp>
        <p:nvSpPr>
          <p:cNvPr id="833" name="Google Shape;833;p58"/>
          <p:cNvSpPr/>
          <p:nvPr/>
        </p:nvSpPr>
        <p:spPr>
          <a:xfrm>
            <a:off x="4247573" y="2032025"/>
            <a:ext cx="728400" cy="684900"/>
          </a:xfrm>
          <a:prstGeom prst="ellipse">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58"/>
          <p:cNvSpPr/>
          <p:nvPr/>
        </p:nvSpPr>
        <p:spPr>
          <a:xfrm>
            <a:off x="4247573" y="2898400"/>
            <a:ext cx="728400" cy="684900"/>
          </a:xfrm>
          <a:prstGeom prst="ellipse">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58"/>
          <p:cNvSpPr/>
          <p:nvPr/>
        </p:nvSpPr>
        <p:spPr>
          <a:xfrm>
            <a:off x="4247573" y="3764775"/>
            <a:ext cx="728400" cy="684900"/>
          </a:xfrm>
          <a:prstGeom prst="ellipse">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36" name="Google Shape;836;p58"/>
          <p:cNvCxnSpPr>
            <a:stCxn id="830" idx="6"/>
            <a:endCxn id="833" idx="2"/>
          </p:cNvCxnSpPr>
          <p:nvPr/>
        </p:nvCxnSpPr>
        <p:spPr>
          <a:xfrm flipH="1" rot="10800000">
            <a:off x="2185500" y="2374625"/>
            <a:ext cx="2062200" cy="270000"/>
          </a:xfrm>
          <a:prstGeom prst="straightConnector1">
            <a:avLst/>
          </a:prstGeom>
          <a:noFill/>
          <a:ln cap="flat" cmpd="sng" w="28575">
            <a:solidFill>
              <a:schemeClr val="dk2"/>
            </a:solidFill>
            <a:prstDash val="solid"/>
            <a:round/>
            <a:headEnd len="med" w="med" type="none"/>
            <a:tailEnd len="med" w="med" type="stealth"/>
          </a:ln>
        </p:spPr>
      </p:cxnSp>
      <p:cxnSp>
        <p:nvCxnSpPr>
          <p:cNvPr id="837" name="Google Shape;837;p58"/>
          <p:cNvCxnSpPr>
            <a:stCxn id="830" idx="6"/>
            <a:endCxn id="834" idx="2"/>
          </p:cNvCxnSpPr>
          <p:nvPr/>
        </p:nvCxnSpPr>
        <p:spPr>
          <a:xfrm>
            <a:off x="2185500" y="2644625"/>
            <a:ext cx="2062200" cy="596100"/>
          </a:xfrm>
          <a:prstGeom prst="straightConnector1">
            <a:avLst/>
          </a:prstGeom>
          <a:noFill/>
          <a:ln cap="flat" cmpd="sng" w="9525">
            <a:solidFill>
              <a:schemeClr val="dk2"/>
            </a:solidFill>
            <a:prstDash val="solid"/>
            <a:round/>
            <a:headEnd len="med" w="med" type="none"/>
            <a:tailEnd len="med" w="med" type="stealth"/>
          </a:ln>
        </p:spPr>
      </p:cxnSp>
      <p:cxnSp>
        <p:nvCxnSpPr>
          <p:cNvPr id="838" name="Google Shape;838;p58"/>
          <p:cNvCxnSpPr>
            <a:stCxn id="830" idx="6"/>
            <a:endCxn id="835" idx="2"/>
          </p:cNvCxnSpPr>
          <p:nvPr/>
        </p:nvCxnSpPr>
        <p:spPr>
          <a:xfrm>
            <a:off x="2185500" y="2644625"/>
            <a:ext cx="2062200" cy="1462500"/>
          </a:xfrm>
          <a:prstGeom prst="straightConnector1">
            <a:avLst/>
          </a:prstGeom>
          <a:noFill/>
          <a:ln cap="flat" cmpd="sng" w="9525">
            <a:solidFill>
              <a:schemeClr val="dk2"/>
            </a:solidFill>
            <a:prstDash val="solid"/>
            <a:round/>
            <a:headEnd len="med" w="med" type="none"/>
            <a:tailEnd len="med" w="med" type="stealth"/>
          </a:ln>
        </p:spPr>
      </p:cxnSp>
      <p:cxnSp>
        <p:nvCxnSpPr>
          <p:cNvPr id="839" name="Google Shape;839;p58"/>
          <p:cNvCxnSpPr>
            <a:stCxn id="831" idx="6"/>
            <a:endCxn id="833" idx="2"/>
          </p:cNvCxnSpPr>
          <p:nvPr/>
        </p:nvCxnSpPr>
        <p:spPr>
          <a:xfrm flipH="1" rot="10800000">
            <a:off x="2185500" y="2374500"/>
            <a:ext cx="2062200" cy="1384200"/>
          </a:xfrm>
          <a:prstGeom prst="straightConnector1">
            <a:avLst/>
          </a:prstGeom>
          <a:noFill/>
          <a:ln cap="flat" cmpd="sng" w="9525">
            <a:solidFill>
              <a:schemeClr val="dk2"/>
            </a:solidFill>
            <a:prstDash val="solid"/>
            <a:round/>
            <a:headEnd len="med" w="med" type="none"/>
            <a:tailEnd len="med" w="med" type="stealth"/>
          </a:ln>
        </p:spPr>
      </p:cxnSp>
      <p:cxnSp>
        <p:nvCxnSpPr>
          <p:cNvPr id="840" name="Google Shape;840;p58"/>
          <p:cNvCxnSpPr>
            <a:stCxn id="831" idx="6"/>
            <a:endCxn id="834" idx="2"/>
          </p:cNvCxnSpPr>
          <p:nvPr/>
        </p:nvCxnSpPr>
        <p:spPr>
          <a:xfrm flipH="1" rot="10800000">
            <a:off x="2185500" y="3240900"/>
            <a:ext cx="2062200" cy="517800"/>
          </a:xfrm>
          <a:prstGeom prst="straightConnector1">
            <a:avLst/>
          </a:prstGeom>
          <a:noFill/>
          <a:ln cap="flat" cmpd="sng" w="9525">
            <a:solidFill>
              <a:schemeClr val="dk2"/>
            </a:solidFill>
            <a:prstDash val="solid"/>
            <a:round/>
            <a:headEnd len="med" w="med" type="none"/>
            <a:tailEnd len="med" w="med" type="stealth"/>
          </a:ln>
        </p:spPr>
      </p:cxnSp>
      <p:cxnSp>
        <p:nvCxnSpPr>
          <p:cNvPr id="841" name="Google Shape;841;p58"/>
          <p:cNvCxnSpPr>
            <a:stCxn id="831" idx="6"/>
            <a:endCxn id="835" idx="2"/>
          </p:cNvCxnSpPr>
          <p:nvPr/>
        </p:nvCxnSpPr>
        <p:spPr>
          <a:xfrm>
            <a:off x="2185500" y="3758700"/>
            <a:ext cx="2062200" cy="348600"/>
          </a:xfrm>
          <a:prstGeom prst="straightConnector1">
            <a:avLst/>
          </a:prstGeom>
          <a:noFill/>
          <a:ln cap="flat" cmpd="sng" w="9525">
            <a:solidFill>
              <a:schemeClr val="dk2"/>
            </a:solidFill>
            <a:prstDash val="solid"/>
            <a:round/>
            <a:headEnd len="med" w="med" type="none"/>
            <a:tailEnd len="med" w="med" type="stealth"/>
          </a:ln>
        </p:spPr>
      </p:cxnSp>
      <p:sp>
        <p:nvSpPr>
          <p:cNvPr id="842" name="Google Shape;842;p58"/>
          <p:cNvSpPr txBox="1"/>
          <p:nvPr/>
        </p:nvSpPr>
        <p:spPr>
          <a:xfrm>
            <a:off x="5478625" y="2717500"/>
            <a:ext cx="22074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When data is sent to a hidden layer node, the node computes the </a:t>
            </a:r>
            <a:r>
              <a:rPr b="1" lang="en">
                <a:latin typeface="Proxima Nova"/>
                <a:ea typeface="Proxima Nova"/>
                <a:cs typeface="Proxima Nova"/>
                <a:sym typeface="Proxima Nova"/>
              </a:rPr>
              <a:t>significance </a:t>
            </a:r>
            <a:r>
              <a:rPr lang="en">
                <a:latin typeface="Proxima Nova"/>
                <a:ea typeface="Proxima Nova"/>
                <a:cs typeface="Proxima Nova"/>
                <a:sym typeface="Proxima Nova"/>
              </a:rPr>
              <a:t>of the input.</a:t>
            </a:r>
            <a:endParaRPr>
              <a:latin typeface="Proxima Nova"/>
              <a:ea typeface="Proxima Nova"/>
              <a:cs typeface="Proxima Nova"/>
              <a:sym typeface="Proxima Nova"/>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6" name="Shape 846"/>
        <p:cNvGrpSpPr/>
        <p:nvPr/>
      </p:nvGrpSpPr>
      <p:grpSpPr>
        <a:xfrm>
          <a:off x="0" y="0"/>
          <a:ext cx="0" cy="0"/>
          <a:chOff x="0" y="0"/>
          <a:chExt cx="0" cy="0"/>
        </a:xfrm>
      </p:grpSpPr>
      <p:sp>
        <p:nvSpPr>
          <p:cNvPr id="847" name="Google Shape;847;p59"/>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Neural Networks</a:t>
            </a:r>
            <a:endParaRPr/>
          </a:p>
        </p:txBody>
      </p:sp>
      <p:sp>
        <p:nvSpPr>
          <p:cNvPr id="848" name="Google Shape;848;p59"/>
          <p:cNvSpPr txBox="1"/>
          <p:nvPr/>
        </p:nvSpPr>
        <p:spPr>
          <a:xfrm>
            <a:off x="1311375" y="1529925"/>
            <a:ext cx="115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Input Layer</a:t>
            </a:r>
            <a:endParaRPr b="1">
              <a:latin typeface="Proxima Nova"/>
              <a:ea typeface="Proxima Nova"/>
              <a:cs typeface="Proxima Nova"/>
              <a:sym typeface="Proxima Nova"/>
            </a:endParaRPr>
          </a:p>
        </p:txBody>
      </p:sp>
      <p:sp>
        <p:nvSpPr>
          <p:cNvPr id="849" name="Google Shape;849;p59"/>
          <p:cNvSpPr/>
          <p:nvPr/>
        </p:nvSpPr>
        <p:spPr>
          <a:xfrm>
            <a:off x="1457100" y="2302175"/>
            <a:ext cx="728400" cy="684900"/>
          </a:xfrm>
          <a:prstGeom prst="ellipse">
            <a:avLst/>
          </a:pr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59"/>
          <p:cNvSpPr/>
          <p:nvPr/>
        </p:nvSpPr>
        <p:spPr>
          <a:xfrm>
            <a:off x="1457100" y="3416250"/>
            <a:ext cx="728400" cy="684900"/>
          </a:xfrm>
          <a:prstGeom prst="ellipse">
            <a:avLst/>
          </a:pr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59"/>
          <p:cNvSpPr txBox="1"/>
          <p:nvPr/>
        </p:nvSpPr>
        <p:spPr>
          <a:xfrm>
            <a:off x="4054750" y="1529925"/>
            <a:ext cx="133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Hidden Layer</a:t>
            </a:r>
            <a:endParaRPr b="1">
              <a:latin typeface="Proxima Nova"/>
              <a:ea typeface="Proxima Nova"/>
              <a:cs typeface="Proxima Nova"/>
              <a:sym typeface="Proxima Nova"/>
            </a:endParaRPr>
          </a:p>
        </p:txBody>
      </p:sp>
      <p:sp>
        <p:nvSpPr>
          <p:cNvPr id="852" name="Google Shape;852;p59"/>
          <p:cNvSpPr/>
          <p:nvPr/>
        </p:nvSpPr>
        <p:spPr>
          <a:xfrm>
            <a:off x="4247573" y="2032025"/>
            <a:ext cx="728400" cy="684900"/>
          </a:xfrm>
          <a:prstGeom prst="ellipse">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800">
                <a:latin typeface="Proxima Nova"/>
                <a:ea typeface="Proxima Nova"/>
                <a:cs typeface="Proxima Nova"/>
                <a:sym typeface="Proxima Nova"/>
              </a:rPr>
              <a:t>w(a) .5</a:t>
            </a:r>
            <a:endParaRPr i="1" sz="800">
              <a:latin typeface="Proxima Nova"/>
              <a:ea typeface="Proxima Nova"/>
              <a:cs typeface="Proxima Nova"/>
              <a:sym typeface="Proxima Nova"/>
            </a:endParaRPr>
          </a:p>
        </p:txBody>
      </p:sp>
      <p:sp>
        <p:nvSpPr>
          <p:cNvPr id="853" name="Google Shape;853;p59"/>
          <p:cNvSpPr/>
          <p:nvPr/>
        </p:nvSpPr>
        <p:spPr>
          <a:xfrm>
            <a:off x="4247573" y="2898400"/>
            <a:ext cx="728400" cy="684900"/>
          </a:xfrm>
          <a:prstGeom prst="ellipse">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sz="800">
                <a:solidFill>
                  <a:schemeClr val="dk1"/>
                </a:solidFill>
                <a:latin typeface="Proxima Nova"/>
                <a:ea typeface="Proxima Nova"/>
                <a:cs typeface="Proxima Nova"/>
                <a:sym typeface="Proxima Nova"/>
              </a:rPr>
              <a:t>w(a) .2</a:t>
            </a:r>
            <a:endParaRPr i="1" sz="800">
              <a:solidFill>
                <a:schemeClr val="dk1"/>
              </a:solidFill>
              <a:latin typeface="Proxima Nova"/>
              <a:ea typeface="Proxima Nova"/>
              <a:cs typeface="Proxima Nova"/>
              <a:sym typeface="Proxima Nova"/>
            </a:endParaRPr>
          </a:p>
        </p:txBody>
      </p:sp>
      <p:sp>
        <p:nvSpPr>
          <p:cNvPr id="854" name="Google Shape;854;p59"/>
          <p:cNvSpPr/>
          <p:nvPr/>
        </p:nvSpPr>
        <p:spPr>
          <a:xfrm>
            <a:off x="4247573" y="3764775"/>
            <a:ext cx="728400" cy="684900"/>
          </a:xfrm>
          <a:prstGeom prst="ellipse">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sz="800">
                <a:solidFill>
                  <a:schemeClr val="dk1"/>
                </a:solidFill>
                <a:latin typeface="Proxima Nova"/>
                <a:ea typeface="Proxima Nova"/>
                <a:cs typeface="Proxima Nova"/>
                <a:sym typeface="Proxima Nova"/>
              </a:rPr>
              <a:t>w(a) .9</a:t>
            </a:r>
            <a:endParaRPr i="1" sz="800">
              <a:solidFill>
                <a:schemeClr val="dk1"/>
              </a:solidFill>
              <a:latin typeface="Proxima Nova"/>
              <a:ea typeface="Proxima Nova"/>
              <a:cs typeface="Proxima Nova"/>
              <a:sym typeface="Proxima Nova"/>
            </a:endParaRPr>
          </a:p>
        </p:txBody>
      </p:sp>
      <p:cxnSp>
        <p:nvCxnSpPr>
          <p:cNvPr id="855" name="Google Shape;855;p59"/>
          <p:cNvCxnSpPr>
            <a:stCxn id="849" idx="6"/>
            <a:endCxn id="852" idx="2"/>
          </p:cNvCxnSpPr>
          <p:nvPr/>
        </p:nvCxnSpPr>
        <p:spPr>
          <a:xfrm flipH="1" rot="10800000">
            <a:off x="2185500" y="2374625"/>
            <a:ext cx="2062200" cy="270000"/>
          </a:xfrm>
          <a:prstGeom prst="straightConnector1">
            <a:avLst/>
          </a:prstGeom>
          <a:noFill/>
          <a:ln cap="flat" cmpd="sng" w="28575">
            <a:solidFill>
              <a:schemeClr val="dk2"/>
            </a:solidFill>
            <a:prstDash val="solid"/>
            <a:round/>
            <a:headEnd len="med" w="med" type="none"/>
            <a:tailEnd len="med" w="med" type="stealth"/>
          </a:ln>
        </p:spPr>
      </p:cxnSp>
      <p:cxnSp>
        <p:nvCxnSpPr>
          <p:cNvPr id="856" name="Google Shape;856;p59"/>
          <p:cNvCxnSpPr>
            <a:stCxn id="849" idx="6"/>
            <a:endCxn id="853" idx="2"/>
          </p:cNvCxnSpPr>
          <p:nvPr/>
        </p:nvCxnSpPr>
        <p:spPr>
          <a:xfrm>
            <a:off x="2185500" y="2644625"/>
            <a:ext cx="2062200" cy="596100"/>
          </a:xfrm>
          <a:prstGeom prst="straightConnector1">
            <a:avLst/>
          </a:prstGeom>
          <a:noFill/>
          <a:ln cap="flat" cmpd="sng" w="9525">
            <a:solidFill>
              <a:schemeClr val="dk2"/>
            </a:solidFill>
            <a:prstDash val="solid"/>
            <a:round/>
            <a:headEnd len="med" w="med" type="none"/>
            <a:tailEnd len="med" w="med" type="stealth"/>
          </a:ln>
        </p:spPr>
      </p:cxnSp>
      <p:cxnSp>
        <p:nvCxnSpPr>
          <p:cNvPr id="857" name="Google Shape;857;p59"/>
          <p:cNvCxnSpPr>
            <a:stCxn id="849" idx="6"/>
            <a:endCxn id="854" idx="2"/>
          </p:cNvCxnSpPr>
          <p:nvPr/>
        </p:nvCxnSpPr>
        <p:spPr>
          <a:xfrm>
            <a:off x="2185500" y="2644625"/>
            <a:ext cx="2062200" cy="1462500"/>
          </a:xfrm>
          <a:prstGeom prst="straightConnector1">
            <a:avLst/>
          </a:prstGeom>
          <a:noFill/>
          <a:ln cap="flat" cmpd="sng" w="9525">
            <a:solidFill>
              <a:schemeClr val="dk2"/>
            </a:solidFill>
            <a:prstDash val="solid"/>
            <a:round/>
            <a:headEnd len="med" w="med" type="none"/>
            <a:tailEnd len="med" w="med" type="stealth"/>
          </a:ln>
        </p:spPr>
      </p:cxnSp>
      <p:cxnSp>
        <p:nvCxnSpPr>
          <p:cNvPr id="858" name="Google Shape;858;p59"/>
          <p:cNvCxnSpPr>
            <a:stCxn id="850" idx="6"/>
            <a:endCxn id="852" idx="2"/>
          </p:cNvCxnSpPr>
          <p:nvPr/>
        </p:nvCxnSpPr>
        <p:spPr>
          <a:xfrm flipH="1" rot="10800000">
            <a:off x="2185500" y="2374500"/>
            <a:ext cx="2062200" cy="1384200"/>
          </a:xfrm>
          <a:prstGeom prst="straightConnector1">
            <a:avLst/>
          </a:prstGeom>
          <a:noFill/>
          <a:ln cap="flat" cmpd="sng" w="9525">
            <a:solidFill>
              <a:schemeClr val="dk2"/>
            </a:solidFill>
            <a:prstDash val="solid"/>
            <a:round/>
            <a:headEnd len="med" w="med" type="none"/>
            <a:tailEnd len="med" w="med" type="stealth"/>
          </a:ln>
        </p:spPr>
      </p:cxnSp>
      <p:cxnSp>
        <p:nvCxnSpPr>
          <p:cNvPr id="859" name="Google Shape;859;p59"/>
          <p:cNvCxnSpPr>
            <a:stCxn id="850" idx="6"/>
            <a:endCxn id="853" idx="2"/>
          </p:cNvCxnSpPr>
          <p:nvPr/>
        </p:nvCxnSpPr>
        <p:spPr>
          <a:xfrm flipH="1" rot="10800000">
            <a:off x="2185500" y="3240900"/>
            <a:ext cx="2062200" cy="517800"/>
          </a:xfrm>
          <a:prstGeom prst="straightConnector1">
            <a:avLst/>
          </a:prstGeom>
          <a:noFill/>
          <a:ln cap="flat" cmpd="sng" w="9525">
            <a:solidFill>
              <a:schemeClr val="dk2"/>
            </a:solidFill>
            <a:prstDash val="solid"/>
            <a:round/>
            <a:headEnd len="med" w="med" type="none"/>
            <a:tailEnd len="med" w="med" type="stealth"/>
          </a:ln>
        </p:spPr>
      </p:cxnSp>
      <p:cxnSp>
        <p:nvCxnSpPr>
          <p:cNvPr id="860" name="Google Shape;860;p59"/>
          <p:cNvCxnSpPr>
            <a:stCxn id="850" idx="6"/>
            <a:endCxn id="854" idx="2"/>
          </p:cNvCxnSpPr>
          <p:nvPr/>
        </p:nvCxnSpPr>
        <p:spPr>
          <a:xfrm>
            <a:off x="2185500" y="3758700"/>
            <a:ext cx="2062200" cy="348600"/>
          </a:xfrm>
          <a:prstGeom prst="straightConnector1">
            <a:avLst/>
          </a:prstGeom>
          <a:noFill/>
          <a:ln cap="flat" cmpd="sng" w="9525">
            <a:solidFill>
              <a:schemeClr val="dk2"/>
            </a:solidFill>
            <a:prstDash val="solid"/>
            <a:round/>
            <a:headEnd len="med" w="med" type="none"/>
            <a:tailEnd len="med" w="med" type="stealth"/>
          </a:ln>
        </p:spPr>
      </p:cxnSp>
      <p:sp>
        <p:nvSpPr>
          <p:cNvPr id="861" name="Google Shape;861;p59"/>
          <p:cNvSpPr txBox="1"/>
          <p:nvPr/>
        </p:nvSpPr>
        <p:spPr>
          <a:xfrm>
            <a:off x="5478625" y="2717500"/>
            <a:ext cx="22074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When data is sent to a hidden layer node, the node computes the </a:t>
            </a:r>
            <a:r>
              <a:rPr b="1" lang="en">
                <a:latin typeface="Proxima Nova"/>
                <a:ea typeface="Proxima Nova"/>
                <a:cs typeface="Proxima Nova"/>
                <a:sym typeface="Proxima Nova"/>
              </a:rPr>
              <a:t>significance </a:t>
            </a:r>
            <a:r>
              <a:rPr lang="en">
                <a:latin typeface="Proxima Nova"/>
                <a:ea typeface="Proxima Nova"/>
                <a:cs typeface="Proxima Nova"/>
                <a:sym typeface="Proxima Nova"/>
              </a:rPr>
              <a:t>of the input.</a:t>
            </a:r>
            <a:endParaRPr>
              <a:latin typeface="Proxima Nova"/>
              <a:ea typeface="Proxima Nova"/>
              <a:cs typeface="Proxima Nova"/>
              <a:sym typeface="Proxima Nova"/>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5" name="Shape 865"/>
        <p:cNvGrpSpPr/>
        <p:nvPr/>
      </p:nvGrpSpPr>
      <p:grpSpPr>
        <a:xfrm>
          <a:off x="0" y="0"/>
          <a:ext cx="0" cy="0"/>
          <a:chOff x="0" y="0"/>
          <a:chExt cx="0" cy="0"/>
        </a:xfrm>
      </p:grpSpPr>
      <p:cxnSp>
        <p:nvCxnSpPr>
          <p:cNvPr id="866" name="Google Shape;866;p60"/>
          <p:cNvCxnSpPr/>
          <p:nvPr/>
        </p:nvCxnSpPr>
        <p:spPr>
          <a:xfrm rot="10800000">
            <a:off x="4869301" y="2464224"/>
            <a:ext cx="660600" cy="144600"/>
          </a:xfrm>
          <a:prstGeom prst="straightConnector1">
            <a:avLst/>
          </a:prstGeom>
          <a:noFill/>
          <a:ln cap="flat" cmpd="sng" w="9525">
            <a:solidFill>
              <a:schemeClr val="dk2"/>
            </a:solidFill>
            <a:prstDash val="solid"/>
            <a:round/>
            <a:headEnd len="med" w="med" type="none"/>
            <a:tailEnd len="med" w="med" type="none"/>
          </a:ln>
        </p:spPr>
      </p:cxnSp>
      <p:sp>
        <p:nvSpPr>
          <p:cNvPr id="867" name="Google Shape;867;p6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Neural Networks</a:t>
            </a:r>
            <a:endParaRPr/>
          </a:p>
        </p:txBody>
      </p:sp>
      <p:sp>
        <p:nvSpPr>
          <p:cNvPr id="868" name="Google Shape;868;p60"/>
          <p:cNvSpPr txBox="1"/>
          <p:nvPr/>
        </p:nvSpPr>
        <p:spPr>
          <a:xfrm>
            <a:off x="1311375" y="1529925"/>
            <a:ext cx="115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Input Layer</a:t>
            </a:r>
            <a:endParaRPr b="1">
              <a:latin typeface="Proxima Nova"/>
              <a:ea typeface="Proxima Nova"/>
              <a:cs typeface="Proxima Nova"/>
              <a:sym typeface="Proxima Nova"/>
            </a:endParaRPr>
          </a:p>
        </p:txBody>
      </p:sp>
      <p:sp>
        <p:nvSpPr>
          <p:cNvPr id="869" name="Google Shape;869;p60"/>
          <p:cNvSpPr/>
          <p:nvPr/>
        </p:nvSpPr>
        <p:spPr>
          <a:xfrm>
            <a:off x="1457100" y="2302175"/>
            <a:ext cx="728400" cy="684900"/>
          </a:xfrm>
          <a:prstGeom prst="ellipse">
            <a:avLst/>
          </a:pr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60"/>
          <p:cNvSpPr/>
          <p:nvPr/>
        </p:nvSpPr>
        <p:spPr>
          <a:xfrm>
            <a:off x="1457100" y="3416250"/>
            <a:ext cx="728400" cy="684900"/>
          </a:xfrm>
          <a:prstGeom prst="ellipse">
            <a:avLst/>
          </a:pr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60"/>
          <p:cNvSpPr txBox="1"/>
          <p:nvPr/>
        </p:nvSpPr>
        <p:spPr>
          <a:xfrm>
            <a:off x="4054750" y="1529925"/>
            <a:ext cx="133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Hidden Layer</a:t>
            </a:r>
            <a:endParaRPr b="1">
              <a:latin typeface="Proxima Nova"/>
              <a:ea typeface="Proxima Nova"/>
              <a:cs typeface="Proxima Nova"/>
              <a:sym typeface="Proxima Nova"/>
            </a:endParaRPr>
          </a:p>
        </p:txBody>
      </p:sp>
      <p:sp>
        <p:nvSpPr>
          <p:cNvPr id="872" name="Google Shape;872;p60"/>
          <p:cNvSpPr/>
          <p:nvPr/>
        </p:nvSpPr>
        <p:spPr>
          <a:xfrm>
            <a:off x="4247573" y="2032025"/>
            <a:ext cx="728400" cy="684900"/>
          </a:xfrm>
          <a:prstGeom prst="ellipse">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800">
                <a:latin typeface="Proxima Nova"/>
                <a:ea typeface="Proxima Nova"/>
                <a:cs typeface="Proxima Nova"/>
                <a:sym typeface="Proxima Nova"/>
              </a:rPr>
              <a:t>w(a) .5</a:t>
            </a:r>
            <a:endParaRPr i="1" sz="800">
              <a:latin typeface="Proxima Nova"/>
              <a:ea typeface="Proxima Nova"/>
              <a:cs typeface="Proxima Nova"/>
              <a:sym typeface="Proxima Nova"/>
            </a:endParaRPr>
          </a:p>
        </p:txBody>
      </p:sp>
      <p:sp>
        <p:nvSpPr>
          <p:cNvPr id="873" name="Google Shape;873;p60"/>
          <p:cNvSpPr/>
          <p:nvPr/>
        </p:nvSpPr>
        <p:spPr>
          <a:xfrm>
            <a:off x="4247573" y="2898400"/>
            <a:ext cx="728400" cy="684900"/>
          </a:xfrm>
          <a:prstGeom prst="ellipse">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800">
                <a:solidFill>
                  <a:schemeClr val="dk1"/>
                </a:solidFill>
                <a:latin typeface="Proxima Nova"/>
                <a:ea typeface="Proxima Nova"/>
                <a:cs typeface="Proxima Nova"/>
                <a:sym typeface="Proxima Nova"/>
              </a:rPr>
              <a:t>w(a) .2</a:t>
            </a:r>
            <a:endParaRPr i="1" sz="800">
              <a:solidFill>
                <a:schemeClr val="dk1"/>
              </a:solidFill>
              <a:latin typeface="Proxima Nova"/>
              <a:ea typeface="Proxima Nova"/>
              <a:cs typeface="Proxima Nova"/>
              <a:sym typeface="Proxima Nova"/>
            </a:endParaRPr>
          </a:p>
        </p:txBody>
      </p:sp>
      <p:sp>
        <p:nvSpPr>
          <p:cNvPr id="874" name="Google Shape;874;p60"/>
          <p:cNvSpPr/>
          <p:nvPr/>
        </p:nvSpPr>
        <p:spPr>
          <a:xfrm>
            <a:off x="4247573" y="3764775"/>
            <a:ext cx="728400" cy="684900"/>
          </a:xfrm>
          <a:prstGeom prst="ellipse">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800">
                <a:solidFill>
                  <a:schemeClr val="dk1"/>
                </a:solidFill>
                <a:latin typeface="Proxima Nova"/>
                <a:ea typeface="Proxima Nova"/>
                <a:cs typeface="Proxima Nova"/>
                <a:sym typeface="Proxima Nova"/>
              </a:rPr>
              <a:t>w(a) .9</a:t>
            </a:r>
            <a:endParaRPr i="1" sz="800">
              <a:solidFill>
                <a:schemeClr val="dk1"/>
              </a:solidFill>
              <a:latin typeface="Proxima Nova"/>
              <a:ea typeface="Proxima Nova"/>
              <a:cs typeface="Proxima Nova"/>
              <a:sym typeface="Proxima Nova"/>
            </a:endParaRPr>
          </a:p>
        </p:txBody>
      </p:sp>
      <p:cxnSp>
        <p:nvCxnSpPr>
          <p:cNvPr id="875" name="Google Shape;875;p60"/>
          <p:cNvCxnSpPr>
            <a:stCxn id="869" idx="6"/>
            <a:endCxn id="872" idx="2"/>
          </p:cNvCxnSpPr>
          <p:nvPr/>
        </p:nvCxnSpPr>
        <p:spPr>
          <a:xfrm flipH="1" rot="10800000">
            <a:off x="2185500" y="2374625"/>
            <a:ext cx="2062200" cy="270000"/>
          </a:xfrm>
          <a:prstGeom prst="straightConnector1">
            <a:avLst/>
          </a:prstGeom>
          <a:noFill/>
          <a:ln cap="flat" cmpd="sng" w="28575">
            <a:solidFill>
              <a:schemeClr val="dk2"/>
            </a:solidFill>
            <a:prstDash val="solid"/>
            <a:round/>
            <a:headEnd len="med" w="med" type="none"/>
            <a:tailEnd len="med" w="med" type="stealth"/>
          </a:ln>
        </p:spPr>
      </p:cxnSp>
      <p:cxnSp>
        <p:nvCxnSpPr>
          <p:cNvPr id="876" name="Google Shape;876;p60"/>
          <p:cNvCxnSpPr>
            <a:stCxn id="869" idx="6"/>
            <a:endCxn id="873" idx="2"/>
          </p:cNvCxnSpPr>
          <p:nvPr/>
        </p:nvCxnSpPr>
        <p:spPr>
          <a:xfrm>
            <a:off x="2185500" y="2644625"/>
            <a:ext cx="2062200" cy="596100"/>
          </a:xfrm>
          <a:prstGeom prst="straightConnector1">
            <a:avLst/>
          </a:prstGeom>
          <a:noFill/>
          <a:ln cap="flat" cmpd="sng" w="9525">
            <a:solidFill>
              <a:schemeClr val="dk2"/>
            </a:solidFill>
            <a:prstDash val="solid"/>
            <a:round/>
            <a:headEnd len="med" w="med" type="none"/>
            <a:tailEnd len="med" w="med" type="stealth"/>
          </a:ln>
        </p:spPr>
      </p:cxnSp>
      <p:cxnSp>
        <p:nvCxnSpPr>
          <p:cNvPr id="877" name="Google Shape;877;p60"/>
          <p:cNvCxnSpPr>
            <a:stCxn id="869" idx="6"/>
            <a:endCxn id="874" idx="2"/>
          </p:cNvCxnSpPr>
          <p:nvPr/>
        </p:nvCxnSpPr>
        <p:spPr>
          <a:xfrm>
            <a:off x="2185500" y="2644625"/>
            <a:ext cx="2062200" cy="1462500"/>
          </a:xfrm>
          <a:prstGeom prst="straightConnector1">
            <a:avLst/>
          </a:prstGeom>
          <a:noFill/>
          <a:ln cap="flat" cmpd="sng" w="9525">
            <a:solidFill>
              <a:schemeClr val="dk2"/>
            </a:solidFill>
            <a:prstDash val="solid"/>
            <a:round/>
            <a:headEnd len="med" w="med" type="none"/>
            <a:tailEnd len="med" w="med" type="stealth"/>
          </a:ln>
        </p:spPr>
      </p:cxnSp>
      <p:cxnSp>
        <p:nvCxnSpPr>
          <p:cNvPr id="878" name="Google Shape;878;p60"/>
          <p:cNvCxnSpPr>
            <a:stCxn id="870" idx="6"/>
            <a:endCxn id="872" idx="2"/>
          </p:cNvCxnSpPr>
          <p:nvPr/>
        </p:nvCxnSpPr>
        <p:spPr>
          <a:xfrm flipH="1" rot="10800000">
            <a:off x="2185500" y="2374500"/>
            <a:ext cx="2062200" cy="1384200"/>
          </a:xfrm>
          <a:prstGeom prst="straightConnector1">
            <a:avLst/>
          </a:prstGeom>
          <a:noFill/>
          <a:ln cap="flat" cmpd="sng" w="9525">
            <a:solidFill>
              <a:schemeClr val="dk2"/>
            </a:solidFill>
            <a:prstDash val="solid"/>
            <a:round/>
            <a:headEnd len="med" w="med" type="none"/>
            <a:tailEnd len="med" w="med" type="stealth"/>
          </a:ln>
        </p:spPr>
      </p:cxnSp>
      <p:cxnSp>
        <p:nvCxnSpPr>
          <p:cNvPr id="879" name="Google Shape;879;p60"/>
          <p:cNvCxnSpPr>
            <a:stCxn id="870" idx="6"/>
            <a:endCxn id="873" idx="2"/>
          </p:cNvCxnSpPr>
          <p:nvPr/>
        </p:nvCxnSpPr>
        <p:spPr>
          <a:xfrm flipH="1" rot="10800000">
            <a:off x="2185500" y="3240900"/>
            <a:ext cx="2062200" cy="517800"/>
          </a:xfrm>
          <a:prstGeom prst="straightConnector1">
            <a:avLst/>
          </a:prstGeom>
          <a:noFill/>
          <a:ln cap="flat" cmpd="sng" w="9525">
            <a:solidFill>
              <a:schemeClr val="dk2"/>
            </a:solidFill>
            <a:prstDash val="solid"/>
            <a:round/>
            <a:headEnd len="med" w="med" type="none"/>
            <a:tailEnd len="med" w="med" type="stealth"/>
          </a:ln>
        </p:spPr>
      </p:cxnSp>
      <p:cxnSp>
        <p:nvCxnSpPr>
          <p:cNvPr id="880" name="Google Shape;880;p60"/>
          <p:cNvCxnSpPr>
            <a:stCxn id="870" idx="6"/>
            <a:endCxn id="874" idx="2"/>
          </p:cNvCxnSpPr>
          <p:nvPr/>
        </p:nvCxnSpPr>
        <p:spPr>
          <a:xfrm>
            <a:off x="2185500" y="3758700"/>
            <a:ext cx="2062200" cy="348600"/>
          </a:xfrm>
          <a:prstGeom prst="straightConnector1">
            <a:avLst/>
          </a:prstGeom>
          <a:noFill/>
          <a:ln cap="flat" cmpd="sng" w="9525">
            <a:solidFill>
              <a:schemeClr val="dk2"/>
            </a:solidFill>
            <a:prstDash val="solid"/>
            <a:round/>
            <a:headEnd len="med" w="med" type="none"/>
            <a:tailEnd len="med" w="med" type="stealth"/>
          </a:ln>
        </p:spPr>
      </p:cxnSp>
      <p:sp>
        <p:nvSpPr>
          <p:cNvPr id="881" name="Google Shape;881;p60"/>
          <p:cNvSpPr txBox="1"/>
          <p:nvPr/>
        </p:nvSpPr>
        <p:spPr>
          <a:xfrm>
            <a:off x="5478625" y="2565100"/>
            <a:ext cx="2207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At first, these numbers are randomly assigned.</a:t>
            </a:r>
            <a:endParaRPr>
              <a:latin typeface="Proxima Nova"/>
              <a:ea typeface="Proxima Nova"/>
              <a:cs typeface="Proxima Nova"/>
              <a:sym typeface="Proxima Nova"/>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5" name="Shape 885"/>
        <p:cNvGrpSpPr/>
        <p:nvPr/>
      </p:nvGrpSpPr>
      <p:grpSpPr>
        <a:xfrm>
          <a:off x="0" y="0"/>
          <a:ext cx="0" cy="0"/>
          <a:chOff x="0" y="0"/>
          <a:chExt cx="0" cy="0"/>
        </a:xfrm>
      </p:grpSpPr>
      <p:sp>
        <p:nvSpPr>
          <p:cNvPr id="886" name="Google Shape;886;p6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Neural Networks</a:t>
            </a:r>
            <a:endParaRPr/>
          </a:p>
        </p:txBody>
      </p:sp>
      <p:sp>
        <p:nvSpPr>
          <p:cNvPr id="887" name="Google Shape;887;p61"/>
          <p:cNvSpPr txBox="1"/>
          <p:nvPr/>
        </p:nvSpPr>
        <p:spPr>
          <a:xfrm>
            <a:off x="1311375" y="1529925"/>
            <a:ext cx="115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Input Layer</a:t>
            </a:r>
            <a:endParaRPr b="1">
              <a:latin typeface="Proxima Nova"/>
              <a:ea typeface="Proxima Nova"/>
              <a:cs typeface="Proxima Nova"/>
              <a:sym typeface="Proxima Nova"/>
            </a:endParaRPr>
          </a:p>
        </p:txBody>
      </p:sp>
      <p:sp>
        <p:nvSpPr>
          <p:cNvPr id="888" name="Google Shape;888;p61"/>
          <p:cNvSpPr/>
          <p:nvPr/>
        </p:nvSpPr>
        <p:spPr>
          <a:xfrm>
            <a:off x="1457100" y="2302175"/>
            <a:ext cx="728400" cy="684900"/>
          </a:xfrm>
          <a:prstGeom prst="ellipse">
            <a:avLst/>
          </a:pr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61"/>
          <p:cNvSpPr/>
          <p:nvPr/>
        </p:nvSpPr>
        <p:spPr>
          <a:xfrm>
            <a:off x="1457100" y="3416250"/>
            <a:ext cx="728400" cy="684900"/>
          </a:xfrm>
          <a:prstGeom prst="ellipse">
            <a:avLst/>
          </a:pr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61"/>
          <p:cNvSpPr txBox="1"/>
          <p:nvPr/>
        </p:nvSpPr>
        <p:spPr>
          <a:xfrm>
            <a:off x="4054750" y="1529925"/>
            <a:ext cx="133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Hidden Layer</a:t>
            </a:r>
            <a:endParaRPr b="1">
              <a:latin typeface="Proxima Nova"/>
              <a:ea typeface="Proxima Nova"/>
              <a:cs typeface="Proxima Nova"/>
              <a:sym typeface="Proxima Nova"/>
            </a:endParaRPr>
          </a:p>
        </p:txBody>
      </p:sp>
      <p:sp>
        <p:nvSpPr>
          <p:cNvPr id="891" name="Google Shape;891;p61"/>
          <p:cNvSpPr/>
          <p:nvPr/>
        </p:nvSpPr>
        <p:spPr>
          <a:xfrm>
            <a:off x="4247573" y="2032025"/>
            <a:ext cx="728400" cy="684900"/>
          </a:xfrm>
          <a:prstGeom prst="ellipse">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61"/>
          <p:cNvSpPr/>
          <p:nvPr/>
        </p:nvSpPr>
        <p:spPr>
          <a:xfrm>
            <a:off x="4247573" y="2898400"/>
            <a:ext cx="728400" cy="684900"/>
          </a:xfrm>
          <a:prstGeom prst="ellipse">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61"/>
          <p:cNvSpPr/>
          <p:nvPr/>
        </p:nvSpPr>
        <p:spPr>
          <a:xfrm>
            <a:off x="4247573" y="3764775"/>
            <a:ext cx="728400" cy="684900"/>
          </a:xfrm>
          <a:prstGeom prst="ellipse">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94" name="Google Shape;894;p61"/>
          <p:cNvCxnSpPr>
            <a:stCxn id="888" idx="6"/>
            <a:endCxn id="891" idx="2"/>
          </p:cNvCxnSpPr>
          <p:nvPr/>
        </p:nvCxnSpPr>
        <p:spPr>
          <a:xfrm flipH="1" rot="10800000">
            <a:off x="2185500" y="2374625"/>
            <a:ext cx="2062200" cy="270000"/>
          </a:xfrm>
          <a:prstGeom prst="straightConnector1">
            <a:avLst/>
          </a:prstGeom>
          <a:noFill/>
          <a:ln cap="flat" cmpd="sng" w="9525">
            <a:solidFill>
              <a:schemeClr val="dk2"/>
            </a:solidFill>
            <a:prstDash val="solid"/>
            <a:round/>
            <a:headEnd len="med" w="med" type="none"/>
            <a:tailEnd len="med" w="med" type="stealth"/>
          </a:ln>
        </p:spPr>
      </p:cxnSp>
      <p:cxnSp>
        <p:nvCxnSpPr>
          <p:cNvPr id="895" name="Google Shape;895;p61"/>
          <p:cNvCxnSpPr>
            <a:stCxn id="888" idx="6"/>
            <a:endCxn id="892" idx="2"/>
          </p:cNvCxnSpPr>
          <p:nvPr/>
        </p:nvCxnSpPr>
        <p:spPr>
          <a:xfrm>
            <a:off x="2185500" y="2644625"/>
            <a:ext cx="2062200" cy="596100"/>
          </a:xfrm>
          <a:prstGeom prst="straightConnector1">
            <a:avLst/>
          </a:prstGeom>
          <a:noFill/>
          <a:ln cap="flat" cmpd="sng" w="9525">
            <a:solidFill>
              <a:schemeClr val="dk2"/>
            </a:solidFill>
            <a:prstDash val="solid"/>
            <a:round/>
            <a:headEnd len="med" w="med" type="none"/>
            <a:tailEnd len="med" w="med" type="stealth"/>
          </a:ln>
        </p:spPr>
      </p:cxnSp>
      <p:cxnSp>
        <p:nvCxnSpPr>
          <p:cNvPr id="896" name="Google Shape;896;p61"/>
          <p:cNvCxnSpPr>
            <a:stCxn id="888" idx="6"/>
            <a:endCxn id="893" idx="2"/>
          </p:cNvCxnSpPr>
          <p:nvPr/>
        </p:nvCxnSpPr>
        <p:spPr>
          <a:xfrm>
            <a:off x="2185500" y="2644625"/>
            <a:ext cx="2062200" cy="1462500"/>
          </a:xfrm>
          <a:prstGeom prst="straightConnector1">
            <a:avLst/>
          </a:prstGeom>
          <a:noFill/>
          <a:ln cap="flat" cmpd="sng" w="9525">
            <a:solidFill>
              <a:schemeClr val="dk2"/>
            </a:solidFill>
            <a:prstDash val="solid"/>
            <a:round/>
            <a:headEnd len="med" w="med" type="none"/>
            <a:tailEnd len="med" w="med" type="stealth"/>
          </a:ln>
        </p:spPr>
      </p:cxnSp>
      <p:cxnSp>
        <p:nvCxnSpPr>
          <p:cNvPr id="897" name="Google Shape;897;p61"/>
          <p:cNvCxnSpPr>
            <a:stCxn id="889" idx="6"/>
            <a:endCxn id="891" idx="2"/>
          </p:cNvCxnSpPr>
          <p:nvPr/>
        </p:nvCxnSpPr>
        <p:spPr>
          <a:xfrm flipH="1" rot="10800000">
            <a:off x="2185500" y="2374500"/>
            <a:ext cx="2062200" cy="1384200"/>
          </a:xfrm>
          <a:prstGeom prst="straightConnector1">
            <a:avLst/>
          </a:prstGeom>
          <a:noFill/>
          <a:ln cap="flat" cmpd="sng" w="9525">
            <a:solidFill>
              <a:schemeClr val="dk2"/>
            </a:solidFill>
            <a:prstDash val="solid"/>
            <a:round/>
            <a:headEnd len="med" w="med" type="none"/>
            <a:tailEnd len="med" w="med" type="stealth"/>
          </a:ln>
        </p:spPr>
      </p:cxnSp>
      <p:cxnSp>
        <p:nvCxnSpPr>
          <p:cNvPr id="898" name="Google Shape;898;p61"/>
          <p:cNvCxnSpPr>
            <a:stCxn id="889" idx="6"/>
            <a:endCxn id="892" idx="2"/>
          </p:cNvCxnSpPr>
          <p:nvPr/>
        </p:nvCxnSpPr>
        <p:spPr>
          <a:xfrm flipH="1" rot="10800000">
            <a:off x="2185500" y="3240900"/>
            <a:ext cx="2062200" cy="517800"/>
          </a:xfrm>
          <a:prstGeom prst="straightConnector1">
            <a:avLst/>
          </a:prstGeom>
          <a:noFill/>
          <a:ln cap="flat" cmpd="sng" w="9525">
            <a:solidFill>
              <a:schemeClr val="dk2"/>
            </a:solidFill>
            <a:prstDash val="solid"/>
            <a:round/>
            <a:headEnd len="med" w="med" type="none"/>
            <a:tailEnd len="med" w="med" type="stealth"/>
          </a:ln>
        </p:spPr>
      </p:cxnSp>
      <p:cxnSp>
        <p:nvCxnSpPr>
          <p:cNvPr id="899" name="Google Shape;899;p61"/>
          <p:cNvCxnSpPr>
            <a:stCxn id="889" idx="6"/>
            <a:endCxn id="893" idx="2"/>
          </p:cNvCxnSpPr>
          <p:nvPr/>
        </p:nvCxnSpPr>
        <p:spPr>
          <a:xfrm>
            <a:off x="2185500" y="3758700"/>
            <a:ext cx="2062200" cy="348600"/>
          </a:xfrm>
          <a:prstGeom prst="straightConnector1">
            <a:avLst/>
          </a:prstGeom>
          <a:noFill/>
          <a:ln cap="flat" cmpd="sng" w="9525">
            <a:solidFill>
              <a:schemeClr val="dk2"/>
            </a:solidFill>
            <a:prstDash val="solid"/>
            <a:round/>
            <a:headEnd len="med" w="med" type="none"/>
            <a:tailEnd len="med" w="med" type="stealth"/>
          </a:ln>
        </p:spPr>
      </p:cxnSp>
      <p:cxnSp>
        <p:nvCxnSpPr>
          <p:cNvPr id="900" name="Google Shape;900;p61"/>
          <p:cNvCxnSpPr>
            <a:stCxn id="891" idx="6"/>
          </p:cNvCxnSpPr>
          <p:nvPr/>
        </p:nvCxnSpPr>
        <p:spPr>
          <a:xfrm flipH="1" rot="10800000">
            <a:off x="4975973" y="2367875"/>
            <a:ext cx="2207400" cy="6600"/>
          </a:xfrm>
          <a:prstGeom prst="straightConnector1">
            <a:avLst/>
          </a:prstGeom>
          <a:noFill/>
          <a:ln cap="flat" cmpd="sng" w="9525">
            <a:solidFill>
              <a:schemeClr val="dk2"/>
            </a:solidFill>
            <a:prstDash val="solid"/>
            <a:round/>
            <a:headEnd len="med" w="med" type="none"/>
            <a:tailEnd len="med" w="med" type="stealth"/>
          </a:ln>
        </p:spPr>
      </p:cxnSp>
      <p:sp>
        <p:nvSpPr>
          <p:cNvPr id="901" name="Google Shape;901;p61"/>
          <p:cNvSpPr txBox="1"/>
          <p:nvPr/>
        </p:nvSpPr>
        <p:spPr>
          <a:xfrm>
            <a:off x="5879300" y="2752000"/>
            <a:ext cx="2440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If the input meets a certain threshold, the output is sent to the next node.</a:t>
            </a:r>
            <a:endParaRPr>
              <a:latin typeface="Proxima Nova"/>
              <a:ea typeface="Proxima Nova"/>
              <a:cs typeface="Proxima Nova"/>
              <a:sym typeface="Proxima Nova"/>
            </a:endParaRPr>
          </a:p>
        </p:txBody>
      </p:sp>
      <p:sp>
        <p:nvSpPr>
          <p:cNvPr id="902" name="Google Shape;902;p61"/>
          <p:cNvSpPr/>
          <p:nvPr/>
        </p:nvSpPr>
        <p:spPr>
          <a:xfrm>
            <a:off x="4247573" y="2032025"/>
            <a:ext cx="728400" cy="684900"/>
          </a:xfrm>
          <a:prstGeom prst="ellipse">
            <a:avLst/>
          </a:prstGeom>
          <a:solidFill>
            <a:srgbClr val="D9D9D9"/>
          </a:solidFill>
          <a:ln cap="flat" cmpd="sng" w="19050">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i="1" lang="en" sz="800">
                <a:latin typeface="Proxima Nova"/>
                <a:ea typeface="Proxima Nova"/>
                <a:cs typeface="Proxima Nova"/>
                <a:sym typeface="Proxima Nova"/>
              </a:rPr>
              <a:t>w(a) .5</a:t>
            </a:r>
            <a:endParaRPr i="1" sz="800">
              <a:latin typeface="Proxima Nova"/>
              <a:ea typeface="Proxima Nova"/>
              <a:cs typeface="Proxima Nova"/>
              <a:sym typeface="Proxima Nova"/>
            </a:endParaRPr>
          </a:p>
        </p:txBody>
      </p:sp>
      <p:sp>
        <p:nvSpPr>
          <p:cNvPr id="903" name="Google Shape;903;p61"/>
          <p:cNvSpPr/>
          <p:nvPr/>
        </p:nvSpPr>
        <p:spPr>
          <a:xfrm>
            <a:off x="4247573" y="2898400"/>
            <a:ext cx="728400" cy="684900"/>
          </a:xfrm>
          <a:prstGeom prst="ellipse">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800">
                <a:solidFill>
                  <a:schemeClr val="dk1"/>
                </a:solidFill>
                <a:latin typeface="Proxima Nova"/>
                <a:ea typeface="Proxima Nova"/>
                <a:cs typeface="Proxima Nova"/>
                <a:sym typeface="Proxima Nova"/>
              </a:rPr>
              <a:t>w(a) .2</a:t>
            </a:r>
            <a:endParaRPr i="1" sz="800">
              <a:solidFill>
                <a:schemeClr val="dk1"/>
              </a:solidFill>
              <a:latin typeface="Proxima Nova"/>
              <a:ea typeface="Proxima Nova"/>
              <a:cs typeface="Proxima Nova"/>
              <a:sym typeface="Proxima Nova"/>
            </a:endParaRPr>
          </a:p>
        </p:txBody>
      </p:sp>
      <p:sp>
        <p:nvSpPr>
          <p:cNvPr id="904" name="Google Shape;904;p61"/>
          <p:cNvSpPr/>
          <p:nvPr/>
        </p:nvSpPr>
        <p:spPr>
          <a:xfrm>
            <a:off x="4247573" y="3764775"/>
            <a:ext cx="728400" cy="684900"/>
          </a:xfrm>
          <a:prstGeom prst="ellipse">
            <a:avLst/>
          </a:prstGeom>
          <a:solidFill>
            <a:srgbClr val="D9D9D9"/>
          </a:solidFill>
          <a:ln cap="flat" cmpd="sng" w="19050">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i="1" lang="en" sz="800">
                <a:solidFill>
                  <a:schemeClr val="dk1"/>
                </a:solidFill>
                <a:latin typeface="Proxima Nova"/>
                <a:ea typeface="Proxima Nova"/>
                <a:cs typeface="Proxima Nova"/>
                <a:sym typeface="Proxima Nova"/>
              </a:rPr>
              <a:t>w(a) .9</a:t>
            </a:r>
            <a:endParaRPr i="1" sz="800">
              <a:solidFill>
                <a:schemeClr val="dk1"/>
              </a:solidFill>
              <a:latin typeface="Proxima Nova"/>
              <a:ea typeface="Proxima Nova"/>
              <a:cs typeface="Proxima Nova"/>
              <a:sym typeface="Proxima Nova"/>
            </a:endParaRPr>
          </a:p>
        </p:txBody>
      </p:sp>
      <p:cxnSp>
        <p:nvCxnSpPr>
          <p:cNvPr id="905" name="Google Shape;905;p61"/>
          <p:cNvCxnSpPr/>
          <p:nvPr/>
        </p:nvCxnSpPr>
        <p:spPr>
          <a:xfrm flipH="1" rot="10800000">
            <a:off x="4975973" y="4107225"/>
            <a:ext cx="2207400" cy="6600"/>
          </a:xfrm>
          <a:prstGeom prst="straightConnector1">
            <a:avLst/>
          </a:prstGeom>
          <a:noFill/>
          <a:ln cap="flat" cmpd="sng" w="9525">
            <a:solidFill>
              <a:schemeClr val="dk2"/>
            </a:solidFill>
            <a:prstDash val="solid"/>
            <a:round/>
            <a:headEnd len="med" w="med" type="none"/>
            <a:tailEnd len="med" w="med" type="stealth"/>
          </a:ln>
        </p:spPr>
      </p:cxn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9" name="Shape 909"/>
        <p:cNvGrpSpPr/>
        <p:nvPr/>
      </p:nvGrpSpPr>
      <p:grpSpPr>
        <a:xfrm>
          <a:off x="0" y="0"/>
          <a:ext cx="0" cy="0"/>
          <a:chOff x="0" y="0"/>
          <a:chExt cx="0" cy="0"/>
        </a:xfrm>
      </p:grpSpPr>
      <p:sp>
        <p:nvSpPr>
          <p:cNvPr id="910" name="Google Shape;910;p6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Neural Networks</a:t>
            </a:r>
            <a:endParaRPr/>
          </a:p>
        </p:txBody>
      </p:sp>
      <p:sp>
        <p:nvSpPr>
          <p:cNvPr id="911" name="Google Shape;911;p62"/>
          <p:cNvSpPr txBox="1"/>
          <p:nvPr/>
        </p:nvSpPr>
        <p:spPr>
          <a:xfrm>
            <a:off x="1311375" y="1529925"/>
            <a:ext cx="115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Input Layer</a:t>
            </a:r>
            <a:endParaRPr b="1">
              <a:latin typeface="Proxima Nova"/>
              <a:ea typeface="Proxima Nova"/>
              <a:cs typeface="Proxima Nova"/>
              <a:sym typeface="Proxima Nova"/>
            </a:endParaRPr>
          </a:p>
        </p:txBody>
      </p:sp>
      <p:sp>
        <p:nvSpPr>
          <p:cNvPr id="912" name="Google Shape;912;p62"/>
          <p:cNvSpPr/>
          <p:nvPr/>
        </p:nvSpPr>
        <p:spPr>
          <a:xfrm>
            <a:off x="1457100" y="2302175"/>
            <a:ext cx="728400" cy="684900"/>
          </a:xfrm>
          <a:prstGeom prst="ellipse">
            <a:avLst/>
          </a:pr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62"/>
          <p:cNvSpPr/>
          <p:nvPr/>
        </p:nvSpPr>
        <p:spPr>
          <a:xfrm>
            <a:off x="1457100" y="3416250"/>
            <a:ext cx="728400" cy="684900"/>
          </a:xfrm>
          <a:prstGeom prst="ellipse">
            <a:avLst/>
          </a:pr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62"/>
          <p:cNvSpPr txBox="1"/>
          <p:nvPr/>
        </p:nvSpPr>
        <p:spPr>
          <a:xfrm>
            <a:off x="4054750" y="1529925"/>
            <a:ext cx="133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Hidden Layer</a:t>
            </a:r>
            <a:endParaRPr b="1">
              <a:latin typeface="Proxima Nova"/>
              <a:ea typeface="Proxima Nova"/>
              <a:cs typeface="Proxima Nova"/>
              <a:sym typeface="Proxima Nova"/>
            </a:endParaRPr>
          </a:p>
        </p:txBody>
      </p:sp>
      <p:sp>
        <p:nvSpPr>
          <p:cNvPr id="915" name="Google Shape;915;p62"/>
          <p:cNvSpPr/>
          <p:nvPr/>
        </p:nvSpPr>
        <p:spPr>
          <a:xfrm>
            <a:off x="4247573" y="2032025"/>
            <a:ext cx="728400" cy="684900"/>
          </a:xfrm>
          <a:prstGeom prst="ellipse">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62"/>
          <p:cNvSpPr/>
          <p:nvPr/>
        </p:nvSpPr>
        <p:spPr>
          <a:xfrm>
            <a:off x="4247573" y="2898400"/>
            <a:ext cx="728400" cy="684900"/>
          </a:xfrm>
          <a:prstGeom prst="ellipse">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62"/>
          <p:cNvSpPr/>
          <p:nvPr/>
        </p:nvSpPr>
        <p:spPr>
          <a:xfrm>
            <a:off x="4247573" y="3764775"/>
            <a:ext cx="728400" cy="684900"/>
          </a:xfrm>
          <a:prstGeom prst="ellipse">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18" name="Google Shape;918;p62"/>
          <p:cNvCxnSpPr>
            <a:stCxn id="912" idx="6"/>
            <a:endCxn id="915" idx="2"/>
          </p:cNvCxnSpPr>
          <p:nvPr/>
        </p:nvCxnSpPr>
        <p:spPr>
          <a:xfrm flipH="1" rot="10800000">
            <a:off x="2185500" y="2374625"/>
            <a:ext cx="2062200" cy="270000"/>
          </a:xfrm>
          <a:prstGeom prst="straightConnector1">
            <a:avLst/>
          </a:prstGeom>
          <a:noFill/>
          <a:ln cap="flat" cmpd="sng" w="9525">
            <a:solidFill>
              <a:schemeClr val="dk2"/>
            </a:solidFill>
            <a:prstDash val="solid"/>
            <a:round/>
            <a:headEnd len="med" w="med" type="none"/>
            <a:tailEnd len="med" w="med" type="stealth"/>
          </a:ln>
        </p:spPr>
      </p:cxnSp>
      <p:cxnSp>
        <p:nvCxnSpPr>
          <p:cNvPr id="919" name="Google Shape;919;p62"/>
          <p:cNvCxnSpPr>
            <a:stCxn id="912" idx="6"/>
            <a:endCxn id="916" idx="2"/>
          </p:cNvCxnSpPr>
          <p:nvPr/>
        </p:nvCxnSpPr>
        <p:spPr>
          <a:xfrm>
            <a:off x="2185500" y="2644625"/>
            <a:ext cx="2062200" cy="596100"/>
          </a:xfrm>
          <a:prstGeom prst="straightConnector1">
            <a:avLst/>
          </a:prstGeom>
          <a:noFill/>
          <a:ln cap="flat" cmpd="sng" w="9525">
            <a:solidFill>
              <a:schemeClr val="dk2"/>
            </a:solidFill>
            <a:prstDash val="solid"/>
            <a:round/>
            <a:headEnd len="med" w="med" type="none"/>
            <a:tailEnd len="med" w="med" type="stealth"/>
          </a:ln>
        </p:spPr>
      </p:cxnSp>
      <p:cxnSp>
        <p:nvCxnSpPr>
          <p:cNvPr id="920" name="Google Shape;920;p62"/>
          <p:cNvCxnSpPr>
            <a:stCxn id="912" idx="6"/>
            <a:endCxn id="917" idx="2"/>
          </p:cNvCxnSpPr>
          <p:nvPr/>
        </p:nvCxnSpPr>
        <p:spPr>
          <a:xfrm>
            <a:off x="2185500" y="2644625"/>
            <a:ext cx="2062200" cy="1462500"/>
          </a:xfrm>
          <a:prstGeom prst="straightConnector1">
            <a:avLst/>
          </a:prstGeom>
          <a:noFill/>
          <a:ln cap="flat" cmpd="sng" w="9525">
            <a:solidFill>
              <a:schemeClr val="dk2"/>
            </a:solidFill>
            <a:prstDash val="solid"/>
            <a:round/>
            <a:headEnd len="med" w="med" type="none"/>
            <a:tailEnd len="med" w="med" type="stealth"/>
          </a:ln>
        </p:spPr>
      </p:cxnSp>
      <p:cxnSp>
        <p:nvCxnSpPr>
          <p:cNvPr id="921" name="Google Shape;921;p62"/>
          <p:cNvCxnSpPr>
            <a:stCxn id="913" idx="6"/>
            <a:endCxn id="915" idx="2"/>
          </p:cNvCxnSpPr>
          <p:nvPr/>
        </p:nvCxnSpPr>
        <p:spPr>
          <a:xfrm flipH="1" rot="10800000">
            <a:off x="2185500" y="2374500"/>
            <a:ext cx="2062200" cy="1384200"/>
          </a:xfrm>
          <a:prstGeom prst="straightConnector1">
            <a:avLst/>
          </a:prstGeom>
          <a:noFill/>
          <a:ln cap="flat" cmpd="sng" w="9525">
            <a:solidFill>
              <a:schemeClr val="dk2"/>
            </a:solidFill>
            <a:prstDash val="solid"/>
            <a:round/>
            <a:headEnd len="med" w="med" type="none"/>
            <a:tailEnd len="med" w="med" type="stealth"/>
          </a:ln>
        </p:spPr>
      </p:cxnSp>
      <p:cxnSp>
        <p:nvCxnSpPr>
          <p:cNvPr id="922" name="Google Shape;922;p62"/>
          <p:cNvCxnSpPr>
            <a:stCxn id="913" idx="6"/>
            <a:endCxn id="916" idx="2"/>
          </p:cNvCxnSpPr>
          <p:nvPr/>
        </p:nvCxnSpPr>
        <p:spPr>
          <a:xfrm flipH="1" rot="10800000">
            <a:off x="2185500" y="3240900"/>
            <a:ext cx="2062200" cy="517800"/>
          </a:xfrm>
          <a:prstGeom prst="straightConnector1">
            <a:avLst/>
          </a:prstGeom>
          <a:noFill/>
          <a:ln cap="flat" cmpd="sng" w="9525">
            <a:solidFill>
              <a:schemeClr val="dk2"/>
            </a:solidFill>
            <a:prstDash val="solid"/>
            <a:round/>
            <a:headEnd len="med" w="med" type="none"/>
            <a:tailEnd len="med" w="med" type="stealth"/>
          </a:ln>
        </p:spPr>
      </p:cxnSp>
      <p:cxnSp>
        <p:nvCxnSpPr>
          <p:cNvPr id="923" name="Google Shape;923;p62"/>
          <p:cNvCxnSpPr>
            <a:stCxn id="913" idx="6"/>
            <a:endCxn id="917" idx="2"/>
          </p:cNvCxnSpPr>
          <p:nvPr/>
        </p:nvCxnSpPr>
        <p:spPr>
          <a:xfrm>
            <a:off x="2185500" y="3758700"/>
            <a:ext cx="2062200" cy="348600"/>
          </a:xfrm>
          <a:prstGeom prst="straightConnector1">
            <a:avLst/>
          </a:prstGeom>
          <a:noFill/>
          <a:ln cap="flat" cmpd="sng" w="9525">
            <a:solidFill>
              <a:schemeClr val="dk2"/>
            </a:solidFill>
            <a:prstDash val="solid"/>
            <a:round/>
            <a:headEnd len="med" w="med" type="none"/>
            <a:tailEnd len="med" w="med" type="stealth"/>
          </a:ln>
        </p:spPr>
      </p:cxnSp>
      <p:sp>
        <p:nvSpPr>
          <p:cNvPr id="924" name="Google Shape;924;p62"/>
          <p:cNvSpPr/>
          <p:nvPr/>
        </p:nvSpPr>
        <p:spPr>
          <a:xfrm>
            <a:off x="7287575" y="2898400"/>
            <a:ext cx="728400" cy="684900"/>
          </a:xfrm>
          <a:prstGeom prst="ellipse">
            <a:avLst/>
          </a:prstGeom>
          <a:solidFill>
            <a:srgbClr val="6AA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62"/>
          <p:cNvSpPr txBox="1"/>
          <p:nvPr/>
        </p:nvSpPr>
        <p:spPr>
          <a:xfrm>
            <a:off x="6983525" y="1529925"/>
            <a:ext cx="133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Output Layer</a:t>
            </a:r>
            <a:endParaRPr b="1">
              <a:latin typeface="Proxima Nova"/>
              <a:ea typeface="Proxima Nova"/>
              <a:cs typeface="Proxima Nova"/>
              <a:sym typeface="Proxima Nova"/>
            </a:endParaRPr>
          </a:p>
        </p:txBody>
      </p:sp>
      <p:cxnSp>
        <p:nvCxnSpPr>
          <p:cNvPr id="926" name="Google Shape;926;p62"/>
          <p:cNvCxnSpPr>
            <a:stCxn id="917" idx="6"/>
            <a:endCxn id="924" idx="2"/>
          </p:cNvCxnSpPr>
          <p:nvPr/>
        </p:nvCxnSpPr>
        <p:spPr>
          <a:xfrm flipH="1" rot="10800000">
            <a:off x="4975973" y="3240825"/>
            <a:ext cx="2311500" cy="866400"/>
          </a:xfrm>
          <a:prstGeom prst="straightConnector1">
            <a:avLst/>
          </a:prstGeom>
          <a:noFill/>
          <a:ln cap="flat" cmpd="sng" w="9525">
            <a:solidFill>
              <a:schemeClr val="dk2"/>
            </a:solidFill>
            <a:prstDash val="solid"/>
            <a:round/>
            <a:headEnd len="med" w="med" type="none"/>
            <a:tailEnd len="med" w="med" type="stealth"/>
          </a:ln>
        </p:spPr>
      </p:cxnSp>
      <p:cxnSp>
        <p:nvCxnSpPr>
          <p:cNvPr id="927" name="Google Shape;927;p62"/>
          <p:cNvCxnSpPr>
            <a:stCxn id="915" idx="6"/>
            <a:endCxn id="924" idx="2"/>
          </p:cNvCxnSpPr>
          <p:nvPr/>
        </p:nvCxnSpPr>
        <p:spPr>
          <a:xfrm>
            <a:off x="4975973" y="2374475"/>
            <a:ext cx="2311500" cy="866400"/>
          </a:xfrm>
          <a:prstGeom prst="straightConnector1">
            <a:avLst/>
          </a:prstGeom>
          <a:noFill/>
          <a:ln cap="flat" cmpd="sng" w="9525">
            <a:solidFill>
              <a:schemeClr val="dk2"/>
            </a:solidFill>
            <a:prstDash val="solid"/>
            <a:round/>
            <a:headEnd len="med" w="med" type="none"/>
            <a:tailEnd len="med" w="med" type="stealth"/>
          </a:ln>
        </p:spPr>
      </p:cxnSp>
      <p:sp>
        <p:nvSpPr>
          <p:cNvPr id="928" name="Google Shape;928;p62"/>
          <p:cNvSpPr txBox="1"/>
          <p:nvPr/>
        </p:nvSpPr>
        <p:spPr>
          <a:xfrm>
            <a:off x="6303875" y="3940825"/>
            <a:ext cx="2695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The result</a:t>
            </a:r>
            <a:r>
              <a:rPr lang="en">
                <a:latin typeface="Proxima Nova"/>
                <a:ea typeface="Proxima Nova"/>
                <a:cs typeface="Proxima Nova"/>
                <a:sym typeface="Proxima Nova"/>
              </a:rPr>
              <a:t> is then sent to the output layer, which computes an output.</a:t>
            </a:r>
            <a:endParaRPr>
              <a:latin typeface="Proxima Nova"/>
              <a:ea typeface="Proxima Nova"/>
              <a:cs typeface="Proxima Nova"/>
              <a:sym typeface="Proxima Nova"/>
            </a:endParaRPr>
          </a:p>
        </p:txBody>
      </p:sp>
      <p:sp>
        <p:nvSpPr>
          <p:cNvPr id="929" name="Google Shape;929;p62"/>
          <p:cNvSpPr/>
          <p:nvPr/>
        </p:nvSpPr>
        <p:spPr>
          <a:xfrm>
            <a:off x="4247573" y="2032025"/>
            <a:ext cx="728400" cy="684900"/>
          </a:xfrm>
          <a:prstGeom prst="ellipse">
            <a:avLst/>
          </a:prstGeom>
          <a:solidFill>
            <a:srgbClr val="D9D9D9"/>
          </a:solidFill>
          <a:ln cap="flat" cmpd="sng" w="19050">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i="1" lang="en" sz="800">
                <a:latin typeface="Proxima Nova"/>
                <a:ea typeface="Proxima Nova"/>
                <a:cs typeface="Proxima Nova"/>
                <a:sym typeface="Proxima Nova"/>
              </a:rPr>
              <a:t>w(a) .5</a:t>
            </a:r>
            <a:endParaRPr i="1" sz="800">
              <a:latin typeface="Proxima Nova"/>
              <a:ea typeface="Proxima Nova"/>
              <a:cs typeface="Proxima Nova"/>
              <a:sym typeface="Proxima Nova"/>
            </a:endParaRPr>
          </a:p>
        </p:txBody>
      </p:sp>
      <p:sp>
        <p:nvSpPr>
          <p:cNvPr id="930" name="Google Shape;930;p62"/>
          <p:cNvSpPr/>
          <p:nvPr/>
        </p:nvSpPr>
        <p:spPr>
          <a:xfrm>
            <a:off x="4247573" y="2898400"/>
            <a:ext cx="728400" cy="684900"/>
          </a:xfrm>
          <a:prstGeom prst="ellipse">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800">
                <a:solidFill>
                  <a:schemeClr val="dk1"/>
                </a:solidFill>
                <a:latin typeface="Proxima Nova"/>
                <a:ea typeface="Proxima Nova"/>
                <a:cs typeface="Proxima Nova"/>
                <a:sym typeface="Proxima Nova"/>
              </a:rPr>
              <a:t>w(a) .2</a:t>
            </a:r>
            <a:endParaRPr i="1" sz="800">
              <a:solidFill>
                <a:schemeClr val="dk1"/>
              </a:solidFill>
              <a:latin typeface="Proxima Nova"/>
              <a:ea typeface="Proxima Nova"/>
              <a:cs typeface="Proxima Nova"/>
              <a:sym typeface="Proxima Nova"/>
            </a:endParaRPr>
          </a:p>
        </p:txBody>
      </p:sp>
      <p:sp>
        <p:nvSpPr>
          <p:cNvPr id="931" name="Google Shape;931;p62"/>
          <p:cNvSpPr/>
          <p:nvPr/>
        </p:nvSpPr>
        <p:spPr>
          <a:xfrm>
            <a:off x="4247573" y="3764775"/>
            <a:ext cx="728400" cy="684900"/>
          </a:xfrm>
          <a:prstGeom prst="ellipse">
            <a:avLst/>
          </a:prstGeom>
          <a:solidFill>
            <a:srgbClr val="D9D9D9"/>
          </a:solidFill>
          <a:ln cap="flat" cmpd="sng" w="19050">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i="1" lang="en" sz="800">
                <a:solidFill>
                  <a:schemeClr val="dk1"/>
                </a:solidFill>
                <a:latin typeface="Proxima Nova"/>
                <a:ea typeface="Proxima Nova"/>
                <a:cs typeface="Proxima Nova"/>
                <a:sym typeface="Proxima Nova"/>
              </a:rPr>
              <a:t>w(a) .9</a:t>
            </a:r>
            <a:endParaRPr i="1" sz="800">
              <a:solidFill>
                <a:schemeClr val="dk1"/>
              </a:solidFill>
              <a:latin typeface="Proxima Nova"/>
              <a:ea typeface="Proxima Nova"/>
              <a:cs typeface="Proxima Nova"/>
              <a:sym typeface="Proxima Nova"/>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5" name="Shape 935"/>
        <p:cNvGrpSpPr/>
        <p:nvPr/>
      </p:nvGrpSpPr>
      <p:grpSpPr>
        <a:xfrm>
          <a:off x="0" y="0"/>
          <a:ext cx="0" cy="0"/>
          <a:chOff x="0" y="0"/>
          <a:chExt cx="0" cy="0"/>
        </a:xfrm>
      </p:grpSpPr>
      <p:sp>
        <p:nvSpPr>
          <p:cNvPr id="936" name="Google Shape;936;p63"/>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Neural Networks</a:t>
            </a:r>
            <a:endParaRPr/>
          </a:p>
        </p:txBody>
      </p:sp>
      <p:sp>
        <p:nvSpPr>
          <p:cNvPr id="937" name="Google Shape;937;p63"/>
          <p:cNvSpPr txBox="1"/>
          <p:nvPr/>
        </p:nvSpPr>
        <p:spPr>
          <a:xfrm>
            <a:off x="1311375" y="1529925"/>
            <a:ext cx="115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Input Layer</a:t>
            </a:r>
            <a:endParaRPr b="1">
              <a:latin typeface="Proxima Nova"/>
              <a:ea typeface="Proxima Nova"/>
              <a:cs typeface="Proxima Nova"/>
              <a:sym typeface="Proxima Nova"/>
            </a:endParaRPr>
          </a:p>
        </p:txBody>
      </p:sp>
      <p:sp>
        <p:nvSpPr>
          <p:cNvPr id="938" name="Google Shape;938;p63"/>
          <p:cNvSpPr/>
          <p:nvPr/>
        </p:nvSpPr>
        <p:spPr>
          <a:xfrm>
            <a:off x="1457100" y="2302175"/>
            <a:ext cx="728400" cy="684900"/>
          </a:xfrm>
          <a:prstGeom prst="ellipse">
            <a:avLst/>
          </a:pr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63"/>
          <p:cNvSpPr/>
          <p:nvPr/>
        </p:nvSpPr>
        <p:spPr>
          <a:xfrm>
            <a:off x="1457100" y="3416250"/>
            <a:ext cx="728400" cy="684900"/>
          </a:xfrm>
          <a:prstGeom prst="ellipse">
            <a:avLst/>
          </a:pr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63"/>
          <p:cNvSpPr txBox="1"/>
          <p:nvPr/>
        </p:nvSpPr>
        <p:spPr>
          <a:xfrm>
            <a:off x="4054750" y="1529925"/>
            <a:ext cx="133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Hidden Layer</a:t>
            </a:r>
            <a:endParaRPr b="1">
              <a:latin typeface="Proxima Nova"/>
              <a:ea typeface="Proxima Nova"/>
              <a:cs typeface="Proxima Nova"/>
              <a:sym typeface="Proxima Nova"/>
            </a:endParaRPr>
          </a:p>
        </p:txBody>
      </p:sp>
      <p:sp>
        <p:nvSpPr>
          <p:cNvPr id="941" name="Google Shape;941;p63"/>
          <p:cNvSpPr/>
          <p:nvPr/>
        </p:nvSpPr>
        <p:spPr>
          <a:xfrm>
            <a:off x="4247573" y="2032025"/>
            <a:ext cx="728400" cy="684900"/>
          </a:xfrm>
          <a:prstGeom prst="ellipse">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63"/>
          <p:cNvSpPr/>
          <p:nvPr/>
        </p:nvSpPr>
        <p:spPr>
          <a:xfrm>
            <a:off x="4247573" y="2898400"/>
            <a:ext cx="728400" cy="684900"/>
          </a:xfrm>
          <a:prstGeom prst="ellipse">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63"/>
          <p:cNvSpPr/>
          <p:nvPr/>
        </p:nvSpPr>
        <p:spPr>
          <a:xfrm>
            <a:off x="4247573" y="3764775"/>
            <a:ext cx="728400" cy="684900"/>
          </a:xfrm>
          <a:prstGeom prst="ellipse">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44" name="Google Shape;944;p63"/>
          <p:cNvCxnSpPr>
            <a:stCxn id="938" idx="6"/>
            <a:endCxn id="941" idx="2"/>
          </p:cNvCxnSpPr>
          <p:nvPr/>
        </p:nvCxnSpPr>
        <p:spPr>
          <a:xfrm flipH="1" rot="10800000">
            <a:off x="2185500" y="2374625"/>
            <a:ext cx="2062200" cy="270000"/>
          </a:xfrm>
          <a:prstGeom prst="straightConnector1">
            <a:avLst/>
          </a:prstGeom>
          <a:noFill/>
          <a:ln cap="flat" cmpd="sng" w="9525">
            <a:solidFill>
              <a:schemeClr val="dk2"/>
            </a:solidFill>
            <a:prstDash val="solid"/>
            <a:round/>
            <a:headEnd len="med" w="med" type="none"/>
            <a:tailEnd len="med" w="med" type="stealth"/>
          </a:ln>
        </p:spPr>
      </p:cxnSp>
      <p:cxnSp>
        <p:nvCxnSpPr>
          <p:cNvPr id="945" name="Google Shape;945;p63"/>
          <p:cNvCxnSpPr>
            <a:stCxn id="938" idx="6"/>
            <a:endCxn id="942" idx="2"/>
          </p:cNvCxnSpPr>
          <p:nvPr/>
        </p:nvCxnSpPr>
        <p:spPr>
          <a:xfrm>
            <a:off x="2185500" y="2644625"/>
            <a:ext cx="2062200" cy="596100"/>
          </a:xfrm>
          <a:prstGeom prst="straightConnector1">
            <a:avLst/>
          </a:prstGeom>
          <a:noFill/>
          <a:ln cap="flat" cmpd="sng" w="9525">
            <a:solidFill>
              <a:schemeClr val="dk2"/>
            </a:solidFill>
            <a:prstDash val="solid"/>
            <a:round/>
            <a:headEnd len="med" w="med" type="none"/>
            <a:tailEnd len="med" w="med" type="stealth"/>
          </a:ln>
        </p:spPr>
      </p:cxnSp>
      <p:cxnSp>
        <p:nvCxnSpPr>
          <p:cNvPr id="946" name="Google Shape;946;p63"/>
          <p:cNvCxnSpPr>
            <a:stCxn id="938" idx="6"/>
            <a:endCxn id="943" idx="2"/>
          </p:cNvCxnSpPr>
          <p:nvPr/>
        </p:nvCxnSpPr>
        <p:spPr>
          <a:xfrm>
            <a:off x="2185500" y="2644625"/>
            <a:ext cx="2062200" cy="1462500"/>
          </a:xfrm>
          <a:prstGeom prst="straightConnector1">
            <a:avLst/>
          </a:prstGeom>
          <a:noFill/>
          <a:ln cap="flat" cmpd="sng" w="9525">
            <a:solidFill>
              <a:schemeClr val="dk2"/>
            </a:solidFill>
            <a:prstDash val="solid"/>
            <a:round/>
            <a:headEnd len="med" w="med" type="none"/>
            <a:tailEnd len="med" w="med" type="stealth"/>
          </a:ln>
        </p:spPr>
      </p:cxnSp>
      <p:cxnSp>
        <p:nvCxnSpPr>
          <p:cNvPr id="947" name="Google Shape;947;p63"/>
          <p:cNvCxnSpPr>
            <a:stCxn id="939" idx="6"/>
            <a:endCxn id="941" idx="2"/>
          </p:cNvCxnSpPr>
          <p:nvPr/>
        </p:nvCxnSpPr>
        <p:spPr>
          <a:xfrm flipH="1" rot="10800000">
            <a:off x="2185500" y="2374500"/>
            <a:ext cx="2062200" cy="1384200"/>
          </a:xfrm>
          <a:prstGeom prst="straightConnector1">
            <a:avLst/>
          </a:prstGeom>
          <a:noFill/>
          <a:ln cap="flat" cmpd="sng" w="9525">
            <a:solidFill>
              <a:schemeClr val="dk2"/>
            </a:solidFill>
            <a:prstDash val="solid"/>
            <a:round/>
            <a:headEnd len="med" w="med" type="none"/>
            <a:tailEnd len="med" w="med" type="stealth"/>
          </a:ln>
        </p:spPr>
      </p:cxnSp>
      <p:cxnSp>
        <p:nvCxnSpPr>
          <p:cNvPr id="948" name="Google Shape;948;p63"/>
          <p:cNvCxnSpPr>
            <a:stCxn id="939" idx="6"/>
            <a:endCxn id="942" idx="2"/>
          </p:cNvCxnSpPr>
          <p:nvPr/>
        </p:nvCxnSpPr>
        <p:spPr>
          <a:xfrm flipH="1" rot="10800000">
            <a:off x="2185500" y="3240900"/>
            <a:ext cx="2062200" cy="517800"/>
          </a:xfrm>
          <a:prstGeom prst="straightConnector1">
            <a:avLst/>
          </a:prstGeom>
          <a:noFill/>
          <a:ln cap="flat" cmpd="sng" w="9525">
            <a:solidFill>
              <a:schemeClr val="dk2"/>
            </a:solidFill>
            <a:prstDash val="solid"/>
            <a:round/>
            <a:headEnd len="med" w="med" type="none"/>
            <a:tailEnd len="med" w="med" type="stealth"/>
          </a:ln>
        </p:spPr>
      </p:cxnSp>
      <p:cxnSp>
        <p:nvCxnSpPr>
          <p:cNvPr id="949" name="Google Shape;949;p63"/>
          <p:cNvCxnSpPr>
            <a:stCxn id="939" idx="6"/>
            <a:endCxn id="943" idx="2"/>
          </p:cNvCxnSpPr>
          <p:nvPr/>
        </p:nvCxnSpPr>
        <p:spPr>
          <a:xfrm>
            <a:off x="2185500" y="3758700"/>
            <a:ext cx="2062200" cy="348600"/>
          </a:xfrm>
          <a:prstGeom prst="straightConnector1">
            <a:avLst/>
          </a:prstGeom>
          <a:noFill/>
          <a:ln cap="flat" cmpd="sng" w="9525">
            <a:solidFill>
              <a:schemeClr val="dk2"/>
            </a:solidFill>
            <a:prstDash val="solid"/>
            <a:round/>
            <a:headEnd len="med" w="med" type="none"/>
            <a:tailEnd len="med" w="med" type="stealth"/>
          </a:ln>
        </p:spPr>
      </p:cxnSp>
      <p:sp>
        <p:nvSpPr>
          <p:cNvPr id="950" name="Google Shape;950;p63"/>
          <p:cNvSpPr/>
          <p:nvPr/>
        </p:nvSpPr>
        <p:spPr>
          <a:xfrm>
            <a:off x="7287575" y="2898400"/>
            <a:ext cx="728400" cy="684900"/>
          </a:xfrm>
          <a:prstGeom prst="ellipse">
            <a:avLst/>
          </a:prstGeom>
          <a:solidFill>
            <a:srgbClr val="6AA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63"/>
          <p:cNvSpPr txBox="1"/>
          <p:nvPr/>
        </p:nvSpPr>
        <p:spPr>
          <a:xfrm>
            <a:off x="6983525" y="1529925"/>
            <a:ext cx="133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Output Layer</a:t>
            </a:r>
            <a:endParaRPr b="1">
              <a:latin typeface="Proxima Nova"/>
              <a:ea typeface="Proxima Nova"/>
              <a:cs typeface="Proxima Nova"/>
              <a:sym typeface="Proxima Nova"/>
            </a:endParaRPr>
          </a:p>
        </p:txBody>
      </p:sp>
      <p:cxnSp>
        <p:nvCxnSpPr>
          <p:cNvPr id="952" name="Google Shape;952;p63"/>
          <p:cNvCxnSpPr>
            <a:stCxn id="943" idx="6"/>
            <a:endCxn id="950" idx="2"/>
          </p:cNvCxnSpPr>
          <p:nvPr/>
        </p:nvCxnSpPr>
        <p:spPr>
          <a:xfrm flipH="1" rot="10800000">
            <a:off x="4975973" y="3240825"/>
            <a:ext cx="2311500" cy="866400"/>
          </a:xfrm>
          <a:prstGeom prst="straightConnector1">
            <a:avLst/>
          </a:prstGeom>
          <a:noFill/>
          <a:ln cap="flat" cmpd="sng" w="9525">
            <a:solidFill>
              <a:schemeClr val="dk2"/>
            </a:solidFill>
            <a:prstDash val="solid"/>
            <a:round/>
            <a:headEnd len="med" w="med" type="none"/>
            <a:tailEnd len="med" w="med" type="stealth"/>
          </a:ln>
        </p:spPr>
      </p:cxnSp>
      <p:cxnSp>
        <p:nvCxnSpPr>
          <p:cNvPr id="953" name="Google Shape;953;p63"/>
          <p:cNvCxnSpPr>
            <a:stCxn id="942" idx="6"/>
            <a:endCxn id="950" idx="2"/>
          </p:cNvCxnSpPr>
          <p:nvPr/>
        </p:nvCxnSpPr>
        <p:spPr>
          <a:xfrm>
            <a:off x="4975973" y="3240850"/>
            <a:ext cx="2311500" cy="0"/>
          </a:xfrm>
          <a:prstGeom prst="straightConnector1">
            <a:avLst/>
          </a:prstGeom>
          <a:noFill/>
          <a:ln cap="flat" cmpd="sng" w="9525">
            <a:solidFill>
              <a:schemeClr val="dk2"/>
            </a:solidFill>
            <a:prstDash val="solid"/>
            <a:round/>
            <a:headEnd len="med" w="med" type="none"/>
            <a:tailEnd len="med" w="med" type="stealth"/>
          </a:ln>
        </p:spPr>
      </p:cxnSp>
      <p:cxnSp>
        <p:nvCxnSpPr>
          <p:cNvPr id="954" name="Google Shape;954;p63"/>
          <p:cNvCxnSpPr>
            <a:stCxn id="941" idx="6"/>
            <a:endCxn id="950" idx="2"/>
          </p:cNvCxnSpPr>
          <p:nvPr/>
        </p:nvCxnSpPr>
        <p:spPr>
          <a:xfrm>
            <a:off x="4975973" y="2374475"/>
            <a:ext cx="2311500" cy="866400"/>
          </a:xfrm>
          <a:prstGeom prst="straightConnector1">
            <a:avLst/>
          </a:prstGeom>
          <a:noFill/>
          <a:ln cap="flat" cmpd="sng" w="9525">
            <a:solidFill>
              <a:schemeClr val="dk2"/>
            </a:solidFill>
            <a:prstDash val="solid"/>
            <a:round/>
            <a:headEnd len="med" w="med" type="none"/>
            <a:tailEnd len="med" w="med" type="stealth"/>
          </a:ln>
        </p:spPr>
      </p:cxnSp>
      <p:sp>
        <p:nvSpPr>
          <p:cNvPr id="955" name="Google Shape;955;p63"/>
          <p:cNvSpPr txBox="1"/>
          <p:nvPr/>
        </p:nvSpPr>
        <p:spPr>
          <a:xfrm>
            <a:off x="6303875" y="3940825"/>
            <a:ext cx="2695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This process is repeated until the </a:t>
            </a:r>
            <a:r>
              <a:rPr b="1" lang="en">
                <a:latin typeface="Proxima Nova"/>
                <a:ea typeface="Proxima Nova"/>
                <a:cs typeface="Proxima Nova"/>
                <a:sym typeface="Proxima Nova"/>
              </a:rPr>
              <a:t>weight</a:t>
            </a:r>
            <a:r>
              <a:rPr lang="en">
                <a:latin typeface="Proxima Nova"/>
                <a:ea typeface="Proxima Nova"/>
                <a:cs typeface="Proxima Nova"/>
                <a:sym typeface="Proxima Nova"/>
              </a:rPr>
              <a:t> of each input generates an accurate output.</a:t>
            </a:r>
            <a:endParaRPr>
              <a:latin typeface="Proxima Nova"/>
              <a:ea typeface="Proxima Nova"/>
              <a:cs typeface="Proxima Nova"/>
              <a:sym typeface="Proxima Nova"/>
            </a:endParaRPr>
          </a:p>
        </p:txBody>
      </p:sp>
      <p:sp>
        <p:nvSpPr>
          <p:cNvPr id="956" name="Google Shape;956;p63"/>
          <p:cNvSpPr/>
          <p:nvPr/>
        </p:nvSpPr>
        <p:spPr>
          <a:xfrm>
            <a:off x="4247573" y="2032025"/>
            <a:ext cx="728400" cy="684900"/>
          </a:xfrm>
          <a:prstGeom prst="ellipse">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900">
                <a:latin typeface="Proxima Nova"/>
                <a:ea typeface="Proxima Nova"/>
                <a:cs typeface="Proxima Nova"/>
                <a:sym typeface="Proxima Nova"/>
              </a:rPr>
              <a:t>w(a) </a:t>
            </a:r>
            <a:r>
              <a:rPr b="1" i="1" lang="en" sz="900">
                <a:latin typeface="Proxima Nova"/>
                <a:ea typeface="Proxima Nova"/>
                <a:cs typeface="Proxima Nova"/>
                <a:sym typeface="Proxima Nova"/>
              </a:rPr>
              <a:t>.7</a:t>
            </a:r>
            <a:endParaRPr b="1" i="1" sz="900">
              <a:latin typeface="Proxima Nova"/>
              <a:ea typeface="Proxima Nova"/>
              <a:cs typeface="Proxima Nova"/>
              <a:sym typeface="Proxima Nova"/>
            </a:endParaRPr>
          </a:p>
        </p:txBody>
      </p:sp>
      <p:sp>
        <p:nvSpPr>
          <p:cNvPr id="957" name="Google Shape;957;p63"/>
          <p:cNvSpPr/>
          <p:nvPr/>
        </p:nvSpPr>
        <p:spPr>
          <a:xfrm>
            <a:off x="4247573" y="2898400"/>
            <a:ext cx="728400" cy="684900"/>
          </a:xfrm>
          <a:prstGeom prst="ellipse">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900">
                <a:solidFill>
                  <a:schemeClr val="dk1"/>
                </a:solidFill>
                <a:latin typeface="Proxima Nova"/>
                <a:ea typeface="Proxima Nova"/>
                <a:cs typeface="Proxima Nova"/>
                <a:sym typeface="Proxima Nova"/>
              </a:rPr>
              <a:t>w(a) </a:t>
            </a:r>
            <a:r>
              <a:rPr b="1" i="1" lang="en" sz="900">
                <a:solidFill>
                  <a:schemeClr val="dk1"/>
                </a:solidFill>
                <a:latin typeface="Proxima Nova"/>
                <a:ea typeface="Proxima Nova"/>
                <a:cs typeface="Proxima Nova"/>
                <a:sym typeface="Proxima Nova"/>
              </a:rPr>
              <a:t>.6</a:t>
            </a:r>
            <a:endParaRPr b="1" i="1" sz="900">
              <a:solidFill>
                <a:schemeClr val="dk1"/>
              </a:solidFill>
              <a:latin typeface="Proxima Nova"/>
              <a:ea typeface="Proxima Nova"/>
              <a:cs typeface="Proxima Nova"/>
              <a:sym typeface="Proxima Nova"/>
            </a:endParaRPr>
          </a:p>
        </p:txBody>
      </p:sp>
      <p:sp>
        <p:nvSpPr>
          <p:cNvPr id="958" name="Google Shape;958;p63"/>
          <p:cNvSpPr/>
          <p:nvPr/>
        </p:nvSpPr>
        <p:spPr>
          <a:xfrm>
            <a:off x="4247573" y="3764775"/>
            <a:ext cx="728400" cy="684900"/>
          </a:xfrm>
          <a:prstGeom prst="ellipse">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900">
                <a:solidFill>
                  <a:schemeClr val="dk1"/>
                </a:solidFill>
                <a:latin typeface="Proxima Nova"/>
                <a:ea typeface="Proxima Nova"/>
                <a:cs typeface="Proxima Nova"/>
                <a:sym typeface="Proxima Nova"/>
              </a:rPr>
              <a:t>w(a) </a:t>
            </a:r>
            <a:r>
              <a:rPr i="1" lang="en" sz="900">
                <a:solidFill>
                  <a:schemeClr val="dk1"/>
                </a:solidFill>
                <a:latin typeface="Proxima Nova"/>
                <a:ea typeface="Proxima Nova"/>
                <a:cs typeface="Proxima Nova"/>
                <a:sym typeface="Proxima Nova"/>
              </a:rPr>
              <a:t>.</a:t>
            </a:r>
            <a:r>
              <a:rPr b="1" i="1" lang="en" sz="900">
                <a:solidFill>
                  <a:schemeClr val="dk1"/>
                </a:solidFill>
                <a:latin typeface="Proxima Nova"/>
                <a:ea typeface="Proxima Nova"/>
                <a:cs typeface="Proxima Nova"/>
                <a:sym typeface="Proxima Nova"/>
              </a:rPr>
              <a:t>3</a:t>
            </a:r>
            <a:endParaRPr b="1" i="1" sz="900">
              <a:solidFill>
                <a:schemeClr val="dk1"/>
              </a:solidFill>
              <a:latin typeface="Proxima Nova"/>
              <a:ea typeface="Proxima Nova"/>
              <a:cs typeface="Proxima Nova"/>
              <a:sym typeface="Proxima Nova"/>
            </a:endParaRPr>
          </a:p>
        </p:txBody>
      </p:sp>
      <p:cxnSp>
        <p:nvCxnSpPr>
          <p:cNvPr id="959" name="Google Shape;959;p63"/>
          <p:cNvCxnSpPr/>
          <p:nvPr/>
        </p:nvCxnSpPr>
        <p:spPr>
          <a:xfrm flipH="1" rot="10800000">
            <a:off x="553700" y="2644700"/>
            <a:ext cx="903300" cy="7200"/>
          </a:xfrm>
          <a:prstGeom prst="straightConnector1">
            <a:avLst/>
          </a:prstGeom>
          <a:noFill/>
          <a:ln cap="flat" cmpd="sng" w="9525">
            <a:solidFill>
              <a:schemeClr val="dk2"/>
            </a:solidFill>
            <a:prstDash val="solid"/>
            <a:round/>
            <a:headEnd len="med" w="med" type="none"/>
            <a:tailEnd len="med" w="med" type="stealth"/>
          </a:ln>
        </p:spPr>
      </p:cxnSp>
      <p:cxnSp>
        <p:nvCxnSpPr>
          <p:cNvPr id="960" name="Google Shape;960;p63"/>
          <p:cNvCxnSpPr/>
          <p:nvPr/>
        </p:nvCxnSpPr>
        <p:spPr>
          <a:xfrm flipH="1" rot="10800000">
            <a:off x="553700" y="3755100"/>
            <a:ext cx="903300" cy="7200"/>
          </a:xfrm>
          <a:prstGeom prst="straightConnector1">
            <a:avLst/>
          </a:prstGeom>
          <a:noFill/>
          <a:ln cap="flat" cmpd="sng" w="9525">
            <a:solidFill>
              <a:schemeClr val="dk2"/>
            </a:solidFill>
            <a:prstDash val="solid"/>
            <a:round/>
            <a:headEnd len="med" w="med" type="none"/>
            <a:tailEnd len="med" w="med" type="stealth"/>
          </a:ln>
        </p:spPr>
      </p:cxn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4" name="Shape 964"/>
        <p:cNvGrpSpPr/>
        <p:nvPr/>
      </p:nvGrpSpPr>
      <p:grpSpPr>
        <a:xfrm>
          <a:off x="0" y="0"/>
          <a:ext cx="0" cy="0"/>
          <a:chOff x="0" y="0"/>
          <a:chExt cx="0" cy="0"/>
        </a:xfrm>
      </p:grpSpPr>
      <p:sp>
        <p:nvSpPr>
          <p:cNvPr id="965" name="Google Shape;965;p6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Neural Networks</a:t>
            </a:r>
            <a:endParaRPr/>
          </a:p>
        </p:txBody>
      </p:sp>
      <p:sp>
        <p:nvSpPr>
          <p:cNvPr id="966" name="Google Shape;966;p64"/>
          <p:cNvSpPr txBox="1"/>
          <p:nvPr/>
        </p:nvSpPr>
        <p:spPr>
          <a:xfrm>
            <a:off x="1311375" y="1529925"/>
            <a:ext cx="115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Input Layer</a:t>
            </a:r>
            <a:endParaRPr b="1">
              <a:latin typeface="Proxima Nova"/>
              <a:ea typeface="Proxima Nova"/>
              <a:cs typeface="Proxima Nova"/>
              <a:sym typeface="Proxima Nova"/>
            </a:endParaRPr>
          </a:p>
        </p:txBody>
      </p:sp>
      <p:sp>
        <p:nvSpPr>
          <p:cNvPr id="967" name="Google Shape;967;p64"/>
          <p:cNvSpPr/>
          <p:nvPr/>
        </p:nvSpPr>
        <p:spPr>
          <a:xfrm>
            <a:off x="1457100" y="2302175"/>
            <a:ext cx="728400" cy="684900"/>
          </a:xfrm>
          <a:prstGeom prst="ellipse">
            <a:avLst/>
          </a:pr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64"/>
          <p:cNvSpPr/>
          <p:nvPr/>
        </p:nvSpPr>
        <p:spPr>
          <a:xfrm>
            <a:off x="1457100" y="3416250"/>
            <a:ext cx="728400" cy="684900"/>
          </a:xfrm>
          <a:prstGeom prst="ellipse">
            <a:avLst/>
          </a:pr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64"/>
          <p:cNvSpPr txBox="1"/>
          <p:nvPr/>
        </p:nvSpPr>
        <p:spPr>
          <a:xfrm>
            <a:off x="4054750" y="1529925"/>
            <a:ext cx="133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Hidden Layer</a:t>
            </a:r>
            <a:endParaRPr b="1">
              <a:latin typeface="Proxima Nova"/>
              <a:ea typeface="Proxima Nova"/>
              <a:cs typeface="Proxima Nova"/>
              <a:sym typeface="Proxima Nova"/>
            </a:endParaRPr>
          </a:p>
        </p:txBody>
      </p:sp>
      <p:sp>
        <p:nvSpPr>
          <p:cNvPr id="970" name="Google Shape;970;p64"/>
          <p:cNvSpPr/>
          <p:nvPr/>
        </p:nvSpPr>
        <p:spPr>
          <a:xfrm>
            <a:off x="3485573" y="2032025"/>
            <a:ext cx="728400" cy="684900"/>
          </a:xfrm>
          <a:prstGeom prst="ellipse">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sz="900">
                <a:solidFill>
                  <a:schemeClr val="dk1"/>
                </a:solidFill>
                <a:latin typeface="Proxima Nova"/>
                <a:ea typeface="Proxima Nova"/>
                <a:cs typeface="Proxima Nova"/>
                <a:sym typeface="Proxima Nova"/>
              </a:rPr>
              <a:t>w(a) </a:t>
            </a:r>
            <a:r>
              <a:rPr b="1" i="1" lang="en" sz="900">
                <a:solidFill>
                  <a:schemeClr val="dk1"/>
                </a:solidFill>
                <a:latin typeface="Proxima Nova"/>
                <a:ea typeface="Proxima Nova"/>
                <a:cs typeface="Proxima Nova"/>
                <a:sym typeface="Proxima Nova"/>
              </a:rPr>
              <a:t>.7</a:t>
            </a:r>
            <a:endParaRPr b="1" i="1" sz="900">
              <a:solidFill>
                <a:schemeClr val="dk1"/>
              </a:solidFill>
              <a:latin typeface="Proxima Nova"/>
              <a:ea typeface="Proxima Nova"/>
              <a:cs typeface="Proxima Nova"/>
              <a:sym typeface="Proxima Nova"/>
            </a:endParaRPr>
          </a:p>
        </p:txBody>
      </p:sp>
      <p:sp>
        <p:nvSpPr>
          <p:cNvPr id="971" name="Google Shape;971;p64"/>
          <p:cNvSpPr/>
          <p:nvPr/>
        </p:nvSpPr>
        <p:spPr>
          <a:xfrm>
            <a:off x="3485573" y="2898400"/>
            <a:ext cx="728400" cy="684900"/>
          </a:xfrm>
          <a:prstGeom prst="ellipse">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sz="900">
                <a:solidFill>
                  <a:schemeClr val="dk1"/>
                </a:solidFill>
                <a:latin typeface="Proxima Nova"/>
                <a:ea typeface="Proxima Nova"/>
                <a:cs typeface="Proxima Nova"/>
                <a:sym typeface="Proxima Nova"/>
              </a:rPr>
              <a:t>w(a) </a:t>
            </a:r>
            <a:r>
              <a:rPr b="1" i="1" lang="en" sz="900">
                <a:solidFill>
                  <a:schemeClr val="dk1"/>
                </a:solidFill>
                <a:latin typeface="Proxima Nova"/>
                <a:ea typeface="Proxima Nova"/>
                <a:cs typeface="Proxima Nova"/>
                <a:sym typeface="Proxima Nova"/>
              </a:rPr>
              <a:t>.6</a:t>
            </a:r>
            <a:endParaRPr b="1" i="1" sz="900">
              <a:solidFill>
                <a:schemeClr val="dk1"/>
              </a:solidFill>
              <a:latin typeface="Proxima Nova"/>
              <a:ea typeface="Proxima Nova"/>
              <a:cs typeface="Proxima Nova"/>
              <a:sym typeface="Proxima Nova"/>
            </a:endParaRPr>
          </a:p>
        </p:txBody>
      </p:sp>
      <p:sp>
        <p:nvSpPr>
          <p:cNvPr id="972" name="Google Shape;972;p64"/>
          <p:cNvSpPr/>
          <p:nvPr/>
        </p:nvSpPr>
        <p:spPr>
          <a:xfrm>
            <a:off x="3485573" y="3764775"/>
            <a:ext cx="728400" cy="684900"/>
          </a:xfrm>
          <a:prstGeom prst="ellipse">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sz="900">
                <a:solidFill>
                  <a:schemeClr val="dk1"/>
                </a:solidFill>
                <a:latin typeface="Proxima Nova"/>
                <a:ea typeface="Proxima Nova"/>
                <a:cs typeface="Proxima Nova"/>
                <a:sym typeface="Proxima Nova"/>
              </a:rPr>
              <a:t>w(a) .</a:t>
            </a:r>
            <a:r>
              <a:rPr b="1" i="1" lang="en" sz="900">
                <a:solidFill>
                  <a:schemeClr val="dk1"/>
                </a:solidFill>
                <a:latin typeface="Proxima Nova"/>
                <a:ea typeface="Proxima Nova"/>
                <a:cs typeface="Proxima Nova"/>
                <a:sym typeface="Proxima Nova"/>
              </a:rPr>
              <a:t>3</a:t>
            </a:r>
            <a:endParaRPr b="1" i="1" sz="900">
              <a:solidFill>
                <a:schemeClr val="dk1"/>
              </a:solidFill>
              <a:latin typeface="Proxima Nova"/>
              <a:ea typeface="Proxima Nova"/>
              <a:cs typeface="Proxima Nova"/>
              <a:sym typeface="Proxima Nova"/>
            </a:endParaRPr>
          </a:p>
        </p:txBody>
      </p:sp>
      <p:cxnSp>
        <p:nvCxnSpPr>
          <p:cNvPr id="973" name="Google Shape;973;p64"/>
          <p:cNvCxnSpPr>
            <a:stCxn id="967" idx="6"/>
            <a:endCxn id="970" idx="2"/>
          </p:cNvCxnSpPr>
          <p:nvPr/>
        </p:nvCxnSpPr>
        <p:spPr>
          <a:xfrm flipH="1" rot="10800000">
            <a:off x="2185500" y="2374625"/>
            <a:ext cx="1300200" cy="270000"/>
          </a:xfrm>
          <a:prstGeom prst="straightConnector1">
            <a:avLst/>
          </a:prstGeom>
          <a:noFill/>
          <a:ln cap="flat" cmpd="sng" w="9525">
            <a:solidFill>
              <a:schemeClr val="dk2"/>
            </a:solidFill>
            <a:prstDash val="solid"/>
            <a:round/>
            <a:headEnd len="med" w="med" type="none"/>
            <a:tailEnd len="med" w="med" type="stealth"/>
          </a:ln>
        </p:spPr>
      </p:cxnSp>
      <p:cxnSp>
        <p:nvCxnSpPr>
          <p:cNvPr id="974" name="Google Shape;974;p64"/>
          <p:cNvCxnSpPr>
            <a:stCxn id="967" idx="6"/>
            <a:endCxn id="971" idx="2"/>
          </p:cNvCxnSpPr>
          <p:nvPr/>
        </p:nvCxnSpPr>
        <p:spPr>
          <a:xfrm>
            <a:off x="2185500" y="2644625"/>
            <a:ext cx="1300200" cy="596100"/>
          </a:xfrm>
          <a:prstGeom prst="straightConnector1">
            <a:avLst/>
          </a:prstGeom>
          <a:noFill/>
          <a:ln cap="flat" cmpd="sng" w="9525">
            <a:solidFill>
              <a:schemeClr val="dk2"/>
            </a:solidFill>
            <a:prstDash val="solid"/>
            <a:round/>
            <a:headEnd len="med" w="med" type="none"/>
            <a:tailEnd len="med" w="med" type="stealth"/>
          </a:ln>
        </p:spPr>
      </p:cxnSp>
      <p:cxnSp>
        <p:nvCxnSpPr>
          <p:cNvPr id="975" name="Google Shape;975;p64"/>
          <p:cNvCxnSpPr>
            <a:stCxn id="967" idx="6"/>
            <a:endCxn id="972" idx="2"/>
          </p:cNvCxnSpPr>
          <p:nvPr/>
        </p:nvCxnSpPr>
        <p:spPr>
          <a:xfrm>
            <a:off x="2185500" y="2644625"/>
            <a:ext cx="1300200" cy="1462500"/>
          </a:xfrm>
          <a:prstGeom prst="straightConnector1">
            <a:avLst/>
          </a:prstGeom>
          <a:noFill/>
          <a:ln cap="flat" cmpd="sng" w="9525">
            <a:solidFill>
              <a:schemeClr val="dk2"/>
            </a:solidFill>
            <a:prstDash val="solid"/>
            <a:round/>
            <a:headEnd len="med" w="med" type="none"/>
            <a:tailEnd len="med" w="med" type="stealth"/>
          </a:ln>
        </p:spPr>
      </p:cxnSp>
      <p:cxnSp>
        <p:nvCxnSpPr>
          <p:cNvPr id="976" name="Google Shape;976;p64"/>
          <p:cNvCxnSpPr>
            <a:stCxn id="968" idx="6"/>
            <a:endCxn id="970" idx="2"/>
          </p:cNvCxnSpPr>
          <p:nvPr/>
        </p:nvCxnSpPr>
        <p:spPr>
          <a:xfrm flipH="1" rot="10800000">
            <a:off x="2185500" y="2374500"/>
            <a:ext cx="1300200" cy="1384200"/>
          </a:xfrm>
          <a:prstGeom prst="straightConnector1">
            <a:avLst/>
          </a:prstGeom>
          <a:noFill/>
          <a:ln cap="flat" cmpd="sng" w="9525">
            <a:solidFill>
              <a:schemeClr val="dk2"/>
            </a:solidFill>
            <a:prstDash val="solid"/>
            <a:round/>
            <a:headEnd len="med" w="med" type="none"/>
            <a:tailEnd len="med" w="med" type="stealth"/>
          </a:ln>
        </p:spPr>
      </p:cxnSp>
      <p:cxnSp>
        <p:nvCxnSpPr>
          <p:cNvPr id="977" name="Google Shape;977;p64"/>
          <p:cNvCxnSpPr>
            <a:stCxn id="968" idx="6"/>
            <a:endCxn id="971" idx="2"/>
          </p:cNvCxnSpPr>
          <p:nvPr/>
        </p:nvCxnSpPr>
        <p:spPr>
          <a:xfrm flipH="1" rot="10800000">
            <a:off x="2185500" y="3240900"/>
            <a:ext cx="1300200" cy="517800"/>
          </a:xfrm>
          <a:prstGeom prst="straightConnector1">
            <a:avLst/>
          </a:prstGeom>
          <a:noFill/>
          <a:ln cap="flat" cmpd="sng" w="9525">
            <a:solidFill>
              <a:schemeClr val="dk2"/>
            </a:solidFill>
            <a:prstDash val="solid"/>
            <a:round/>
            <a:headEnd len="med" w="med" type="none"/>
            <a:tailEnd len="med" w="med" type="stealth"/>
          </a:ln>
        </p:spPr>
      </p:cxnSp>
      <p:cxnSp>
        <p:nvCxnSpPr>
          <p:cNvPr id="978" name="Google Shape;978;p64"/>
          <p:cNvCxnSpPr>
            <a:stCxn id="968" idx="6"/>
            <a:endCxn id="972" idx="2"/>
          </p:cNvCxnSpPr>
          <p:nvPr/>
        </p:nvCxnSpPr>
        <p:spPr>
          <a:xfrm>
            <a:off x="2185500" y="3758700"/>
            <a:ext cx="1300200" cy="348600"/>
          </a:xfrm>
          <a:prstGeom prst="straightConnector1">
            <a:avLst/>
          </a:prstGeom>
          <a:noFill/>
          <a:ln cap="flat" cmpd="sng" w="9525">
            <a:solidFill>
              <a:schemeClr val="dk2"/>
            </a:solidFill>
            <a:prstDash val="solid"/>
            <a:round/>
            <a:headEnd len="med" w="med" type="none"/>
            <a:tailEnd len="med" w="med" type="stealth"/>
          </a:ln>
        </p:spPr>
      </p:cxnSp>
      <p:sp>
        <p:nvSpPr>
          <p:cNvPr id="979" name="Google Shape;979;p64"/>
          <p:cNvSpPr/>
          <p:nvPr/>
        </p:nvSpPr>
        <p:spPr>
          <a:xfrm>
            <a:off x="7287575" y="2898400"/>
            <a:ext cx="728400" cy="684900"/>
          </a:xfrm>
          <a:prstGeom prst="ellipse">
            <a:avLst/>
          </a:prstGeom>
          <a:solidFill>
            <a:srgbClr val="6AA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64"/>
          <p:cNvSpPr txBox="1"/>
          <p:nvPr/>
        </p:nvSpPr>
        <p:spPr>
          <a:xfrm>
            <a:off x="6983525" y="1529925"/>
            <a:ext cx="133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Output Layer</a:t>
            </a:r>
            <a:endParaRPr b="1">
              <a:latin typeface="Proxima Nova"/>
              <a:ea typeface="Proxima Nova"/>
              <a:cs typeface="Proxima Nova"/>
              <a:sym typeface="Proxima Nova"/>
            </a:endParaRPr>
          </a:p>
        </p:txBody>
      </p:sp>
      <p:sp>
        <p:nvSpPr>
          <p:cNvPr id="981" name="Google Shape;981;p64"/>
          <p:cNvSpPr txBox="1"/>
          <p:nvPr/>
        </p:nvSpPr>
        <p:spPr>
          <a:xfrm>
            <a:off x="6303875" y="4047050"/>
            <a:ext cx="2695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Hidden layers can be added to solve more difficult tasks!</a:t>
            </a:r>
            <a:endParaRPr>
              <a:latin typeface="Proxima Nova"/>
              <a:ea typeface="Proxima Nova"/>
              <a:cs typeface="Proxima Nova"/>
              <a:sym typeface="Proxima Nova"/>
            </a:endParaRPr>
          </a:p>
        </p:txBody>
      </p:sp>
      <p:cxnSp>
        <p:nvCxnSpPr>
          <p:cNvPr id="982" name="Google Shape;982;p64"/>
          <p:cNvCxnSpPr/>
          <p:nvPr/>
        </p:nvCxnSpPr>
        <p:spPr>
          <a:xfrm flipH="1" rot="10800000">
            <a:off x="553700" y="2644700"/>
            <a:ext cx="903300" cy="7200"/>
          </a:xfrm>
          <a:prstGeom prst="straightConnector1">
            <a:avLst/>
          </a:prstGeom>
          <a:noFill/>
          <a:ln cap="flat" cmpd="sng" w="9525">
            <a:solidFill>
              <a:schemeClr val="dk2"/>
            </a:solidFill>
            <a:prstDash val="solid"/>
            <a:round/>
            <a:headEnd len="med" w="med" type="none"/>
            <a:tailEnd len="med" w="med" type="stealth"/>
          </a:ln>
        </p:spPr>
      </p:cxnSp>
      <p:cxnSp>
        <p:nvCxnSpPr>
          <p:cNvPr id="983" name="Google Shape;983;p64"/>
          <p:cNvCxnSpPr/>
          <p:nvPr/>
        </p:nvCxnSpPr>
        <p:spPr>
          <a:xfrm flipH="1" rot="10800000">
            <a:off x="553700" y="3755100"/>
            <a:ext cx="903300" cy="7200"/>
          </a:xfrm>
          <a:prstGeom prst="straightConnector1">
            <a:avLst/>
          </a:prstGeom>
          <a:noFill/>
          <a:ln cap="flat" cmpd="sng" w="9525">
            <a:solidFill>
              <a:schemeClr val="dk2"/>
            </a:solidFill>
            <a:prstDash val="solid"/>
            <a:round/>
            <a:headEnd len="med" w="med" type="none"/>
            <a:tailEnd len="med" w="med" type="stealth"/>
          </a:ln>
        </p:spPr>
      </p:cxnSp>
      <p:sp>
        <p:nvSpPr>
          <p:cNvPr id="984" name="Google Shape;984;p64"/>
          <p:cNvSpPr/>
          <p:nvPr/>
        </p:nvSpPr>
        <p:spPr>
          <a:xfrm>
            <a:off x="4894723" y="2032025"/>
            <a:ext cx="728400" cy="684900"/>
          </a:xfrm>
          <a:prstGeom prst="ellipse">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900">
                <a:latin typeface="Proxima Nova"/>
                <a:ea typeface="Proxima Nova"/>
                <a:cs typeface="Proxima Nova"/>
                <a:sym typeface="Proxima Nova"/>
              </a:rPr>
              <a:t>w(a) </a:t>
            </a:r>
            <a:r>
              <a:rPr b="1" i="1" lang="en" sz="900">
                <a:latin typeface="Proxima Nova"/>
                <a:ea typeface="Proxima Nova"/>
                <a:cs typeface="Proxima Nova"/>
                <a:sym typeface="Proxima Nova"/>
              </a:rPr>
              <a:t>.1</a:t>
            </a:r>
            <a:endParaRPr b="1" i="1" sz="900">
              <a:latin typeface="Proxima Nova"/>
              <a:ea typeface="Proxima Nova"/>
              <a:cs typeface="Proxima Nova"/>
              <a:sym typeface="Proxima Nova"/>
            </a:endParaRPr>
          </a:p>
        </p:txBody>
      </p:sp>
      <p:sp>
        <p:nvSpPr>
          <p:cNvPr id="985" name="Google Shape;985;p64"/>
          <p:cNvSpPr/>
          <p:nvPr/>
        </p:nvSpPr>
        <p:spPr>
          <a:xfrm>
            <a:off x="4894723" y="2898400"/>
            <a:ext cx="728400" cy="684900"/>
          </a:xfrm>
          <a:prstGeom prst="ellipse">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900">
                <a:solidFill>
                  <a:schemeClr val="dk1"/>
                </a:solidFill>
                <a:latin typeface="Proxima Nova"/>
                <a:ea typeface="Proxima Nova"/>
                <a:cs typeface="Proxima Nova"/>
                <a:sym typeface="Proxima Nova"/>
              </a:rPr>
              <a:t>w(a) </a:t>
            </a:r>
            <a:r>
              <a:rPr b="1" i="1" lang="en" sz="900">
                <a:solidFill>
                  <a:schemeClr val="dk1"/>
                </a:solidFill>
                <a:latin typeface="Proxima Nova"/>
                <a:ea typeface="Proxima Nova"/>
                <a:cs typeface="Proxima Nova"/>
                <a:sym typeface="Proxima Nova"/>
              </a:rPr>
              <a:t>.3</a:t>
            </a:r>
            <a:endParaRPr b="1" i="1" sz="900">
              <a:solidFill>
                <a:schemeClr val="dk1"/>
              </a:solidFill>
              <a:latin typeface="Proxima Nova"/>
              <a:ea typeface="Proxima Nova"/>
              <a:cs typeface="Proxima Nova"/>
              <a:sym typeface="Proxima Nova"/>
            </a:endParaRPr>
          </a:p>
        </p:txBody>
      </p:sp>
      <p:sp>
        <p:nvSpPr>
          <p:cNvPr id="986" name="Google Shape;986;p64"/>
          <p:cNvSpPr/>
          <p:nvPr/>
        </p:nvSpPr>
        <p:spPr>
          <a:xfrm>
            <a:off x="4894723" y="3764775"/>
            <a:ext cx="728400" cy="684900"/>
          </a:xfrm>
          <a:prstGeom prst="ellipse">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900">
                <a:solidFill>
                  <a:schemeClr val="dk1"/>
                </a:solidFill>
                <a:latin typeface="Proxima Nova"/>
                <a:ea typeface="Proxima Nova"/>
                <a:cs typeface="Proxima Nova"/>
                <a:sym typeface="Proxima Nova"/>
              </a:rPr>
              <a:t>w(a) .</a:t>
            </a:r>
            <a:r>
              <a:rPr b="1" i="1" lang="en" sz="900">
                <a:solidFill>
                  <a:schemeClr val="dk1"/>
                </a:solidFill>
                <a:latin typeface="Proxima Nova"/>
                <a:ea typeface="Proxima Nova"/>
                <a:cs typeface="Proxima Nova"/>
                <a:sym typeface="Proxima Nova"/>
              </a:rPr>
              <a:t>4</a:t>
            </a:r>
            <a:endParaRPr b="1" i="1" sz="900">
              <a:solidFill>
                <a:schemeClr val="dk1"/>
              </a:solidFill>
              <a:latin typeface="Proxima Nova"/>
              <a:ea typeface="Proxima Nova"/>
              <a:cs typeface="Proxima Nova"/>
              <a:sym typeface="Proxima Nova"/>
            </a:endParaRPr>
          </a:p>
        </p:txBody>
      </p:sp>
      <p:cxnSp>
        <p:nvCxnSpPr>
          <p:cNvPr id="987" name="Google Shape;987;p64"/>
          <p:cNvCxnSpPr>
            <a:stCxn id="970" idx="6"/>
            <a:endCxn id="984" idx="2"/>
          </p:cNvCxnSpPr>
          <p:nvPr/>
        </p:nvCxnSpPr>
        <p:spPr>
          <a:xfrm>
            <a:off x="4213973" y="2374475"/>
            <a:ext cx="680700" cy="0"/>
          </a:xfrm>
          <a:prstGeom prst="straightConnector1">
            <a:avLst/>
          </a:prstGeom>
          <a:noFill/>
          <a:ln cap="flat" cmpd="sng" w="9525">
            <a:solidFill>
              <a:schemeClr val="dk2"/>
            </a:solidFill>
            <a:prstDash val="solid"/>
            <a:round/>
            <a:headEnd len="med" w="med" type="none"/>
            <a:tailEnd len="med" w="med" type="triangle"/>
          </a:ln>
        </p:spPr>
      </p:cxnSp>
      <p:cxnSp>
        <p:nvCxnSpPr>
          <p:cNvPr id="988" name="Google Shape;988;p64"/>
          <p:cNvCxnSpPr>
            <a:stCxn id="970" idx="6"/>
            <a:endCxn id="985" idx="2"/>
          </p:cNvCxnSpPr>
          <p:nvPr/>
        </p:nvCxnSpPr>
        <p:spPr>
          <a:xfrm>
            <a:off x="4213973" y="2374475"/>
            <a:ext cx="680700" cy="866400"/>
          </a:xfrm>
          <a:prstGeom prst="straightConnector1">
            <a:avLst/>
          </a:prstGeom>
          <a:noFill/>
          <a:ln cap="flat" cmpd="sng" w="9525">
            <a:solidFill>
              <a:schemeClr val="dk2"/>
            </a:solidFill>
            <a:prstDash val="solid"/>
            <a:round/>
            <a:headEnd len="med" w="med" type="none"/>
            <a:tailEnd len="med" w="med" type="triangle"/>
          </a:ln>
        </p:spPr>
      </p:cxnSp>
      <p:cxnSp>
        <p:nvCxnSpPr>
          <p:cNvPr id="989" name="Google Shape;989;p64"/>
          <p:cNvCxnSpPr>
            <a:stCxn id="970" idx="6"/>
            <a:endCxn id="986" idx="2"/>
          </p:cNvCxnSpPr>
          <p:nvPr/>
        </p:nvCxnSpPr>
        <p:spPr>
          <a:xfrm>
            <a:off x="4213973" y="2374475"/>
            <a:ext cx="680700" cy="1732800"/>
          </a:xfrm>
          <a:prstGeom prst="straightConnector1">
            <a:avLst/>
          </a:prstGeom>
          <a:noFill/>
          <a:ln cap="flat" cmpd="sng" w="9525">
            <a:solidFill>
              <a:schemeClr val="dk2"/>
            </a:solidFill>
            <a:prstDash val="solid"/>
            <a:round/>
            <a:headEnd len="med" w="med" type="none"/>
            <a:tailEnd len="med" w="med" type="triangle"/>
          </a:ln>
        </p:spPr>
      </p:cxnSp>
      <p:cxnSp>
        <p:nvCxnSpPr>
          <p:cNvPr id="990" name="Google Shape;990;p64"/>
          <p:cNvCxnSpPr>
            <a:stCxn id="971" idx="6"/>
            <a:endCxn id="984" idx="2"/>
          </p:cNvCxnSpPr>
          <p:nvPr/>
        </p:nvCxnSpPr>
        <p:spPr>
          <a:xfrm flipH="1" rot="10800000">
            <a:off x="4213973" y="2374450"/>
            <a:ext cx="680700" cy="866400"/>
          </a:xfrm>
          <a:prstGeom prst="straightConnector1">
            <a:avLst/>
          </a:prstGeom>
          <a:noFill/>
          <a:ln cap="flat" cmpd="sng" w="9525">
            <a:solidFill>
              <a:schemeClr val="dk2"/>
            </a:solidFill>
            <a:prstDash val="solid"/>
            <a:round/>
            <a:headEnd len="med" w="med" type="none"/>
            <a:tailEnd len="med" w="med" type="triangle"/>
          </a:ln>
        </p:spPr>
      </p:cxnSp>
      <p:cxnSp>
        <p:nvCxnSpPr>
          <p:cNvPr id="991" name="Google Shape;991;p64"/>
          <p:cNvCxnSpPr>
            <a:stCxn id="971" idx="6"/>
            <a:endCxn id="985" idx="2"/>
          </p:cNvCxnSpPr>
          <p:nvPr/>
        </p:nvCxnSpPr>
        <p:spPr>
          <a:xfrm>
            <a:off x="4213973" y="3240850"/>
            <a:ext cx="680700" cy="0"/>
          </a:xfrm>
          <a:prstGeom prst="straightConnector1">
            <a:avLst/>
          </a:prstGeom>
          <a:noFill/>
          <a:ln cap="flat" cmpd="sng" w="9525">
            <a:solidFill>
              <a:schemeClr val="dk2"/>
            </a:solidFill>
            <a:prstDash val="solid"/>
            <a:round/>
            <a:headEnd len="med" w="med" type="none"/>
            <a:tailEnd len="med" w="med" type="triangle"/>
          </a:ln>
        </p:spPr>
      </p:cxnSp>
      <p:cxnSp>
        <p:nvCxnSpPr>
          <p:cNvPr id="992" name="Google Shape;992;p64"/>
          <p:cNvCxnSpPr>
            <a:stCxn id="971" idx="6"/>
            <a:endCxn id="986" idx="2"/>
          </p:cNvCxnSpPr>
          <p:nvPr/>
        </p:nvCxnSpPr>
        <p:spPr>
          <a:xfrm>
            <a:off x="4213973" y="3240850"/>
            <a:ext cx="680700" cy="866400"/>
          </a:xfrm>
          <a:prstGeom prst="straightConnector1">
            <a:avLst/>
          </a:prstGeom>
          <a:noFill/>
          <a:ln cap="flat" cmpd="sng" w="9525">
            <a:solidFill>
              <a:schemeClr val="dk2"/>
            </a:solidFill>
            <a:prstDash val="solid"/>
            <a:round/>
            <a:headEnd len="med" w="med" type="none"/>
            <a:tailEnd len="med" w="med" type="triangle"/>
          </a:ln>
        </p:spPr>
      </p:cxnSp>
      <p:cxnSp>
        <p:nvCxnSpPr>
          <p:cNvPr id="993" name="Google Shape;993;p64"/>
          <p:cNvCxnSpPr>
            <a:stCxn id="972" idx="6"/>
            <a:endCxn id="984" idx="2"/>
          </p:cNvCxnSpPr>
          <p:nvPr/>
        </p:nvCxnSpPr>
        <p:spPr>
          <a:xfrm flipH="1" rot="10800000">
            <a:off x="4213973" y="2374425"/>
            <a:ext cx="680700" cy="1732800"/>
          </a:xfrm>
          <a:prstGeom prst="straightConnector1">
            <a:avLst/>
          </a:prstGeom>
          <a:noFill/>
          <a:ln cap="flat" cmpd="sng" w="9525">
            <a:solidFill>
              <a:schemeClr val="dk2"/>
            </a:solidFill>
            <a:prstDash val="solid"/>
            <a:round/>
            <a:headEnd len="med" w="med" type="none"/>
            <a:tailEnd len="med" w="med" type="triangle"/>
          </a:ln>
        </p:spPr>
      </p:cxnSp>
      <p:cxnSp>
        <p:nvCxnSpPr>
          <p:cNvPr id="994" name="Google Shape;994;p64"/>
          <p:cNvCxnSpPr>
            <a:stCxn id="972" idx="6"/>
            <a:endCxn id="985" idx="2"/>
          </p:cNvCxnSpPr>
          <p:nvPr/>
        </p:nvCxnSpPr>
        <p:spPr>
          <a:xfrm flipH="1" rot="10800000">
            <a:off x="4213973" y="3240825"/>
            <a:ext cx="680700" cy="866400"/>
          </a:xfrm>
          <a:prstGeom prst="straightConnector1">
            <a:avLst/>
          </a:prstGeom>
          <a:noFill/>
          <a:ln cap="flat" cmpd="sng" w="9525">
            <a:solidFill>
              <a:schemeClr val="dk2"/>
            </a:solidFill>
            <a:prstDash val="solid"/>
            <a:round/>
            <a:headEnd len="med" w="med" type="none"/>
            <a:tailEnd len="med" w="med" type="triangle"/>
          </a:ln>
        </p:spPr>
      </p:cxnSp>
      <p:cxnSp>
        <p:nvCxnSpPr>
          <p:cNvPr id="995" name="Google Shape;995;p64"/>
          <p:cNvCxnSpPr>
            <a:endCxn id="986" idx="2"/>
          </p:cNvCxnSpPr>
          <p:nvPr/>
        </p:nvCxnSpPr>
        <p:spPr>
          <a:xfrm>
            <a:off x="4214023" y="4107225"/>
            <a:ext cx="680700" cy="0"/>
          </a:xfrm>
          <a:prstGeom prst="straightConnector1">
            <a:avLst/>
          </a:prstGeom>
          <a:noFill/>
          <a:ln cap="flat" cmpd="sng" w="9525">
            <a:solidFill>
              <a:schemeClr val="dk2"/>
            </a:solidFill>
            <a:prstDash val="solid"/>
            <a:round/>
            <a:headEnd len="med" w="med" type="none"/>
            <a:tailEnd len="med" w="med" type="triangle"/>
          </a:ln>
        </p:spPr>
      </p:cxnSp>
      <p:cxnSp>
        <p:nvCxnSpPr>
          <p:cNvPr id="996" name="Google Shape;996;p64"/>
          <p:cNvCxnSpPr>
            <a:stCxn id="984" idx="6"/>
            <a:endCxn id="979" idx="2"/>
          </p:cNvCxnSpPr>
          <p:nvPr/>
        </p:nvCxnSpPr>
        <p:spPr>
          <a:xfrm>
            <a:off x="5623123" y="2374475"/>
            <a:ext cx="1664400" cy="866400"/>
          </a:xfrm>
          <a:prstGeom prst="straightConnector1">
            <a:avLst/>
          </a:prstGeom>
          <a:noFill/>
          <a:ln cap="flat" cmpd="sng" w="9525">
            <a:solidFill>
              <a:schemeClr val="dk2"/>
            </a:solidFill>
            <a:prstDash val="solid"/>
            <a:round/>
            <a:headEnd len="med" w="med" type="none"/>
            <a:tailEnd len="med" w="med" type="triangle"/>
          </a:ln>
        </p:spPr>
      </p:cxnSp>
      <p:cxnSp>
        <p:nvCxnSpPr>
          <p:cNvPr id="997" name="Google Shape;997;p64"/>
          <p:cNvCxnSpPr>
            <a:stCxn id="985" idx="6"/>
            <a:endCxn id="979" idx="2"/>
          </p:cNvCxnSpPr>
          <p:nvPr/>
        </p:nvCxnSpPr>
        <p:spPr>
          <a:xfrm>
            <a:off x="5623123" y="3240850"/>
            <a:ext cx="1664400" cy="0"/>
          </a:xfrm>
          <a:prstGeom prst="straightConnector1">
            <a:avLst/>
          </a:prstGeom>
          <a:noFill/>
          <a:ln cap="flat" cmpd="sng" w="9525">
            <a:solidFill>
              <a:schemeClr val="dk2"/>
            </a:solidFill>
            <a:prstDash val="solid"/>
            <a:round/>
            <a:headEnd len="med" w="med" type="none"/>
            <a:tailEnd len="med" w="med" type="triangle"/>
          </a:ln>
        </p:spPr>
      </p:cxnSp>
      <p:cxnSp>
        <p:nvCxnSpPr>
          <p:cNvPr id="998" name="Google Shape;998;p64"/>
          <p:cNvCxnSpPr>
            <a:stCxn id="986" idx="6"/>
            <a:endCxn id="979" idx="2"/>
          </p:cNvCxnSpPr>
          <p:nvPr/>
        </p:nvCxnSpPr>
        <p:spPr>
          <a:xfrm flipH="1" rot="10800000">
            <a:off x="5623123" y="3240825"/>
            <a:ext cx="1664400" cy="8664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2" name="Shape 1002"/>
        <p:cNvGrpSpPr/>
        <p:nvPr/>
      </p:nvGrpSpPr>
      <p:grpSpPr>
        <a:xfrm>
          <a:off x="0" y="0"/>
          <a:ext cx="0" cy="0"/>
          <a:chOff x="0" y="0"/>
          <a:chExt cx="0" cy="0"/>
        </a:xfrm>
      </p:grpSpPr>
      <p:sp>
        <p:nvSpPr>
          <p:cNvPr id="1003" name="Google Shape;1003;p65"/>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Neural Networks</a:t>
            </a:r>
            <a:endParaRPr/>
          </a:p>
        </p:txBody>
      </p:sp>
      <p:sp>
        <p:nvSpPr>
          <p:cNvPr id="1004" name="Google Shape;1004;p65"/>
          <p:cNvSpPr txBox="1"/>
          <p:nvPr/>
        </p:nvSpPr>
        <p:spPr>
          <a:xfrm>
            <a:off x="1311375" y="1529925"/>
            <a:ext cx="115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Input Layer</a:t>
            </a:r>
            <a:endParaRPr b="1">
              <a:latin typeface="Proxima Nova"/>
              <a:ea typeface="Proxima Nova"/>
              <a:cs typeface="Proxima Nova"/>
              <a:sym typeface="Proxima Nova"/>
            </a:endParaRPr>
          </a:p>
        </p:txBody>
      </p:sp>
      <p:sp>
        <p:nvSpPr>
          <p:cNvPr id="1005" name="Google Shape;1005;p65"/>
          <p:cNvSpPr/>
          <p:nvPr/>
        </p:nvSpPr>
        <p:spPr>
          <a:xfrm>
            <a:off x="1457100" y="2302175"/>
            <a:ext cx="728400" cy="684900"/>
          </a:xfrm>
          <a:prstGeom prst="ellipse">
            <a:avLst/>
          </a:pr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65"/>
          <p:cNvSpPr/>
          <p:nvPr/>
        </p:nvSpPr>
        <p:spPr>
          <a:xfrm>
            <a:off x="1457100" y="3416250"/>
            <a:ext cx="728400" cy="684900"/>
          </a:xfrm>
          <a:prstGeom prst="ellipse">
            <a:avLst/>
          </a:pr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65"/>
          <p:cNvSpPr txBox="1"/>
          <p:nvPr/>
        </p:nvSpPr>
        <p:spPr>
          <a:xfrm>
            <a:off x="4054750" y="1529925"/>
            <a:ext cx="133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Hidden Layer</a:t>
            </a:r>
            <a:endParaRPr b="1">
              <a:latin typeface="Proxima Nova"/>
              <a:ea typeface="Proxima Nova"/>
              <a:cs typeface="Proxima Nova"/>
              <a:sym typeface="Proxima Nova"/>
            </a:endParaRPr>
          </a:p>
        </p:txBody>
      </p:sp>
      <p:sp>
        <p:nvSpPr>
          <p:cNvPr id="1008" name="Google Shape;1008;p65"/>
          <p:cNvSpPr/>
          <p:nvPr/>
        </p:nvSpPr>
        <p:spPr>
          <a:xfrm>
            <a:off x="3485573" y="2032025"/>
            <a:ext cx="728400" cy="684900"/>
          </a:xfrm>
          <a:prstGeom prst="ellipse">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900">
                <a:solidFill>
                  <a:schemeClr val="dk1"/>
                </a:solidFill>
                <a:latin typeface="Proxima Nova"/>
                <a:ea typeface="Proxima Nova"/>
                <a:cs typeface="Proxima Nova"/>
                <a:sym typeface="Proxima Nova"/>
              </a:rPr>
              <a:t>w(a) </a:t>
            </a:r>
            <a:r>
              <a:rPr b="1" i="1" lang="en" sz="900">
                <a:solidFill>
                  <a:schemeClr val="dk1"/>
                </a:solidFill>
                <a:latin typeface="Proxima Nova"/>
                <a:ea typeface="Proxima Nova"/>
                <a:cs typeface="Proxima Nova"/>
                <a:sym typeface="Proxima Nova"/>
              </a:rPr>
              <a:t>.7</a:t>
            </a:r>
            <a:endParaRPr b="1" i="1" sz="900">
              <a:solidFill>
                <a:schemeClr val="dk1"/>
              </a:solidFill>
              <a:latin typeface="Proxima Nova"/>
              <a:ea typeface="Proxima Nova"/>
              <a:cs typeface="Proxima Nova"/>
              <a:sym typeface="Proxima Nova"/>
            </a:endParaRPr>
          </a:p>
        </p:txBody>
      </p:sp>
      <p:sp>
        <p:nvSpPr>
          <p:cNvPr id="1009" name="Google Shape;1009;p65"/>
          <p:cNvSpPr/>
          <p:nvPr/>
        </p:nvSpPr>
        <p:spPr>
          <a:xfrm>
            <a:off x="3485573" y="2898400"/>
            <a:ext cx="728400" cy="684900"/>
          </a:xfrm>
          <a:prstGeom prst="ellipse">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900">
                <a:solidFill>
                  <a:schemeClr val="dk1"/>
                </a:solidFill>
                <a:latin typeface="Proxima Nova"/>
                <a:ea typeface="Proxima Nova"/>
                <a:cs typeface="Proxima Nova"/>
                <a:sym typeface="Proxima Nova"/>
              </a:rPr>
              <a:t>w(a) </a:t>
            </a:r>
            <a:r>
              <a:rPr b="1" i="1" lang="en" sz="900">
                <a:solidFill>
                  <a:schemeClr val="dk1"/>
                </a:solidFill>
                <a:latin typeface="Proxima Nova"/>
                <a:ea typeface="Proxima Nova"/>
                <a:cs typeface="Proxima Nova"/>
                <a:sym typeface="Proxima Nova"/>
              </a:rPr>
              <a:t>.6</a:t>
            </a:r>
            <a:endParaRPr b="1" i="1" sz="900">
              <a:solidFill>
                <a:schemeClr val="dk1"/>
              </a:solidFill>
              <a:latin typeface="Proxima Nova"/>
              <a:ea typeface="Proxima Nova"/>
              <a:cs typeface="Proxima Nova"/>
              <a:sym typeface="Proxima Nova"/>
            </a:endParaRPr>
          </a:p>
        </p:txBody>
      </p:sp>
      <p:sp>
        <p:nvSpPr>
          <p:cNvPr id="1010" name="Google Shape;1010;p65"/>
          <p:cNvSpPr/>
          <p:nvPr/>
        </p:nvSpPr>
        <p:spPr>
          <a:xfrm>
            <a:off x="3485573" y="3764775"/>
            <a:ext cx="728400" cy="684900"/>
          </a:xfrm>
          <a:prstGeom prst="ellipse">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900">
                <a:solidFill>
                  <a:schemeClr val="dk1"/>
                </a:solidFill>
                <a:latin typeface="Proxima Nova"/>
                <a:ea typeface="Proxima Nova"/>
                <a:cs typeface="Proxima Nova"/>
                <a:sym typeface="Proxima Nova"/>
              </a:rPr>
              <a:t>w(a) .</a:t>
            </a:r>
            <a:r>
              <a:rPr b="1" i="1" lang="en" sz="900">
                <a:solidFill>
                  <a:schemeClr val="dk1"/>
                </a:solidFill>
                <a:latin typeface="Proxima Nova"/>
                <a:ea typeface="Proxima Nova"/>
                <a:cs typeface="Proxima Nova"/>
                <a:sym typeface="Proxima Nova"/>
              </a:rPr>
              <a:t>3</a:t>
            </a:r>
            <a:endParaRPr b="1" i="1" sz="900">
              <a:solidFill>
                <a:schemeClr val="dk1"/>
              </a:solidFill>
              <a:latin typeface="Proxima Nova"/>
              <a:ea typeface="Proxima Nova"/>
              <a:cs typeface="Proxima Nova"/>
              <a:sym typeface="Proxima Nova"/>
            </a:endParaRPr>
          </a:p>
        </p:txBody>
      </p:sp>
      <p:cxnSp>
        <p:nvCxnSpPr>
          <p:cNvPr id="1011" name="Google Shape;1011;p65"/>
          <p:cNvCxnSpPr>
            <a:stCxn id="1005" idx="6"/>
            <a:endCxn id="1008" idx="2"/>
          </p:cNvCxnSpPr>
          <p:nvPr/>
        </p:nvCxnSpPr>
        <p:spPr>
          <a:xfrm flipH="1" rot="10800000">
            <a:off x="2185500" y="2374625"/>
            <a:ext cx="1300200" cy="270000"/>
          </a:xfrm>
          <a:prstGeom prst="straightConnector1">
            <a:avLst/>
          </a:prstGeom>
          <a:noFill/>
          <a:ln cap="flat" cmpd="sng" w="9525">
            <a:solidFill>
              <a:schemeClr val="dk2"/>
            </a:solidFill>
            <a:prstDash val="solid"/>
            <a:round/>
            <a:headEnd len="med" w="med" type="none"/>
            <a:tailEnd len="med" w="med" type="stealth"/>
          </a:ln>
        </p:spPr>
      </p:cxnSp>
      <p:cxnSp>
        <p:nvCxnSpPr>
          <p:cNvPr id="1012" name="Google Shape;1012;p65"/>
          <p:cNvCxnSpPr>
            <a:stCxn id="1005" idx="6"/>
            <a:endCxn id="1009" idx="2"/>
          </p:cNvCxnSpPr>
          <p:nvPr/>
        </p:nvCxnSpPr>
        <p:spPr>
          <a:xfrm>
            <a:off x="2185500" y="2644625"/>
            <a:ext cx="1300200" cy="596100"/>
          </a:xfrm>
          <a:prstGeom prst="straightConnector1">
            <a:avLst/>
          </a:prstGeom>
          <a:noFill/>
          <a:ln cap="flat" cmpd="sng" w="9525">
            <a:solidFill>
              <a:schemeClr val="dk2"/>
            </a:solidFill>
            <a:prstDash val="solid"/>
            <a:round/>
            <a:headEnd len="med" w="med" type="none"/>
            <a:tailEnd len="med" w="med" type="stealth"/>
          </a:ln>
        </p:spPr>
      </p:cxnSp>
      <p:cxnSp>
        <p:nvCxnSpPr>
          <p:cNvPr id="1013" name="Google Shape;1013;p65"/>
          <p:cNvCxnSpPr>
            <a:stCxn id="1005" idx="6"/>
            <a:endCxn id="1010" idx="2"/>
          </p:cNvCxnSpPr>
          <p:nvPr/>
        </p:nvCxnSpPr>
        <p:spPr>
          <a:xfrm>
            <a:off x="2185500" y="2644625"/>
            <a:ext cx="1300200" cy="1462500"/>
          </a:xfrm>
          <a:prstGeom prst="straightConnector1">
            <a:avLst/>
          </a:prstGeom>
          <a:noFill/>
          <a:ln cap="flat" cmpd="sng" w="9525">
            <a:solidFill>
              <a:schemeClr val="dk2"/>
            </a:solidFill>
            <a:prstDash val="solid"/>
            <a:round/>
            <a:headEnd len="med" w="med" type="none"/>
            <a:tailEnd len="med" w="med" type="stealth"/>
          </a:ln>
        </p:spPr>
      </p:cxnSp>
      <p:cxnSp>
        <p:nvCxnSpPr>
          <p:cNvPr id="1014" name="Google Shape;1014;p65"/>
          <p:cNvCxnSpPr>
            <a:stCxn id="1006" idx="6"/>
            <a:endCxn id="1008" idx="2"/>
          </p:cNvCxnSpPr>
          <p:nvPr/>
        </p:nvCxnSpPr>
        <p:spPr>
          <a:xfrm flipH="1" rot="10800000">
            <a:off x="2185500" y="2374500"/>
            <a:ext cx="1300200" cy="1384200"/>
          </a:xfrm>
          <a:prstGeom prst="straightConnector1">
            <a:avLst/>
          </a:prstGeom>
          <a:noFill/>
          <a:ln cap="flat" cmpd="sng" w="9525">
            <a:solidFill>
              <a:schemeClr val="dk2"/>
            </a:solidFill>
            <a:prstDash val="solid"/>
            <a:round/>
            <a:headEnd len="med" w="med" type="none"/>
            <a:tailEnd len="med" w="med" type="stealth"/>
          </a:ln>
        </p:spPr>
      </p:cxnSp>
      <p:cxnSp>
        <p:nvCxnSpPr>
          <p:cNvPr id="1015" name="Google Shape;1015;p65"/>
          <p:cNvCxnSpPr>
            <a:stCxn id="1006" idx="6"/>
            <a:endCxn id="1009" idx="2"/>
          </p:cNvCxnSpPr>
          <p:nvPr/>
        </p:nvCxnSpPr>
        <p:spPr>
          <a:xfrm flipH="1" rot="10800000">
            <a:off x="2185500" y="3240900"/>
            <a:ext cx="1300200" cy="517800"/>
          </a:xfrm>
          <a:prstGeom prst="straightConnector1">
            <a:avLst/>
          </a:prstGeom>
          <a:noFill/>
          <a:ln cap="flat" cmpd="sng" w="9525">
            <a:solidFill>
              <a:schemeClr val="dk2"/>
            </a:solidFill>
            <a:prstDash val="solid"/>
            <a:round/>
            <a:headEnd len="med" w="med" type="none"/>
            <a:tailEnd len="med" w="med" type="stealth"/>
          </a:ln>
        </p:spPr>
      </p:cxnSp>
      <p:cxnSp>
        <p:nvCxnSpPr>
          <p:cNvPr id="1016" name="Google Shape;1016;p65"/>
          <p:cNvCxnSpPr>
            <a:stCxn id="1006" idx="6"/>
            <a:endCxn id="1010" idx="2"/>
          </p:cNvCxnSpPr>
          <p:nvPr/>
        </p:nvCxnSpPr>
        <p:spPr>
          <a:xfrm>
            <a:off x="2185500" y="3758700"/>
            <a:ext cx="1300200" cy="348600"/>
          </a:xfrm>
          <a:prstGeom prst="straightConnector1">
            <a:avLst/>
          </a:prstGeom>
          <a:noFill/>
          <a:ln cap="flat" cmpd="sng" w="9525">
            <a:solidFill>
              <a:schemeClr val="dk2"/>
            </a:solidFill>
            <a:prstDash val="solid"/>
            <a:round/>
            <a:headEnd len="med" w="med" type="none"/>
            <a:tailEnd len="med" w="med" type="stealth"/>
          </a:ln>
        </p:spPr>
      </p:cxnSp>
      <p:sp>
        <p:nvSpPr>
          <p:cNvPr id="1017" name="Google Shape;1017;p65"/>
          <p:cNvSpPr/>
          <p:nvPr/>
        </p:nvSpPr>
        <p:spPr>
          <a:xfrm>
            <a:off x="7287575" y="2898400"/>
            <a:ext cx="728400" cy="684900"/>
          </a:xfrm>
          <a:prstGeom prst="ellipse">
            <a:avLst/>
          </a:prstGeom>
          <a:solidFill>
            <a:srgbClr val="6AA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65"/>
          <p:cNvSpPr txBox="1"/>
          <p:nvPr/>
        </p:nvSpPr>
        <p:spPr>
          <a:xfrm>
            <a:off x="6983525" y="1529925"/>
            <a:ext cx="133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Output Layer</a:t>
            </a:r>
            <a:endParaRPr b="1">
              <a:latin typeface="Proxima Nova"/>
              <a:ea typeface="Proxima Nova"/>
              <a:cs typeface="Proxima Nova"/>
              <a:sym typeface="Proxima Nova"/>
            </a:endParaRPr>
          </a:p>
        </p:txBody>
      </p:sp>
      <p:sp>
        <p:nvSpPr>
          <p:cNvPr id="1019" name="Google Shape;1019;p65"/>
          <p:cNvSpPr txBox="1"/>
          <p:nvPr/>
        </p:nvSpPr>
        <p:spPr>
          <a:xfrm>
            <a:off x="6336575" y="4038875"/>
            <a:ext cx="2695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Neural networks with many hidden layers are considered </a:t>
            </a:r>
            <a:r>
              <a:rPr b="1" lang="en">
                <a:latin typeface="Proxima Nova"/>
                <a:ea typeface="Proxima Nova"/>
                <a:cs typeface="Proxima Nova"/>
                <a:sym typeface="Proxima Nova"/>
              </a:rPr>
              <a:t>deep neural networks.</a:t>
            </a:r>
            <a:endParaRPr b="1">
              <a:latin typeface="Proxima Nova"/>
              <a:ea typeface="Proxima Nova"/>
              <a:cs typeface="Proxima Nova"/>
              <a:sym typeface="Proxima Nova"/>
            </a:endParaRPr>
          </a:p>
        </p:txBody>
      </p:sp>
      <p:cxnSp>
        <p:nvCxnSpPr>
          <p:cNvPr id="1020" name="Google Shape;1020;p65"/>
          <p:cNvCxnSpPr/>
          <p:nvPr/>
        </p:nvCxnSpPr>
        <p:spPr>
          <a:xfrm flipH="1" rot="10800000">
            <a:off x="553700" y="2644700"/>
            <a:ext cx="903300" cy="7200"/>
          </a:xfrm>
          <a:prstGeom prst="straightConnector1">
            <a:avLst/>
          </a:prstGeom>
          <a:noFill/>
          <a:ln cap="flat" cmpd="sng" w="9525">
            <a:solidFill>
              <a:schemeClr val="dk2"/>
            </a:solidFill>
            <a:prstDash val="solid"/>
            <a:round/>
            <a:headEnd len="med" w="med" type="none"/>
            <a:tailEnd len="med" w="med" type="stealth"/>
          </a:ln>
        </p:spPr>
      </p:cxnSp>
      <p:cxnSp>
        <p:nvCxnSpPr>
          <p:cNvPr id="1021" name="Google Shape;1021;p65"/>
          <p:cNvCxnSpPr/>
          <p:nvPr/>
        </p:nvCxnSpPr>
        <p:spPr>
          <a:xfrm flipH="1" rot="10800000">
            <a:off x="553700" y="3755100"/>
            <a:ext cx="903300" cy="7200"/>
          </a:xfrm>
          <a:prstGeom prst="straightConnector1">
            <a:avLst/>
          </a:prstGeom>
          <a:noFill/>
          <a:ln cap="flat" cmpd="sng" w="9525">
            <a:solidFill>
              <a:schemeClr val="dk2"/>
            </a:solidFill>
            <a:prstDash val="solid"/>
            <a:round/>
            <a:headEnd len="med" w="med" type="none"/>
            <a:tailEnd len="med" w="med" type="stealth"/>
          </a:ln>
        </p:spPr>
      </p:cxnSp>
      <p:sp>
        <p:nvSpPr>
          <p:cNvPr id="1022" name="Google Shape;1022;p65"/>
          <p:cNvSpPr/>
          <p:nvPr/>
        </p:nvSpPr>
        <p:spPr>
          <a:xfrm>
            <a:off x="4894723" y="2032025"/>
            <a:ext cx="728400" cy="684900"/>
          </a:xfrm>
          <a:prstGeom prst="ellipse">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900">
                <a:latin typeface="Proxima Nova"/>
                <a:ea typeface="Proxima Nova"/>
                <a:cs typeface="Proxima Nova"/>
                <a:sym typeface="Proxima Nova"/>
              </a:rPr>
              <a:t>w(a) </a:t>
            </a:r>
            <a:r>
              <a:rPr b="1" i="1" lang="en" sz="900">
                <a:latin typeface="Proxima Nova"/>
                <a:ea typeface="Proxima Nova"/>
                <a:cs typeface="Proxima Nova"/>
                <a:sym typeface="Proxima Nova"/>
              </a:rPr>
              <a:t>.1</a:t>
            </a:r>
            <a:endParaRPr b="1" i="1" sz="900">
              <a:latin typeface="Proxima Nova"/>
              <a:ea typeface="Proxima Nova"/>
              <a:cs typeface="Proxima Nova"/>
              <a:sym typeface="Proxima Nova"/>
            </a:endParaRPr>
          </a:p>
        </p:txBody>
      </p:sp>
      <p:sp>
        <p:nvSpPr>
          <p:cNvPr id="1023" name="Google Shape;1023;p65"/>
          <p:cNvSpPr/>
          <p:nvPr/>
        </p:nvSpPr>
        <p:spPr>
          <a:xfrm>
            <a:off x="4894723" y="2898400"/>
            <a:ext cx="728400" cy="684900"/>
          </a:xfrm>
          <a:prstGeom prst="ellipse">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900">
                <a:solidFill>
                  <a:schemeClr val="dk1"/>
                </a:solidFill>
                <a:latin typeface="Proxima Nova"/>
                <a:ea typeface="Proxima Nova"/>
                <a:cs typeface="Proxima Nova"/>
                <a:sym typeface="Proxima Nova"/>
              </a:rPr>
              <a:t>w(a) </a:t>
            </a:r>
            <a:r>
              <a:rPr b="1" i="1" lang="en" sz="900">
                <a:solidFill>
                  <a:schemeClr val="dk1"/>
                </a:solidFill>
                <a:latin typeface="Proxima Nova"/>
                <a:ea typeface="Proxima Nova"/>
                <a:cs typeface="Proxima Nova"/>
                <a:sym typeface="Proxima Nova"/>
              </a:rPr>
              <a:t>.3</a:t>
            </a:r>
            <a:endParaRPr b="1" i="1" sz="900">
              <a:solidFill>
                <a:schemeClr val="dk1"/>
              </a:solidFill>
              <a:latin typeface="Proxima Nova"/>
              <a:ea typeface="Proxima Nova"/>
              <a:cs typeface="Proxima Nova"/>
              <a:sym typeface="Proxima Nova"/>
            </a:endParaRPr>
          </a:p>
        </p:txBody>
      </p:sp>
      <p:sp>
        <p:nvSpPr>
          <p:cNvPr id="1024" name="Google Shape;1024;p65"/>
          <p:cNvSpPr/>
          <p:nvPr/>
        </p:nvSpPr>
        <p:spPr>
          <a:xfrm>
            <a:off x="4894723" y="3764775"/>
            <a:ext cx="728400" cy="684900"/>
          </a:xfrm>
          <a:prstGeom prst="ellipse">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900">
                <a:solidFill>
                  <a:schemeClr val="dk1"/>
                </a:solidFill>
                <a:latin typeface="Proxima Nova"/>
                <a:ea typeface="Proxima Nova"/>
                <a:cs typeface="Proxima Nova"/>
                <a:sym typeface="Proxima Nova"/>
              </a:rPr>
              <a:t>w(a) .</a:t>
            </a:r>
            <a:r>
              <a:rPr b="1" i="1" lang="en" sz="900">
                <a:solidFill>
                  <a:schemeClr val="dk1"/>
                </a:solidFill>
                <a:latin typeface="Proxima Nova"/>
                <a:ea typeface="Proxima Nova"/>
                <a:cs typeface="Proxima Nova"/>
                <a:sym typeface="Proxima Nova"/>
              </a:rPr>
              <a:t>4</a:t>
            </a:r>
            <a:endParaRPr b="1" i="1" sz="900">
              <a:solidFill>
                <a:schemeClr val="dk1"/>
              </a:solidFill>
              <a:latin typeface="Proxima Nova"/>
              <a:ea typeface="Proxima Nova"/>
              <a:cs typeface="Proxima Nova"/>
              <a:sym typeface="Proxima Nova"/>
            </a:endParaRPr>
          </a:p>
        </p:txBody>
      </p:sp>
      <p:cxnSp>
        <p:nvCxnSpPr>
          <p:cNvPr id="1025" name="Google Shape;1025;p65"/>
          <p:cNvCxnSpPr>
            <a:stCxn id="1008" idx="6"/>
            <a:endCxn id="1022" idx="2"/>
          </p:cNvCxnSpPr>
          <p:nvPr/>
        </p:nvCxnSpPr>
        <p:spPr>
          <a:xfrm>
            <a:off x="4213973" y="2374475"/>
            <a:ext cx="680700" cy="0"/>
          </a:xfrm>
          <a:prstGeom prst="straightConnector1">
            <a:avLst/>
          </a:prstGeom>
          <a:noFill/>
          <a:ln cap="flat" cmpd="sng" w="9525">
            <a:solidFill>
              <a:schemeClr val="dk2"/>
            </a:solidFill>
            <a:prstDash val="solid"/>
            <a:round/>
            <a:headEnd len="med" w="med" type="none"/>
            <a:tailEnd len="med" w="med" type="triangle"/>
          </a:ln>
        </p:spPr>
      </p:cxnSp>
      <p:cxnSp>
        <p:nvCxnSpPr>
          <p:cNvPr id="1026" name="Google Shape;1026;p65"/>
          <p:cNvCxnSpPr>
            <a:stCxn id="1008" idx="6"/>
            <a:endCxn id="1023" idx="2"/>
          </p:cNvCxnSpPr>
          <p:nvPr/>
        </p:nvCxnSpPr>
        <p:spPr>
          <a:xfrm>
            <a:off x="4213973" y="2374475"/>
            <a:ext cx="680700" cy="866400"/>
          </a:xfrm>
          <a:prstGeom prst="straightConnector1">
            <a:avLst/>
          </a:prstGeom>
          <a:noFill/>
          <a:ln cap="flat" cmpd="sng" w="9525">
            <a:solidFill>
              <a:schemeClr val="dk2"/>
            </a:solidFill>
            <a:prstDash val="solid"/>
            <a:round/>
            <a:headEnd len="med" w="med" type="none"/>
            <a:tailEnd len="med" w="med" type="triangle"/>
          </a:ln>
        </p:spPr>
      </p:cxnSp>
      <p:cxnSp>
        <p:nvCxnSpPr>
          <p:cNvPr id="1027" name="Google Shape;1027;p65"/>
          <p:cNvCxnSpPr>
            <a:stCxn id="1008" idx="6"/>
            <a:endCxn id="1024" idx="2"/>
          </p:cNvCxnSpPr>
          <p:nvPr/>
        </p:nvCxnSpPr>
        <p:spPr>
          <a:xfrm>
            <a:off x="4213973" y="2374475"/>
            <a:ext cx="680700" cy="1732800"/>
          </a:xfrm>
          <a:prstGeom prst="straightConnector1">
            <a:avLst/>
          </a:prstGeom>
          <a:noFill/>
          <a:ln cap="flat" cmpd="sng" w="9525">
            <a:solidFill>
              <a:schemeClr val="dk2"/>
            </a:solidFill>
            <a:prstDash val="solid"/>
            <a:round/>
            <a:headEnd len="med" w="med" type="none"/>
            <a:tailEnd len="med" w="med" type="triangle"/>
          </a:ln>
        </p:spPr>
      </p:cxnSp>
      <p:cxnSp>
        <p:nvCxnSpPr>
          <p:cNvPr id="1028" name="Google Shape;1028;p65"/>
          <p:cNvCxnSpPr>
            <a:stCxn id="1009" idx="6"/>
            <a:endCxn id="1022" idx="2"/>
          </p:cNvCxnSpPr>
          <p:nvPr/>
        </p:nvCxnSpPr>
        <p:spPr>
          <a:xfrm flipH="1" rot="10800000">
            <a:off x="4213973" y="2374450"/>
            <a:ext cx="680700" cy="866400"/>
          </a:xfrm>
          <a:prstGeom prst="straightConnector1">
            <a:avLst/>
          </a:prstGeom>
          <a:noFill/>
          <a:ln cap="flat" cmpd="sng" w="9525">
            <a:solidFill>
              <a:schemeClr val="dk2"/>
            </a:solidFill>
            <a:prstDash val="solid"/>
            <a:round/>
            <a:headEnd len="med" w="med" type="none"/>
            <a:tailEnd len="med" w="med" type="triangle"/>
          </a:ln>
        </p:spPr>
      </p:cxnSp>
      <p:cxnSp>
        <p:nvCxnSpPr>
          <p:cNvPr id="1029" name="Google Shape;1029;p65"/>
          <p:cNvCxnSpPr>
            <a:stCxn id="1009" idx="6"/>
            <a:endCxn id="1023" idx="2"/>
          </p:cNvCxnSpPr>
          <p:nvPr/>
        </p:nvCxnSpPr>
        <p:spPr>
          <a:xfrm>
            <a:off x="4213973" y="3240850"/>
            <a:ext cx="680700" cy="0"/>
          </a:xfrm>
          <a:prstGeom prst="straightConnector1">
            <a:avLst/>
          </a:prstGeom>
          <a:noFill/>
          <a:ln cap="flat" cmpd="sng" w="9525">
            <a:solidFill>
              <a:schemeClr val="dk2"/>
            </a:solidFill>
            <a:prstDash val="solid"/>
            <a:round/>
            <a:headEnd len="med" w="med" type="none"/>
            <a:tailEnd len="med" w="med" type="triangle"/>
          </a:ln>
        </p:spPr>
      </p:cxnSp>
      <p:cxnSp>
        <p:nvCxnSpPr>
          <p:cNvPr id="1030" name="Google Shape;1030;p65"/>
          <p:cNvCxnSpPr>
            <a:stCxn id="1009" idx="6"/>
            <a:endCxn id="1024" idx="2"/>
          </p:cNvCxnSpPr>
          <p:nvPr/>
        </p:nvCxnSpPr>
        <p:spPr>
          <a:xfrm>
            <a:off x="4213973" y="3240850"/>
            <a:ext cx="680700" cy="866400"/>
          </a:xfrm>
          <a:prstGeom prst="straightConnector1">
            <a:avLst/>
          </a:prstGeom>
          <a:noFill/>
          <a:ln cap="flat" cmpd="sng" w="9525">
            <a:solidFill>
              <a:schemeClr val="dk2"/>
            </a:solidFill>
            <a:prstDash val="solid"/>
            <a:round/>
            <a:headEnd len="med" w="med" type="none"/>
            <a:tailEnd len="med" w="med" type="triangle"/>
          </a:ln>
        </p:spPr>
      </p:cxnSp>
      <p:cxnSp>
        <p:nvCxnSpPr>
          <p:cNvPr id="1031" name="Google Shape;1031;p65"/>
          <p:cNvCxnSpPr>
            <a:stCxn id="1010" idx="6"/>
            <a:endCxn id="1022" idx="2"/>
          </p:cNvCxnSpPr>
          <p:nvPr/>
        </p:nvCxnSpPr>
        <p:spPr>
          <a:xfrm flipH="1" rot="10800000">
            <a:off x="4213973" y="2374425"/>
            <a:ext cx="680700" cy="1732800"/>
          </a:xfrm>
          <a:prstGeom prst="straightConnector1">
            <a:avLst/>
          </a:prstGeom>
          <a:noFill/>
          <a:ln cap="flat" cmpd="sng" w="9525">
            <a:solidFill>
              <a:schemeClr val="dk2"/>
            </a:solidFill>
            <a:prstDash val="solid"/>
            <a:round/>
            <a:headEnd len="med" w="med" type="none"/>
            <a:tailEnd len="med" w="med" type="triangle"/>
          </a:ln>
        </p:spPr>
      </p:cxnSp>
      <p:cxnSp>
        <p:nvCxnSpPr>
          <p:cNvPr id="1032" name="Google Shape;1032;p65"/>
          <p:cNvCxnSpPr>
            <a:stCxn id="1010" idx="6"/>
            <a:endCxn id="1023" idx="2"/>
          </p:cNvCxnSpPr>
          <p:nvPr/>
        </p:nvCxnSpPr>
        <p:spPr>
          <a:xfrm flipH="1" rot="10800000">
            <a:off x="4213973" y="3240825"/>
            <a:ext cx="680700" cy="866400"/>
          </a:xfrm>
          <a:prstGeom prst="straightConnector1">
            <a:avLst/>
          </a:prstGeom>
          <a:noFill/>
          <a:ln cap="flat" cmpd="sng" w="9525">
            <a:solidFill>
              <a:schemeClr val="dk2"/>
            </a:solidFill>
            <a:prstDash val="solid"/>
            <a:round/>
            <a:headEnd len="med" w="med" type="none"/>
            <a:tailEnd len="med" w="med" type="triangle"/>
          </a:ln>
        </p:spPr>
      </p:cxnSp>
      <p:cxnSp>
        <p:nvCxnSpPr>
          <p:cNvPr id="1033" name="Google Shape;1033;p65"/>
          <p:cNvCxnSpPr>
            <a:endCxn id="1024" idx="2"/>
          </p:cNvCxnSpPr>
          <p:nvPr/>
        </p:nvCxnSpPr>
        <p:spPr>
          <a:xfrm>
            <a:off x="4214023" y="4107225"/>
            <a:ext cx="680700" cy="0"/>
          </a:xfrm>
          <a:prstGeom prst="straightConnector1">
            <a:avLst/>
          </a:prstGeom>
          <a:noFill/>
          <a:ln cap="flat" cmpd="sng" w="9525">
            <a:solidFill>
              <a:schemeClr val="dk2"/>
            </a:solidFill>
            <a:prstDash val="solid"/>
            <a:round/>
            <a:headEnd len="med" w="med" type="none"/>
            <a:tailEnd len="med" w="med" type="triangle"/>
          </a:ln>
        </p:spPr>
      </p:cxnSp>
      <p:cxnSp>
        <p:nvCxnSpPr>
          <p:cNvPr id="1034" name="Google Shape;1034;p65"/>
          <p:cNvCxnSpPr>
            <a:stCxn id="1022" idx="6"/>
            <a:endCxn id="1017" idx="2"/>
          </p:cNvCxnSpPr>
          <p:nvPr/>
        </p:nvCxnSpPr>
        <p:spPr>
          <a:xfrm>
            <a:off x="5623123" y="2374475"/>
            <a:ext cx="1664400" cy="866400"/>
          </a:xfrm>
          <a:prstGeom prst="straightConnector1">
            <a:avLst/>
          </a:prstGeom>
          <a:noFill/>
          <a:ln cap="flat" cmpd="sng" w="9525">
            <a:solidFill>
              <a:schemeClr val="dk2"/>
            </a:solidFill>
            <a:prstDash val="solid"/>
            <a:round/>
            <a:headEnd len="med" w="med" type="none"/>
            <a:tailEnd len="med" w="med" type="triangle"/>
          </a:ln>
        </p:spPr>
      </p:cxnSp>
      <p:cxnSp>
        <p:nvCxnSpPr>
          <p:cNvPr id="1035" name="Google Shape;1035;p65"/>
          <p:cNvCxnSpPr>
            <a:stCxn id="1023" idx="6"/>
            <a:endCxn id="1017" idx="2"/>
          </p:cNvCxnSpPr>
          <p:nvPr/>
        </p:nvCxnSpPr>
        <p:spPr>
          <a:xfrm>
            <a:off x="5623123" y="3240850"/>
            <a:ext cx="1664400" cy="0"/>
          </a:xfrm>
          <a:prstGeom prst="straightConnector1">
            <a:avLst/>
          </a:prstGeom>
          <a:noFill/>
          <a:ln cap="flat" cmpd="sng" w="9525">
            <a:solidFill>
              <a:schemeClr val="dk2"/>
            </a:solidFill>
            <a:prstDash val="solid"/>
            <a:round/>
            <a:headEnd len="med" w="med" type="none"/>
            <a:tailEnd len="med" w="med" type="triangle"/>
          </a:ln>
        </p:spPr>
      </p:cxnSp>
      <p:cxnSp>
        <p:nvCxnSpPr>
          <p:cNvPr id="1036" name="Google Shape;1036;p65"/>
          <p:cNvCxnSpPr>
            <a:stCxn id="1024" idx="6"/>
            <a:endCxn id="1017" idx="2"/>
          </p:cNvCxnSpPr>
          <p:nvPr/>
        </p:nvCxnSpPr>
        <p:spPr>
          <a:xfrm flipH="1" rot="10800000">
            <a:off x="5623123" y="3240825"/>
            <a:ext cx="1664400" cy="8664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0" name="Shape 1040"/>
        <p:cNvGrpSpPr/>
        <p:nvPr/>
      </p:nvGrpSpPr>
      <p:grpSpPr>
        <a:xfrm>
          <a:off x="0" y="0"/>
          <a:ext cx="0" cy="0"/>
          <a:chOff x="0" y="0"/>
          <a:chExt cx="0" cy="0"/>
        </a:xfrm>
      </p:grpSpPr>
      <p:sp>
        <p:nvSpPr>
          <p:cNvPr id="1041" name="Google Shape;1041;p66"/>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Subsets of AI</a:t>
            </a:r>
            <a:endParaRPr/>
          </a:p>
        </p:txBody>
      </p:sp>
      <p:sp>
        <p:nvSpPr>
          <p:cNvPr id="1042" name="Google Shape;1042;p66"/>
          <p:cNvSpPr/>
          <p:nvPr/>
        </p:nvSpPr>
        <p:spPr>
          <a:xfrm>
            <a:off x="863700" y="1398775"/>
            <a:ext cx="7416600" cy="3540900"/>
          </a:xfrm>
          <a:prstGeom prst="ellipse">
            <a:avLst/>
          </a:prstGeom>
          <a:solidFill>
            <a:srgbClr val="2D8EC2"/>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rgbClr val="FFFFFF"/>
                </a:solidFill>
                <a:latin typeface="Proxima Nova"/>
                <a:ea typeface="Proxima Nova"/>
                <a:cs typeface="Proxima Nova"/>
                <a:sym typeface="Proxima Nova"/>
              </a:rPr>
              <a:t>Artificial Intelligence</a:t>
            </a:r>
            <a:endParaRPr b="1" sz="2000">
              <a:solidFill>
                <a:srgbClr val="FFFFFF"/>
              </a:solidFill>
              <a:latin typeface="Proxima Nova"/>
              <a:ea typeface="Proxima Nova"/>
              <a:cs typeface="Proxima Nova"/>
              <a:sym typeface="Proxima Nova"/>
            </a:endParaRPr>
          </a:p>
        </p:txBody>
      </p:sp>
      <p:sp>
        <p:nvSpPr>
          <p:cNvPr id="1043" name="Google Shape;1043;p66"/>
          <p:cNvSpPr/>
          <p:nvPr/>
        </p:nvSpPr>
        <p:spPr>
          <a:xfrm>
            <a:off x="1362400" y="2455225"/>
            <a:ext cx="3846600" cy="2098200"/>
          </a:xfrm>
          <a:prstGeom prst="ellipse">
            <a:avLst/>
          </a:prstGeom>
          <a:solidFill>
            <a:srgbClr val="C27BA0"/>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Proxima Nova"/>
                <a:ea typeface="Proxima Nova"/>
                <a:cs typeface="Proxima Nova"/>
                <a:sym typeface="Proxima Nova"/>
              </a:rPr>
              <a:t>Machine Learning</a:t>
            </a:r>
            <a:endParaRPr b="1" sz="1800">
              <a:solidFill>
                <a:srgbClr val="FFFFFF"/>
              </a:solidFill>
              <a:latin typeface="Proxima Nova"/>
              <a:ea typeface="Proxima Nova"/>
              <a:cs typeface="Proxima Nova"/>
              <a:sym typeface="Proxima Nova"/>
            </a:endParaRPr>
          </a:p>
        </p:txBody>
      </p:sp>
      <p:sp>
        <p:nvSpPr>
          <p:cNvPr id="1044" name="Google Shape;1044;p66"/>
          <p:cNvSpPr/>
          <p:nvPr/>
        </p:nvSpPr>
        <p:spPr>
          <a:xfrm>
            <a:off x="2105500" y="3256600"/>
            <a:ext cx="2636700" cy="1208700"/>
          </a:xfrm>
          <a:prstGeom prst="ellipse">
            <a:avLst/>
          </a:prstGeom>
          <a:solidFill>
            <a:srgbClr val="741B4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solidFill>
                  <a:srgbClr val="FFFFFF"/>
                </a:solidFill>
                <a:latin typeface="Proxima Nova"/>
                <a:ea typeface="Proxima Nova"/>
                <a:cs typeface="Proxima Nova"/>
                <a:sym typeface="Proxima Nova"/>
              </a:rPr>
              <a:t>Neural Networks</a:t>
            </a:r>
            <a:endParaRPr b="1" sz="1700">
              <a:solidFill>
                <a:srgbClr val="FFFFFF"/>
              </a:solidFill>
              <a:latin typeface="Proxima Nova"/>
              <a:ea typeface="Proxima Nova"/>
              <a:cs typeface="Proxima Nova"/>
              <a:sym typeface="Proxima Nova"/>
            </a:endParaRPr>
          </a:p>
        </p:txBody>
      </p:sp>
      <p:sp>
        <p:nvSpPr>
          <p:cNvPr id="1045" name="Google Shape;1045;p66"/>
          <p:cNvSpPr/>
          <p:nvPr/>
        </p:nvSpPr>
        <p:spPr>
          <a:xfrm>
            <a:off x="5368725" y="2495550"/>
            <a:ext cx="2582400" cy="14133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Proxima Nova"/>
                <a:ea typeface="Proxima Nova"/>
                <a:cs typeface="Proxima Nova"/>
                <a:sym typeface="Proxima Nova"/>
              </a:rPr>
              <a:t>Natural Language Processing</a:t>
            </a:r>
            <a:endParaRPr b="1">
              <a:solidFill>
                <a:srgbClr val="FFFFFF"/>
              </a:solidFill>
              <a:latin typeface="Proxima Nova"/>
              <a:ea typeface="Proxima Nova"/>
              <a:cs typeface="Proxima Nova"/>
              <a:sym typeface="Proxima Nova"/>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9" name="Shape 1049"/>
        <p:cNvGrpSpPr/>
        <p:nvPr/>
      </p:nvGrpSpPr>
      <p:grpSpPr>
        <a:xfrm>
          <a:off x="0" y="0"/>
          <a:ext cx="0" cy="0"/>
          <a:chOff x="0" y="0"/>
          <a:chExt cx="0" cy="0"/>
        </a:xfrm>
      </p:grpSpPr>
      <p:cxnSp>
        <p:nvCxnSpPr>
          <p:cNvPr id="1050" name="Google Shape;1050;p67"/>
          <p:cNvCxnSpPr/>
          <p:nvPr/>
        </p:nvCxnSpPr>
        <p:spPr>
          <a:xfrm rot="10800000">
            <a:off x="4445350" y="2410475"/>
            <a:ext cx="1062300" cy="531300"/>
          </a:xfrm>
          <a:prstGeom prst="straightConnector1">
            <a:avLst/>
          </a:prstGeom>
          <a:noFill/>
          <a:ln cap="flat" cmpd="sng" w="9525">
            <a:solidFill>
              <a:schemeClr val="dk2"/>
            </a:solidFill>
            <a:prstDash val="solid"/>
            <a:round/>
            <a:headEnd len="med" w="med" type="none"/>
            <a:tailEnd len="med" w="med" type="triangle"/>
          </a:ln>
        </p:spPr>
      </p:cxnSp>
      <p:sp>
        <p:nvSpPr>
          <p:cNvPr id="1051" name="Google Shape;1051;p67"/>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Natural Language Processor</a:t>
            </a:r>
            <a:endParaRPr/>
          </a:p>
        </p:txBody>
      </p:sp>
      <p:sp>
        <p:nvSpPr>
          <p:cNvPr id="1052" name="Google Shape;1052;p67"/>
          <p:cNvSpPr/>
          <p:nvPr/>
        </p:nvSpPr>
        <p:spPr>
          <a:xfrm>
            <a:off x="5368725" y="2495550"/>
            <a:ext cx="2582400" cy="14133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Proxima Nova"/>
                <a:ea typeface="Proxima Nova"/>
                <a:cs typeface="Proxima Nova"/>
                <a:sym typeface="Proxima Nova"/>
              </a:rPr>
              <a:t>Natural Language Processing</a:t>
            </a:r>
            <a:endParaRPr b="1">
              <a:solidFill>
                <a:srgbClr val="FFFFFF"/>
              </a:solidFill>
              <a:latin typeface="Proxima Nova"/>
              <a:ea typeface="Proxima Nova"/>
              <a:cs typeface="Proxima Nova"/>
              <a:sym typeface="Proxima Nova"/>
            </a:endParaRPr>
          </a:p>
        </p:txBody>
      </p:sp>
      <p:sp>
        <p:nvSpPr>
          <p:cNvPr id="1053" name="Google Shape;1053;p67"/>
          <p:cNvSpPr txBox="1"/>
          <p:nvPr/>
        </p:nvSpPr>
        <p:spPr>
          <a:xfrm>
            <a:off x="1228700" y="1664250"/>
            <a:ext cx="3168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Natural Language Processors</a:t>
            </a:r>
            <a:r>
              <a:rPr lang="en">
                <a:latin typeface="Proxima Nova"/>
                <a:ea typeface="Proxima Nova"/>
                <a:cs typeface="Proxima Nova"/>
                <a:sym typeface="Proxima Nova"/>
              </a:rPr>
              <a:t> are algorithms that help machines derive meaning </a:t>
            </a:r>
            <a:r>
              <a:rPr lang="en">
                <a:latin typeface="Proxima Nova"/>
                <a:ea typeface="Proxima Nova"/>
                <a:cs typeface="Proxima Nova"/>
                <a:sym typeface="Proxima Nova"/>
              </a:rPr>
              <a:t>from words and speech.</a:t>
            </a:r>
            <a:endParaRPr>
              <a:latin typeface="Proxima Nova"/>
              <a:ea typeface="Proxima Nova"/>
              <a:cs typeface="Proxima Nova"/>
              <a:sym typeface="Proxima Nov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Subsets of AI</a:t>
            </a:r>
            <a:endParaRPr/>
          </a:p>
        </p:txBody>
      </p:sp>
      <p:sp>
        <p:nvSpPr>
          <p:cNvPr id="170" name="Google Shape;170;p32"/>
          <p:cNvSpPr/>
          <p:nvPr/>
        </p:nvSpPr>
        <p:spPr>
          <a:xfrm>
            <a:off x="863700" y="1398775"/>
            <a:ext cx="7416600" cy="3540900"/>
          </a:xfrm>
          <a:prstGeom prst="ellipse">
            <a:avLst/>
          </a:prstGeom>
          <a:solidFill>
            <a:srgbClr val="2D8EC2"/>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rgbClr val="FFFFFF"/>
                </a:solidFill>
                <a:latin typeface="Proxima Nova"/>
                <a:ea typeface="Proxima Nova"/>
                <a:cs typeface="Proxima Nova"/>
                <a:sym typeface="Proxima Nova"/>
              </a:rPr>
              <a:t>Artificial Intelligence</a:t>
            </a:r>
            <a:endParaRPr b="1" sz="2000">
              <a:solidFill>
                <a:srgbClr val="FFFFFF"/>
              </a:solidFill>
              <a:latin typeface="Proxima Nova"/>
              <a:ea typeface="Proxima Nova"/>
              <a:cs typeface="Proxima Nova"/>
              <a:sym typeface="Proxima Nova"/>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7" name="Shape 1057"/>
        <p:cNvGrpSpPr/>
        <p:nvPr/>
      </p:nvGrpSpPr>
      <p:grpSpPr>
        <a:xfrm>
          <a:off x="0" y="0"/>
          <a:ext cx="0" cy="0"/>
          <a:chOff x="0" y="0"/>
          <a:chExt cx="0" cy="0"/>
        </a:xfrm>
      </p:grpSpPr>
      <p:cxnSp>
        <p:nvCxnSpPr>
          <p:cNvPr id="1058" name="Google Shape;1058;p68"/>
          <p:cNvCxnSpPr/>
          <p:nvPr/>
        </p:nvCxnSpPr>
        <p:spPr>
          <a:xfrm rot="10800000">
            <a:off x="4445350" y="2410475"/>
            <a:ext cx="1062300" cy="531300"/>
          </a:xfrm>
          <a:prstGeom prst="straightConnector1">
            <a:avLst/>
          </a:prstGeom>
          <a:noFill/>
          <a:ln cap="flat" cmpd="sng" w="9525">
            <a:solidFill>
              <a:schemeClr val="dk2"/>
            </a:solidFill>
            <a:prstDash val="solid"/>
            <a:round/>
            <a:headEnd len="med" w="med" type="none"/>
            <a:tailEnd len="med" w="med" type="triangle"/>
          </a:ln>
        </p:spPr>
      </p:cxnSp>
      <p:sp>
        <p:nvSpPr>
          <p:cNvPr id="1059" name="Google Shape;1059;p68"/>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lt1"/>
                </a:solidFill>
              </a:rPr>
              <a:t>Natural Language Processor</a:t>
            </a:r>
            <a:endParaRPr/>
          </a:p>
        </p:txBody>
      </p:sp>
      <p:sp>
        <p:nvSpPr>
          <p:cNvPr id="1060" name="Google Shape;1060;p68"/>
          <p:cNvSpPr/>
          <p:nvPr/>
        </p:nvSpPr>
        <p:spPr>
          <a:xfrm>
            <a:off x="5368725" y="2495550"/>
            <a:ext cx="2582400" cy="14133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Proxima Nova"/>
                <a:ea typeface="Proxima Nova"/>
                <a:cs typeface="Proxima Nova"/>
                <a:sym typeface="Proxima Nova"/>
              </a:rPr>
              <a:t>Natural Language Processing</a:t>
            </a:r>
            <a:endParaRPr b="1">
              <a:solidFill>
                <a:srgbClr val="FFFFFF"/>
              </a:solidFill>
              <a:latin typeface="Proxima Nova"/>
              <a:ea typeface="Proxima Nova"/>
              <a:cs typeface="Proxima Nova"/>
              <a:sym typeface="Proxima Nova"/>
            </a:endParaRPr>
          </a:p>
        </p:txBody>
      </p:sp>
      <p:sp>
        <p:nvSpPr>
          <p:cNvPr id="1061" name="Google Shape;1061;p68"/>
          <p:cNvSpPr txBox="1"/>
          <p:nvPr/>
        </p:nvSpPr>
        <p:spPr>
          <a:xfrm>
            <a:off x="1228700" y="1664250"/>
            <a:ext cx="31689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Natural Language Processors are algorithms that help machines derive meaning from words and speech.</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rPr lang="en">
                <a:latin typeface="Proxima Nova"/>
                <a:ea typeface="Proxima Nova"/>
                <a:cs typeface="Proxima Nova"/>
                <a:sym typeface="Proxima Nova"/>
              </a:rPr>
              <a:t>That meaning is then used to execute other algorithms to help address the specific question or demand that is being requested.</a:t>
            </a:r>
            <a:endParaRPr>
              <a:latin typeface="Proxima Nova"/>
              <a:ea typeface="Proxima Nova"/>
              <a:cs typeface="Proxima Nova"/>
              <a:sym typeface="Proxima Nova"/>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5" name="Shape 1065"/>
        <p:cNvGrpSpPr/>
        <p:nvPr/>
      </p:nvGrpSpPr>
      <p:grpSpPr>
        <a:xfrm>
          <a:off x="0" y="0"/>
          <a:ext cx="0" cy="0"/>
          <a:chOff x="0" y="0"/>
          <a:chExt cx="0" cy="0"/>
        </a:xfrm>
      </p:grpSpPr>
      <p:sp>
        <p:nvSpPr>
          <p:cNvPr id="1066" name="Google Shape;1066;p69"/>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lt1"/>
                </a:solidFill>
              </a:rPr>
              <a:t>Natural Language Processor</a:t>
            </a:r>
            <a:endParaRPr/>
          </a:p>
        </p:txBody>
      </p:sp>
      <p:sp>
        <p:nvSpPr>
          <p:cNvPr id="1067" name="Google Shape;1067;p69"/>
          <p:cNvSpPr txBox="1"/>
          <p:nvPr/>
        </p:nvSpPr>
        <p:spPr>
          <a:xfrm>
            <a:off x="823250" y="2419350"/>
            <a:ext cx="2936100" cy="1632000"/>
          </a:xfrm>
          <a:prstGeom prst="rect">
            <a:avLst/>
          </a:prstGeom>
          <a:noFill/>
          <a:ln cap="flat" cmpd="sng" w="19050">
            <a:solidFill>
              <a:srgbClr val="4A86E8"/>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1068" name="Google Shape;1068;p69"/>
          <p:cNvSpPr txBox="1"/>
          <p:nvPr/>
        </p:nvSpPr>
        <p:spPr>
          <a:xfrm>
            <a:off x="1427925" y="2019150"/>
            <a:ext cx="180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Online Help Center</a:t>
            </a:r>
            <a:endParaRPr>
              <a:latin typeface="Proxima Nova"/>
              <a:ea typeface="Proxima Nova"/>
              <a:cs typeface="Proxima Nova"/>
              <a:sym typeface="Proxima Nova"/>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2" name="Shape 1072"/>
        <p:cNvGrpSpPr/>
        <p:nvPr/>
      </p:nvGrpSpPr>
      <p:grpSpPr>
        <a:xfrm>
          <a:off x="0" y="0"/>
          <a:ext cx="0" cy="0"/>
          <a:chOff x="0" y="0"/>
          <a:chExt cx="0" cy="0"/>
        </a:xfrm>
      </p:grpSpPr>
      <p:sp>
        <p:nvSpPr>
          <p:cNvPr id="1073" name="Google Shape;1073;p7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lt1"/>
                </a:solidFill>
              </a:rPr>
              <a:t>Natural Language Processor</a:t>
            </a:r>
            <a:endParaRPr/>
          </a:p>
        </p:txBody>
      </p:sp>
      <p:sp>
        <p:nvSpPr>
          <p:cNvPr id="1074" name="Google Shape;1074;p70"/>
          <p:cNvSpPr txBox="1"/>
          <p:nvPr/>
        </p:nvSpPr>
        <p:spPr>
          <a:xfrm>
            <a:off x="823250" y="2419350"/>
            <a:ext cx="2936100" cy="1632000"/>
          </a:xfrm>
          <a:prstGeom prst="rect">
            <a:avLst/>
          </a:prstGeom>
          <a:noFill/>
          <a:ln cap="flat" cmpd="sng" w="19050">
            <a:solidFill>
              <a:srgbClr val="4A86E8"/>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"I'm having a really hard time figuring this out. Please help ASAP!"</a:t>
            </a:r>
            <a:endParaRPr>
              <a:latin typeface="Proxima Nova"/>
              <a:ea typeface="Proxima Nova"/>
              <a:cs typeface="Proxima Nova"/>
              <a:sym typeface="Proxima Nova"/>
            </a:endParaRPr>
          </a:p>
        </p:txBody>
      </p:sp>
      <p:sp>
        <p:nvSpPr>
          <p:cNvPr id="1075" name="Google Shape;1075;p70"/>
          <p:cNvSpPr txBox="1"/>
          <p:nvPr/>
        </p:nvSpPr>
        <p:spPr>
          <a:xfrm>
            <a:off x="1427925" y="2019150"/>
            <a:ext cx="180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Online Help Center</a:t>
            </a:r>
            <a:endParaRPr>
              <a:latin typeface="Proxima Nova"/>
              <a:ea typeface="Proxima Nova"/>
              <a:cs typeface="Proxima Nova"/>
              <a:sym typeface="Proxima Nova"/>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9" name="Shape 1079"/>
        <p:cNvGrpSpPr/>
        <p:nvPr/>
      </p:nvGrpSpPr>
      <p:grpSpPr>
        <a:xfrm>
          <a:off x="0" y="0"/>
          <a:ext cx="0" cy="0"/>
          <a:chOff x="0" y="0"/>
          <a:chExt cx="0" cy="0"/>
        </a:xfrm>
      </p:grpSpPr>
      <p:sp>
        <p:nvSpPr>
          <p:cNvPr id="1080" name="Google Shape;1080;p7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lt1"/>
                </a:solidFill>
              </a:rPr>
              <a:t>Natural Language Processor</a:t>
            </a:r>
            <a:endParaRPr/>
          </a:p>
        </p:txBody>
      </p:sp>
      <p:sp>
        <p:nvSpPr>
          <p:cNvPr id="1081" name="Google Shape;1081;p71"/>
          <p:cNvSpPr txBox="1"/>
          <p:nvPr/>
        </p:nvSpPr>
        <p:spPr>
          <a:xfrm>
            <a:off x="823250" y="2419350"/>
            <a:ext cx="2936100" cy="1632000"/>
          </a:xfrm>
          <a:prstGeom prst="rect">
            <a:avLst/>
          </a:prstGeom>
          <a:noFill/>
          <a:ln cap="flat" cmpd="sng" w="19050">
            <a:solidFill>
              <a:srgbClr val="4A86E8"/>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"I'm having a </a:t>
            </a:r>
            <a:r>
              <a:rPr lang="en">
                <a:highlight>
                  <a:srgbClr val="D5A6BD"/>
                </a:highlight>
                <a:latin typeface="Proxima Nova"/>
                <a:ea typeface="Proxima Nova"/>
                <a:cs typeface="Proxima Nova"/>
                <a:sym typeface="Proxima Nova"/>
              </a:rPr>
              <a:t>really hard time </a:t>
            </a:r>
            <a:r>
              <a:rPr lang="en">
                <a:latin typeface="Proxima Nova"/>
                <a:ea typeface="Proxima Nova"/>
                <a:cs typeface="Proxima Nova"/>
                <a:sym typeface="Proxima Nova"/>
              </a:rPr>
              <a:t>figuring this out. Please </a:t>
            </a:r>
            <a:r>
              <a:rPr lang="en">
                <a:highlight>
                  <a:srgbClr val="D5A6BD"/>
                </a:highlight>
                <a:latin typeface="Proxima Nova"/>
                <a:ea typeface="Proxima Nova"/>
                <a:cs typeface="Proxima Nova"/>
                <a:sym typeface="Proxima Nova"/>
              </a:rPr>
              <a:t>help</a:t>
            </a:r>
            <a:r>
              <a:rPr lang="en">
                <a:latin typeface="Proxima Nova"/>
                <a:ea typeface="Proxima Nova"/>
                <a:cs typeface="Proxima Nova"/>
                <a:sym typeface="Proxima Nova"/>
              </a:rPr>
              <a:t> </a:t>
            </a:r>
            <a:r>
              <a:rPr lang="en">
                <a:highlight>
                  <a:srgbClr val="D5A6BD"/>
                </a:highlight>
                <a:latin typeface="Proxima Nova"/>
                <a:ea typeface="Proxima Nova"/>
                <a:cs typeface="Proxima Nova"/>
                <a:sym typeface="Proxima Nova"/>
              </a:rPr>
              <a:t>ASAP</a:t>
            </a:r>
            <a:r>
              <a:rPr lang="en">
                <a:latin typeface="Proxima Nova"/>
                <a:ea typeface="Proxima Nova"/>
                <a:cs typeface="Proxima Nova"/>
                <a:sym typeface="Proxima Nova"/>
              </a:rPr>
              <a:t>!"</a:t>
            </a:r>
            <a:endParaRPr>
              <a:latin typeface="Proxima Nova"/>
              <a:ea typeface="Proxima Nova"/>
              <a:cs typeface="Proxima Nova"/>
              <a:sym typeface="Proxima Nova"/>
            </a:endParaRPr>
          </a:p>
        </p:txBody>
      </p:sp>
      <p:sp>
        <p:nvSpPr>
          <p:cNvPr id="1082" name="Google Shape;1082;p71"/>
          <p:cNvSpPr txBox="1"/>
          <p:nvPr/>
        </p:nvSpPr>
        <p:spPr>
          <a:xfrm>
            <a:off x="1427925" y="2019150"/>
            <a:ext cx="180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Online Help Center</a:t>
            </a:r>
            <a:endParaRPr>
              <a:latin typeface="Proxima Nova"/>
              <a:ea typeface="Proxima Nova"/>
              <a:cs typeface="Proxima Nova"/>
              <a:sym typeface="Proxima Nova"/>
            </a:endParaRPr>
          </a:p>
        </p:txBody>
      </p:sp>
      <p:sp>
        <p:nvSpPr>
          <p:cNvPr id="1083" name="Google Shape;1083;p71"/>
          <p:cNvSpPr txBox="1"/>
          <p:nvPr/>
        </p:nvSpPr>
        <p:spPr>
          <a:xfrm>
            <a:off x="4895800" y="1803600"/>
            <a:ext cx="3387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Natural Language Processors can </a:t>
            </a:r>
            <a:r>
              <a:rPr b="1" lang="en">
                <a:latin typeface="Proxima Nova"/>
                <a:ea typeface="Proxima Nova"/>
                <a:cs typeface="Proxima Nova"/>
                <a:sym typeface="Proxima Nova"/>
              </a:rPr>
              <a:t>extract</a:t>
            </a:r>
            <a:r>
              <a:rPr lang="en">
                <a:latin typeface="Proxima Nova"/>
                <a:ea typeface="Proxima Nova"/>
                <a:cs typeface="Proxima Nova"/>
                <a:sym typeface="Proxima Nova"/>
              </a:rPr>
              <a:t> and </a:t>
            </a:r>
            <a:r>
              <a:rPr b="1" lang="en">
                <a:latin typeface="Proxima Nova"/>
                <a:ea typeface="Proxima Nova"/>
                <a:cs typeface="Proxima Nova"/>
                <a:sym typeface="Proxima Nova"/>
              </a:rPr>
              <a:t>classify </a:t>
            </a:r>
            <a:r>
              <a:rPr lang="en">
                <a:latin typeface="Proxima Nova"/>
                <a:ea typeface="Proxima Nova"/>
                <a:cs typeface="Proxima Nova"/>
                <a:sym typeface="Proxima Nova"/>
              </a:rPr>
              <a:t>text to determine the appropriate response.</a:t>
            </a:r>
            <a:endParaRPr>
              <a:latin typeface="Proxima Nova"/>
              <a:ea typeface="Proxima Nova"/>
              <a:cs typeface="Proxima Nova"/>
              <a:sym typeface="Proxima Nova"/>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7" name="Shape 1087"/>
        <p:cNvGrpSpPr/>
        <p:nvPr/>
      </p:nvGrpSpPr>
      <p:grpSpPr>
        <a:xfrm>
          <a:off x="0" y="0"/>
          <a:ext cx="0" cy="0"/>
          <a:chOff x="0" y="0"/>
          <a:chExt cx="0" cy="0"/>
        </a:xfrm>
      </p:grpSpPr>
      <p:sp>
        <p:nvSpPr>
          <p:cNvPr id="1088" name="Google Shape;1088;p7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lt1"/>
                </a:solidFill>
              </a:rPr>
              <a:t>Natural Language Processor</a:t>
            </a:r>
            <a:endParaRPr/>
          </a:p>
        </p:txBody>
      </p:sp>
      <p:sp>
        <p:nvSpPr>
          <p:cNvPr id="1089" name="Google Shape;1089;p72"/>
          <p:cNvSpPr txBox="1"/>
          <p:nvPr/>
        </p:nvSpPr>
        <p:spPr>
          <a:xfrm>
            <a:off x="823250" y="2419350"/>
            <a:ext cx="2936100" cy="1632000"/>
          </a:xfrm>
          <a:prstGeom prst="rect">
            <a:avLst/>
          </a:prstGeom>
          <a:noFill/>
          <a:ln cap="flat" cmpd="sng" w="19050">
            <a:solidFill>
              <a:srgbClr val="4A86E8"/>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"I'm having a </a:t>
            </a:r>
            <a:r>
              <a:rPr lang="en">
                <a:highlight>
                  <a:srgbClr val="D5A6BD"/>
                </a:highlight>
                <a:latin typeface="Proxima Nova"/>
                <a:ea typeface="Proxima Nova"/>
                <a:cs typeface="Proxima Nova"/>
                <a:sym typeface="Proxima Nova"/>
              </a:rPr>
              <a:t>really hard time </a:t>
            </a:r>
            <a:r>
              <a:rPr lang="en">
                <a:latin typeface="Proxima Nova"/>
                <a:ea typeface="Proxima Nova"/>
                <a:cs typeface="Proxima Nova"/>
                <a:sym typeface="Proxima Nova"/>
              </a:rPr>
              <a:t>figuring this out. Please </a:t>
            </a:r>
            <a:r>
              <a:rPr lang="en">
                <a:highlight>
                  <a:srgbClr val="D5A6BD"/>
                </a:highlight>
                <a:latin typeface="Proxima Nova"/>
                <a:ea typeface="Proxima Nova"/>
                <a:cs typeface="Proxima Nova"/>
                <a:sym typeface="Proxima Nova"/>
              </a:rPr>
              <a:t>help</a:t>
            </a:r>
            <a:r>
              <a:rPr lang="en">
                <a:latin typeface="Proxima Nova"/>
                <a:ea typeface="Proxima Nova"/>
                <a:cs typeface="Proxima Nova"/>
                <a:sym typeface="Proxima Nova"/>
              </a:rPr>
              <a:t> </a:t>
            </a:r>
            <a:r>
              <a:rPr lang="en">
                <a:highlight>
                  <a:srgbClr val="D5A6BD"/>
                </a:highlight>
                <a:latin typeface="Proxima Nova"/>
                <a:ea typeface="Proxima Nova"/>
                <a:cs typeface="Proxima Nova"/>
                <a:sym typeface="Proxima Nova"/>
              </a:rPr>
              <a:t>ASAP</a:t>
            </a:r>
            <a:r>
              <a:rPr lang="en">
                <a:latin typeface="Proxima Nova"/>
                <a:ea typeface="Proxima Nova"/>
                <a:cs typeface="Proxima Nova"/>
                <a:sym typeface="Proxima Nova"/>
              </a:rPr>
              <a:t>!"</a:t>
            </a:r>
            <a:endParaRPr>
              <a:latin typeface="Proxima Nova"/>
              <a:ea typeface="Proxima Nova"/>
              <a:cs typeface="Proxima Nova"/>
              <a:sym typeface="Proxima Nova"/>
            </a:endParaRPr>
          </a:p>
        </p:txBody>
      </p:sp>
      <p:sp>
        <p:nvSpPr>
          <p:cNvPr id="1090" name="Google Shape;1090;p72"/>
          <p:cNvSpPr txBox="1"/>
          <p:nvPr/>
        </p:nvSpPr>
        <p:spPr>
          <a:xfrm>
            <a:off x="1427925" y="2019150"/>
            <a:ext cx="180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Online Help Center</a:t>
            </a:r>
            <a:endParaRPr>
              <a:latin typeface="Proxima Nova"/>
              <a:ea typeface="Proxima Nova"/>
              <a:cs typeface="Proxima Nova"/>
              <a:sym typeface="Proxima Nova"/>
            </a:endParaRPr>
          </a:p>
        </p:txBody>
      </p:sp>
      <p:sp>
        <p:nvSpPr>
          <p:cNvPr id="1091" name="Google Shape;1091;p72"/>
          <p:cNvSpPr txBox="1"/>
          <p:nvPr/>
        </p:nvSpPr>
        <p:spPr>
          <a:xfrm>
            <a:off x="4895800" y="1803600"/>
            <a:ext cx="3387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Natural Language Processors can </a:t>
            </a:r>
            <a:r>
              <a:rPr b="1" lang="en">
                <a:latin typeface="Proxima Nova"/>
                <a:ea typeface="Proxima Nova"/>
                <a:cs typeface="Proxima Nova"/>
                <a:sym typeface="Proxima Nova"/>
              </a:rPr>
              <a:t>extract</a:t>
            </a:r>
            <a:r>
              <a:rPr lang="en">
                <a:latin typeface="Proxima Nova"/>
                <a:ea typeface="Proxima Nova"/>
                <a:cs typeface="Proxima Nova"/>
                <a:sym typeface="Proxima Nova"/>
              </a:rPr>
              <a:t> and </a:t>
            </a:r>
            <a:r>
              <a:rPr b="1" lang="en">
                <a:latin typeface="Proxima Nova"/>
                <a:ea typeface="Proxima Nova"/>
                <a:cs typeface="Proxima Nova"/>
                <a:sym typeface="Proxima Nova"/>
              </a:rPr>
              <a:t>classify </a:t>
            </a:r>
            <a:r>
              <a:rPr lang="en">
                <a:latin typeface="Proxima Nova"/>
                <a:ea typeface="Proxima Nova"/>
                <a:cs typeface="Proxima Nova"/>
                <a:sym typeface="Proxima Nova"/>
              </a:rPr>
              <a:t>text to determine the appropriate response.</a:t>
            </a:r>
            <a:endParaRPr>
              <a:latin typeface="Proxima Nova"/>
              <a:ea typeface="Proxima Nova"/>
              <a:cs typeface="Proxima Nova"/>
              <a:sym typeface="Proxima Nova"/>
            </a:endParaRPr>
          </a:p>
        </p:txBody>
      </p:sp>
      <p:sp>
        <p:nvSpPr>
          <p:cNvPr id="1092" name="Google Shape;1092;p72"/>
          <p:cNvSpPr txBox="1"/>
          <p:nvPr/>
        </p:nvSpPr>
        <p:spPr>
          <a:xfrm>
            <a:off x="4876800" y="3201050"/>
            <a:ext cx="3000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highlight>
                  <a:srgbClr val="D5A6BD"/>
                </a:highlight>
                <a:latin typeface="Proxima Nova"/>
                <a:ea typeface="Proxima Nova"/>
                <a:cs typeface="Proxima Nova"/>
                <a:sym typeface="Proxima Nova"/>
              </a:rPr>
              <a:t>really hard time		</a:t>
            </a:r>
            <a:r>
              <a:rPr lang="en">
                <a:solidFill>
                  <a:schemeClr val="dk1"/>
                </a:solidFill>
                <a:latin typeface="Proxima Nova"/>
                <a:ea typeface="Proxima Nova"/>
                <a:cs typeface="Proxima Nova"/>
                <a:sym typeface="Proxima Nova"/>
              </a:rPr>
              <a:t>80%</a:t>
            </a:r>
            <a:endParaRPr>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a:solidFill>
                <a:schemeClr val="dk1"/>
              </a:solidFill>
              <a:highlight>
                <a:srgbClr val="D5A6BD"/>
              </a:highlight>
              <a:latin typeface="Proxima Nova"/>
              <a:ea typeface="Proxima Nova"/>
              <a:cs typeface="Proxima Nova"/>
              <a:sym typeface="Proxima Nova"/>
            </a:endParaRPr>
          </a:p>
          <a:p>
            <a:pPr indent="0" lvl="0" marL="0" rtl="0" algn="l">
              <a:spcBef>
                <a:spcPts val="0"/>
              </a:spcBef>
              <a:spcAft>
                <a:spcPts val="0"/>
              </a:spcAft>
              <a:buNone/>
            </a:pPr>
            <a:r>
              <a:rPr lang="en">
                <a:solidFill>
                  <a:schemeClr val="dk1"/>
                </a:solidFill>
                <a:highlight>
                  <a:srgbClr val="D5A6BD"/>
                </a:highlight>
                <a:latin typeface="Proxima Nova"/>
                <a:ea typeface="Proxima Nova"/>
                <a:cs typeface="Proxima Nova"/>
                <a:sym typeface="Proxima Nova"/>
              </a:rPr>
              <a:t>help ASAP			</a:t>
            </a:r>
            <a:r>
              <a:rPr lang="en">
                <a:solidFill>
                  <a:schemeClr val="dk1"/>
                </a:solidFill>
                <a:latin typeface="Proxima Nova"/>
                <a:ea typeface="Proxima Nova"/>
                <a:cs typeface="Proxima Nova"/>
                <a:sym typeface="Proxima Nova"/>
              </a:rPr>
              <a:t>95%</a:t>
            </a:r>
            <a:endParaRPr>
              <a:solidFill>
                <a:schemeClr val="dk1"/>
              </a:solidFill>
              <a:latin typeface="Proxima Nova"/>
              <a:ea typeface="Proxima Nova"/>
              <a:cs typeface="Proxima Nova"/>
              <a:sym typeface="Proxima Nova"/>
            </a:endParaRPr>
          </a:p>
        </p:txBody>
      </p:sp>
      <p:sp>
        <p:nvSpPr>
          <p:cNvPr id="1093" name="Google Shape;1093;p72"/>
          <p:cNvSpPr txBox="1"/>
          <p:nvPr/>
        </p:nvSpPr>
        <p:spPr>
          <a:xfrm>
            <a:off x="6584825" y="2851950"/>
            <a:ext cx="136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Urgency</a:t>
            </a:r>
            <a:endParaRPr>
              <a:latin typeface="Proxima Nova"/>
              <a:ea typeface="Proxima Nova"/>
              <a:cs typeface="Proxima Nova"/>
              <a:sym typeface="Proxima Nova"/>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7" name="Shape 1097"/>
        <p:cNvGrpSpPr/>
        <p:nvPr/>
      </p:nvGrpSpPr>
      <p:grpSpPr>
        <a:xfrm>
          <a:off x="0" y="0"/>
          <a:ext cx="0" cy="0"/>
          <a:chOff x="0" y="0"/>
          <a:chExt cx="0" cy="0"/>
        </a:xfrm>
      </p:grpSpPr>
      <p:sp>
        <p:nvSpPr>
          <p:cNvPr id="1098" name="Google Shape;1098;p73"/>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lt1"/>
                </a:solidFill>
              </a:rPr>
              <a:t>Natural Language Processor</a:t>
            </a:r>
            <a:endParaRPr/>
          </a:p>
        </p:txBody>
      </p:sp>
      <p:sp>
        <p:nvSpPr>
          <p:cNvPr id="1099" name="Google Shape;1099;p73"/>
          <p:cNvSpPr txBox="1"/>
          <p:nvPr/>
        </p:nvSpPr>
        <p:spPr>
          <a:xfrm>
            <a:off x="823250" y="2419350"/>
            <a:ext cx="2936100" cy="1632000"/>
          </a:xfrm>
          <a:prstGeom prst="rect">
            <a:avLst/>
          </a:prstGeom>
          <a:noFill/>
          <a:ln cap="flat" cmpd="sng" w="19050">
            <a:solidFill>
              <a:srgbClr val="4A86E8"/>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"I'm having a </a:t>
            </a:r>
            <a:r>
              <a:rPr lang="en">
                <a:highlight>
                  <a:srgbClr val="D5A6BD"/>
                </a:highlight>
                <a:latin typeface="Proxima Nova"/>
                <a:ea typeface="Proxima Nova"/>
                <a:cs typeface="Proxima Nova"/>
                <a:sym typeface="Proxima Nova"/>
              </a:rPr>
              <a:t>really hard time </a:t>
            </a:r>
            <a:r>
              <a:rPr lang="en">
                <a:latin typeface="Proxima Nova"/>
                <a:ea typeface="Proxima Nova"/>
                <a:cs typeface="Proxima Nova"/>
                <a:sym typeface="Proxima Nova"/>
              </a:rPr>
              <a:t>figuring this out. Please </a:t>
            </a:r>
            <a:r>
              <a:rPr lang="en">
                <a:highlight>
                  <a:srgbClr val="D5A6BD"/>
                </a:highlight>
                <a:latin typeface="Proxima Nova"/>
                <a:ea typeface="Proxima Nova"/>
                <a:cs typeface="Proxima Nova"/>
                <a:sym typeface="Proxima Nova"/>
              </a:rPr>
              <a:t>help</a:t>
            </a:r>
            <a:r>
              <a:rPr lang="en">
                <a:latin typeface="Proxima Nova"/>
                <a:ea typeface="Proxima Nova"/>
                <a:cs typeface="Proxima Nova"/>
                <a:sym typeface="Proxima Nova"/>
              </a:rPr>
              <a:t> </a:t>
            </a:r>
            <a:r>
              <a:rPr lang="en">
                <a:highlight>
                  <a:srgbClr val="D5A6BD"/>
                </a:highlight>
                <a:latin typeface="Proxima Nova"/>
                <a:ea typeface="Proxima Nova"/>
                <a:cs typeface="Proxima Nova"/>
                <a:sym typeface="Proxima Nova"/>
              </a:rPr>
              <a:t>ASAP</a:t>
            </a:r>
            <a:r>
              <a:rPr lang="en">
                <a:latin typeface="Proxima Nova"/>
                <a:ea typeface="Proxima Nova"/>
                <a:cs typeface="Proxima Nova"/>
                <a:sym typeface="Proxima Nova"/>
              </a:rPr>
              <a:t>!"</a:t>
            </a:r>
            <a:endParaRPr>
              <a:latin typeface="Proxima Nova"/>
              <a:ea typeface="Proxima Nova"/>
              <a:cs typeface="Proxima Nova"/>
              <a:sym typeface="Proxima Nova"/>
            </a:endParaRPr>
          </a:p>
        </p:txBody>
      </p:sp>
      <p:sp>
        <p:nvSpPr>
          <p:cNvPr id="1100" name="Google Shape;1100;p73"/>
          <p:cNvSpPr txBox="1"/>
          <p:nvPr/>
        </p:nvSpPr>
        <p:spPr>
          <a:xfrm>
            <a:off x="1427925" y="2019150"/>
            <a:ext cx="180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Online Help Center</a:t>
            </a:r>
            <a:endParaRPr>
              <a:latin typeface="Proxima Nova"/>
              <a:ea typeface="Proxima Nova"/>
              <a:cs typeface="Proxima Nova"/>
              <a:sym typeface="Proxima Nova"/>
            </a:endParaRPr>
          </a:p>
        </p:txBody>
      </p:sp>
      <p:sp>
        <p:nvSpPr>
          <p:cNvPr id="1101" name="Google Shape;1101;p73"/>
          <p:cNvSpPr txBox="1"/>
          <p:nvPr/>
        </p:nvSpPr>
        <p:spPr>
          <a:xfrm>
            <a:off x="4895800" y="1803600"/>
            <a:ext cx="3387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Natural Language Processors can </a:t>
            </a:r>
            <a:r>
              <a:rPr b="1" lang="en">
                <a:latin typeface="Proxima Nova"/>
                <a:ea typeface="Proxima Nova"/>
                <a:cs typeface="Proxima Nova"/>
                <a:sym typeface="Proxima Nova"/>
              </a:rPr>
              <a:t>extract</a:t>
            </a:r>
            <a:r>
              <a:rPr lang="en">
                <a:latin typeface="Proxima Nova"/>
                <a:ea typeface="Proxima Nova"/>
                <a:cs typeface="Proxima Nova"/>
                <a:sym typeface="Proxima Nova"/>
              </a:rPr>
              <a:t> and </a:t>
            </a:r>
            <a:r>
              <a:rPr b="1" lang="en">
                <a:latin typeface="Proxima Nova"/>
                <a:ea typeface="Proxima Nova"/>
                <a:cs typeface="Proxima Nova"/>
                <a:sym typeface="Proxima Nova"/>
              </a:rPr>
              <a:t>classify </a:t>
            </a:r>
            <a:r>
              <a:rPr lang="en">
                <a:latin typeface="Proxima Nova"/>
                <a:ea typeface="Proxima Nova"/>
                <a:cs typeface="Proxima Nova"/>
                <a:sym typeface="Proxima Nova"/>
              </a:rPr>
              <a:t>text to determine the appropriate response.</a:t>
            </a:r>
            <a:endParaRPr>
              <a:latin typeface="Proxima Nova"/>
              <a:ea typeface="Proxima Nova"/>
              <a:cs typeface="Proxima Nova"/>
              <a:sym typeface="Proxima Nova"/>
            </a:endParaRPr>
          </a:p>
        </p:txBody>
      </p:sp>
      <p:sp>
        <p:nvSpPr>
          <p:cNvPr id="1102" name="Google Shape;1102;p73"/>
          <p:cNvSpPr txBox="1"/>
          <p:nvPr/>
        </p:nvSpPr>
        <p:spPr>
          <a:xfrm>
            <a:off x="4963300" y="3139400"/>
            <a:ext cx="3252600" cy="831300"/>
          </a:xfrm>
          <a:prstGeom prst="rect">
            <a:avLst/>
          </a:prstGeom>
          <a:noFill/>
          <a:ln cap="flat" cmpd="sng" w="19050">
            <a:solidFill>
              <a:srgbClr val="CCCCCC"/>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Proxima Nova"/>
                <a:ea typeface="Proxima Nova"/>
                <a:cs typeface="Proxima Nova"/>
                <a:sym typeface="Proxima Nova"/>
              </a:rPr>
              <a:t>"It sounds like you need help. Our customer support team will contact you shortly. Thanks for your patience."</a:t>
            </a:r>
            <a:endParaRPr>
              <a:solidFill>
                <a:schemeClr val="dk1"/>
              </a:solidFill>
              <a:latin typeface="Proxima Nova"/>
              <a:ea typeface="Proxima Nova"/>
              <a:cs typeface="Proxima Nova"/>
              <a:sym typeface="Proxima Nova"/>
            </a:endParaRPr>
          </a:p>
        </p:txBody>
      </p:sp>
      <p:cxnSp>
        <p:nvCxnSpPr>
          <p:cNvPr id="1103" name="Google Shape;1103;p73"/>
          <p:cNvCxnSpPr>
            <a:stCxn id="1102" idx="1"/>
          </p:cNvCxnSpPr>
          <p:nvPr/>
        </p:nvCxnSpPr>
        <p:spPr>
          <a:xfrm flipH="1">
            <a:off x="3759400" y="3555050"/>
            <a:ext cx="1203900" cy="3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7" name="Shape 1107"/>
        <p:cNvGrpSpPr/>
        <p:nvPr/>
      </p:nvGrpSpPr>
      <p:grpSpPr>
        <a:xfrm>
          <a:off x="0" y="0"/>
          <a:ext cx="0" cy="0"/>
          <a:chOff x="0" y="0"/>
          <a:chExt cx="0" cy="0"/>
        </a:xfrm>
      </p:grpSpPr>
      <p:sp>
        <p:nvSpPr>
          <p:cNvPr id="1108" name="Google Shape;1108;p7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lt1"/>
                </a:solidFill>
              </a:rPr>
              <a:t>Natural Language Processor</a:t>
            </a:r>
            <a:endParaRPr/>
          </a:p>
        </p:txBody>
      </p:sp>
      <p:sp>
        <p:nvSpPr>
          <p:cNvPr id="1109" name="Google Shape;1109;p74"/>
          <p:cNvSpPr txBox="1"/>
          <p:nvPr/>
        </p:nvSpPr>
        <p:spPr>
          <a:xfrm>
            <a:off x="823250" y="2419350"/>
            <a:ext cx="2936100" cy="1632000"/>
          </a:xfrm>
          <a:prstGeom prst="rect">
            <a:avLst/>
          </a:prstGeom>
          <a:noFill/>
          <a:ln cap="flat" cmpd="sng" w="19050">
            <a:solidFill>
              <a:srgbClr val="4A86E8"/>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"I'm curious about this feature you have, I'd like to learn more."</a:t>
            </a:r>
            <a:endParaRPr>
              <a:latin typeface="Proxima Nova"/>
              <a:ea typeface="Proxima Nova"/>
              <a:cs typeface="Proxima Nova"/>
              <a:sym typeface="Proxima Nova"/>
            </a:endParaRPr>
          </a:p>
        </p:txBody>
      </p:sp>
      <p:sp>
        <p:nvSpPr>
          <p:cNvPr id="1110" name="Google Shape;1110;p74"/>
          <p:cNvSpPr txBox="1"/>
          <p:nvPr/>
        </p:nvSpPr>
        <p:spPr>
          <a:xfrm>
            <a:off x="1427925" y="2019150"/>
            <a:ext cx="180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Online Help Center</a:t>
            </a:r>
            <a:endParaRPr>
              <a:latin typeface="Proxima Nova"/>
              <a:ea typeface="Proxima Nova"/>
              <a:cs typeface="Proxima Nova"/>
              <a:sym typeface="Proxima Nova"/>
            </a:endParaRPr>
          </a:p>
        </p:txBody>
      </p:sp>
      <p:sp>
        <p:nvSpPr>
          <p:cNvPr id="1111" name="Google Shape;1111;p74"/>
          <p:cNvSpPr txBox="1"/>
          <p:nvPr/>
        </p:nvSpPr>
        <p:spPr>
          <a:xfrm>
            <a:off x="4895800" y="1803600"/>
            <a:ext cx="3387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Natural Language Processors can </a:t>
            </a:r>
            <a:r>
              <a:rPr b="1" lang="en">
                <a:latin typeface="Proxima Nova"/>
                <a:ea typeface="Proxima Nova"/>
                <a:cs typeface="Proxima Nova"/>
                <a:sym typeface="Proxima Nova"/>
              </a:rPr>
              <a:t>extract</a:t>
            </a:r>
            <a:r>
              <a:rPr lang="en">
                <a:latin typeface="Proxima Nova"/>
                <a:ea typeface="Proxima Nova"/>
                <a:cs typeface="Proxima Nova"/>
                <a:sym typeface="Proxima Nova"/>
              </a:rPr>
              <a:t> and </a:t>
            </a:r>
            <a:r>
              <a:rPr b="1" lang="en">
                <a:latin typeface="Proxima Nova"/>
                <a:ea typeface="Proxima Nova"/>
                <a:cs typeface="Proxima Nova"/>
                <a:sym typeface="Proxima Nova"/>
              </a:rPr>
              <a:t>classify </a:t>
            </a:r>
            <a:r>
              <a:rPr lang="en">
                <a:latin typeface="Proxima Nova"/>
                <a:ea typeface="Proxima Nova"/>
                <a:cs typeface="Proxima Nova"/>
                <a:sym typeface="Proxima Nova"/>
              </a:rPr>
              <a:t>text to determine the appropriate response.</a:t>
            </a:r>
            <a:endParaRPr>
              <a:latin typeface="Proxima Nova"/>
              <a:ea typeface="Proxima Nova"/>
              <a:cs typeface="Proxima Nova"/>
              <a:sym typeface="Proxima Nova"/>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5" name="Shape 1115"/>
        <p:cNvGrpSpPr/>
        <p:nvPr/>
      </p:nvGrpSpPr>
      <p:grpSpPr>
        <a:xfrm>
          <a:off x="0" y="0"/>
          <a:ext cx="0" cy="0"/>
          <a:chOff x="0" y="0"/>
          <a:chExt cx="0" cy="0"/>
        </a:xfrm>
      </p:grpSpPr>
      <p:sp>
        <p:nvSpPr>
          <p:cNvPr id="1116" name="Google Shape;1116;p75"/>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lt1"/>
                </a:solidFill>
              </a:rPr>
              <a:t>Natural Language Processor</a:t>
            </a:r>
            <a:endParaRPr/>
          </a:p>
        </p:txBody>
      </p:sp>
      <p:sp>
        <p:nvSpPr>
          <p:cNvPr id="1117" name="Google Shape;1117;p75"/>
          <p:cNvSpPr txBox="1"/>
          <p:nvPr/>
        </p:nvSpPr>
        <p:spPr>
          <a:xfrm>
            <a:off x="823250" y="2419350"/>
            <a:ext cx="2936100" cy="1632000"/>
          </a:xfrm>
          <a:prstGeom prst="rect">
            <a:avLst/>
          </a:prstGeom>
          <a:noFill/>
          <a:ln cap="flat" cmpd="sng" w="19050">
            <a:solidFill>
              <a:srgbClr val="4A86E8"/>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"I'm </a:t>
            </a:r>
            <a:r>
              <a:rPr lang="en">
                <a:highlight>
                  <a:srgbClr val="F9CB9C"/>
                </a:highlight>
                <a:latin typeface="Proxima Nova"/>
                <a:ea typeface="Proxima Nova"/>
                <a:cs typeface="Proxima Nova"/>
                <a:sym typeface="Proxima Nova"/>
              </a:rPr>
              <a:t>curious</a:t>
            </a:r>
            <a:r>
              <a:rPr lang="en">
                <a:latin typeface="Proxima Nova"/>
                <a:ea typeface="Proxima Nova"/>
                <a:cs typeface="Proxima Nova"/>
                <a:sym typeface="Proxima Nova"/>
              </a:rPr>
              <a:t> about this feature you have, I'd </a:t>
            </a:r>
            <a:r>
              <a:rPr lang="en">
                <a:highlight>
                  <a:srgbClr val="F9CB9C"/>
                </a:highlight>
                <a:latin typeface="Proxima Nova"/>
                <a:ea typeface="Proxima Nova"/>
                <a:cs typeface="Proxima Nova"/>
                <a:sym typeface="Proxima Nova"/>
              </a:rPr>
              <a:t>like to learn more</a:t>
            </a:r>
            <a:r>
              <a:rPr lang="en">
                <a:latin typeface="Proxima Nova"/>
                <a:ea typeface="Proxima Nova"/>
                <a:cs typeface="Proxima Nova"/>
                <a:sym typeface="Proxima Nova"/>
              </a:rPr>
              <a:t>."</a:t>
            </a:r>
            <a:endParaRPr>
              <a:latin typeface="Proxima Nova"/>
              <a:ea typeface="Proxima Nova"/>
              <a:cs typeface="Proxima Nova"/>
              <a:sym typeface="Proxima Nova"/>
            </a:endParaRPr>
          </a:p>
        </p:txBody>
      </p:sp>
      <p:sp>
        <p:nvSpPr>
          <p:cNvPr id="1118" name="Google Shape;1118;p75"/>
          <p:cNvSpPr txBox="1"/>
          <p:nvPr/>
        </p:nvSpPr>
        <p:spPr>
          <a:xfrm>
            <a:off x="1427925" y="2019150"/>
            <a:ext cx="180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Online Help Center</a:t>
            </a:r>
            <a:endParaRPr>
              <a:latin typeface="Proxima Nova"/>
              <a:ea typeface="Proxima Nova"/>
              <a:cs typeface="Proxima Nova"/>
              <a:sym typeface="Proxima Nova"/>
            </a:endParaRPr>
          </a:p>
        </p:txBody>
      </p:sp>
      <p:sp>
        <p:nvSpPr>
          <p:cNvPr id="1119" name="Google Shape;1119;p75"/>
          <p:cNvSpPr txBox="1"/>
          <p:nvPr/>
        </p:nvSpPr>
        <p:spPr>
          <a:xfrm>
            <a:off x="4895800" y="1803600"/>
            <a:ext cx="3387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Natural Language Processors can </a:t>
            </a:r>
            <a:r>
              <a:rPr b="1" lang="en">
                <a:latin typeface="Proxima Nova"/>
                <a:ea typeface="Proxima Nova"/>
                <a:cs typeface="Proxima Nova"/>
                <a:sym typeface="Proxima Nova"/>
              </a:rPr>
              <a:t>extract</a:t>
            </a:r>
            <a:r>
              <a:rPr lang="en">
                <a:latin typeface="Proxima Nova"/>
                <a:ea typeface="Proxima Nova"/>
                <a:cs typeface="Proxima Nova"/>
                <a:sym typeface="Proxima Nova"/>
              </a:rPr>
              <a:t> and </a:t>
            </a:r>
            <a:r>
              <a:rPr b="1" lang="en">
                <a:latin typeface="Proxima Nova"/>
                <a:ea typeface="Proxima Nova"/>
                <a:cs typeface="Proxima Nova"/>
                <a:sym typeface="Proxima Nova"/>
              </a:rPr>
              <a:t>classify </a:t>
            </a:r>
            <a:r>
              <a:rPr lang="en">
                <a:latin typeface="Proxima Nova"/>
                <a:ea typeface="Proxima Nova"/>
                <a:cs typeface="Proxima Nova"/>
                <a:sym typeface="Proxima Nova"/>
              </a:rPr>
              <a:t>text to determine the appropriate response.</a:t>
            </a:r>
            <a:endParaRPr>
              <a:latin typeface="Proxima Nova"/>
              <a:ea typeface="Proxima Nova"/>
              <a:cs typeface="Proxima Nova"/>
              <a:sym typeface="Proxima Nova"/>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3" name="Shape 1123"/>
        <p:cNvGrpSpPr/>
        <p:nvPr/>
      </p:nvGrpSpPr>
      <p:grpSpPr>
        <a:xfrm>
          <a:off x="0" y="0"/>
          <a:ext cx="0" cy="0"/>
          <a:chOff x="0" y="0"/>
          <a:chExt cx="0" cy="0"/>
        </a:xfrm>
      </p:grpSpPr>
      <p:sp>
        <p:nvSpPr>
          <p:cNvPr id="1124" name="Google Shape;1124;p76"/>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lt1"/>
                </a:solidFill>
              </a:rPr>
              <a:t>Natural Language Processor</a:t>
            </a:r>
            <a:endParaRPr/>
          </a:p>
        </p:txBody>
      </p:sp>
      <p:sp>
        <p:nvSpPr>
          <p:cNvPr id="1125" name="Google Shape;1125;p76"/>
          <p:cNvSpPr txBox="1"/>
          <p:nvPr/>
        </p:nvSpPr>
        <p:spPr>
          <a:xfrm>
            <a:off x="823250" y="2419350"/>
            <a:ext cx="2936100" cy="1632000"/>
          </a:xfrm>
          <a:prstGeom prst="rect">
            <a:avLst/>
          </a:prstGeom>
          <a:noFill/>
          <a:ln cap="flat" cmpd="sng" w="19050">
            <a:solidFill>
              <a:srgbClr val="4A86E8"/>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Proxima Nova"/>
                <a:ea typeface="Proxima Nova"/>
                <a:cs typeface="Proxima Nova"/>
                <a:sym typeface="Proxima Nova"/>
              </a:rPr>
              <a:t>"I'm </a:t>
            </a:r>
            <a:r>
              <a:rPr lang="en">
                <a:solidFill>
                  <a:schemeClr val="dk1"/>
                </a:solidFill>
                <a:highlight>
                  <a:srgbClr val="F9CB9C"/>
                </a:highlight>
                <a:latin typeface="Proxima Nova"/>
                <a:ea typeface="Proxima Nova"/>
                <a:cs typeface="Proxima Nova"/>
                <a:sym typeface="Proxima Nova"/>
              </a:rPr>
              <a:t>curious</a:t>
            </a:r>
            <a:r>
              <a:rPr lang="en">
                <a:solidFill>
                  <a:schemeClr val="dk1"/>
                </a:solidFill>
                <a:latin typeface="Proxima Nova"/>
                <a:ea typeface="Proxima Nova"/>
                <a:cs typeface="Proxima Nova"/>
                <a:sym typeface="Proxima Nova"/>
              </a:rPr>
              <a:t> about this feature you have, I'd </a:t>
            </a:r>
            <a:r>
              <a:rPr lang="en">
                <a:solidFill>
                  <a:schemeClr val="dk1"/>
                </a:solidFill>
                <a:highlight>
                  <a:srgbClr val="F9CB9C"/>
                </a:highlight>
                <a:latin typeface="Proxima Nova"/>
                <a:ea typeface="Proxima Nova"/>
                <a:cs typeface="Proxima Nova"/>
                <a:sym typeface="Proxima Nova"/>
              </a:rPr>
              <a:t>like to learn more</a:t>
            </a:r>
            <a:r>
              <a:rPr lang="en">
                <a:solidFill>
                  <a:schemeClr val="dk1"/>
                </a:solidFill>
                <a:latin typeface="Proxima Nova"/>
                <a:ea typeface="Proxima Nova"/>
                <a:cs typeface="Proxima Nova"/>
                <a:sym typeface="Proxima Nova"/>
              </a:rPr>
              <a:t>."</a:t>
            </a:r>
            <a:endParaRPr>
              <a:latin typeface="Proxima Nova"/>
              <a:ea typeface="Proxima Nova"/>
              <a:cs typeface="Proxima Nova"/>
              <a:sym typeface="Proxima Nova"/>
            </a:endParaRPr>
          </a:p>
        </p:txBody>
      </p:sp>
      <p:sp>
        <p:nvSpPr>
          <p:cNvPr id="1126" name="Google Shape;1126;p76"/>
          <p:cNvSpPr txBox="1"/>
          <p:nvPr/>
        </p:nvSpPr>
        <p:spPr>
          <a:xfrm>
            <a:off x="1427925" y="2019150"/>
            <a:ext cx="180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Online Help Center</a:t>
            </a:r>
            <a:endParaRPr>
              <a:latin typeface="Proxima Nova"/>
              <a:ea typeface="Proxima Nova"/>
              <a:cs typeface="Proxima Nova"/>
              <a:sym typeface="Proxima Nova"/>
            </a:endParaRPr>
          </a:p>
        </p:txBody>
      </p:sp>
      <p:sp>
        <p:nvSpPr>
          <p:cNvPr id="1127" name="Google Shape;1127;p76"/>
          <p:cNvSpPr txBox="1"/>
          <p:nvPr/>
        </p:nvSpPr>
        <p:spPr>
          <a:xfrm>
            <a:off x="4895800" y="1803600"/>
            <a:ext cx="3387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Natural Language Processors can </a:t>
            </a:r>
            <a:r>
              <a:rPr b="1" lang="en">
                <a:latin typeface="Proxima Nova"/>
                <a:ea typeface="Proxima Nova"/>
                <a:cs typeface="Proxima Nova"/>
                <a:sym typeface="Proxima Nova"/>
              </a:rPr>
              <a:t>extract</a:t>
            </a:r>
            <a:r>
              <a:rPr lang="en">
                <a:latin typeface="Proxima Nova"/>
                <a:ea typeface="Proxima Nova"/>
                <a:cs typeface="Proxima Nova"/>
                <a:sym typeface="Proxima Nova"/>
              </a:rPr>
              <a:t> and </a:t>
            </a:r>
            <a:r>
              <a:rPr b="1" lang="en">
                <a:latin typeface="Proxima Nova"/>
                <a:ea typeface="Proxima Nova"/>
                <a:cs typeface="Proxima Nova"/>
                <a:sym typeface="Proxima Nova"/>
              </a:rPr>
              <a:t>classify </a:t>
            </a:r>
            <a:r>
              <a:rPr lang="en">
                <a:latin typeface="Proxima Nova"/>
                <a:ea typeface="Proxima Nova"/>
                <a:cs typeface="Proxima Nova"/>
                <a:sym typeface="Proxima Nova"/>
              </a:rPr>
              <a:t>text to determine the appropriate response.</a:t>
            </a:r>
            <a:endParaRPr>
              <a:latin typeface="Proxima Nova"/>
              <a:ea typeface="Proxima Nova"/>
              <a:cs typeface="Proxima Nova"/>
              <a:sym typeface="Proxima Nova"/>
            </a:endParaRPr>
          </a:p>
        </p:txBody>
      </p:sp>
      <p:sp>
        <p:nvSpPr>
          <p:cNvPr id="1128" name="Google Shape;1128;p76"/>
          <p:cNvSpPr txBox="1"/>
          <p:nvPr/>
        </p:nvSpPr>
        <p:spPr>
          <a:xfrm>
            <a:off x="4953000" y="3124850"/>
            <a:ext cx="3000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highlight>
                  <a:srgbClr val="F9CB9C"/>
                </a:highlight>
                <a:latin typeface="Proxima Nova"/>
                <a:ea typeface="Proxima Nova"/>
                <a:cs typeface="Proxima Nova"/>
                <a:sym typeface="Proxima Nova"/>
              </a:rPr>
              <a:t>curious</a:t>
            </a:r>
            <a:r>
              <a:rPr lang="en">
                <a:solidFill>
                  <a:schemeClr val="dk1"/>
                </a:solidFill>
                <a:highlight>
                  <a:srgbClr val="D5A6BD"/>
                </a:highlight>
                <a:latin typeface="Proxima Nova"/>
                <a:ea typeface="Proxima Nova"/>
                <a:cs typeface="Proxima Nova"/>
                <a:sym typeface="Proxima Nova"/>
              </a:rPr>
              <a:t>			</a:t>
            </a:r>
            <a:r>
              <a:rPr lang="en">
                <a:solidFill>
                  <a:schemeClr val="dk1"/>
                </a:solidFill>
                <a:latin typeface="Proxima Nova"/>
                <a:ea typeface="Proxima Nova"/>
                <a:cs typeface="Proxima Nova"/>
                <a:sym typeface="Proxima Nova"/>
              </a:rPr>
              <a:t>30</a:t>
            </a:r>
            <a:r>
              <a:rPr lang="en">
                <a:solidFill>
                  <a:schemeClr val="dk1"/>
                </a:solidFill>
                <a:latin typeface="Proxima Nova"/>
                <a:ea typeface="Proxima Nova"/>
                <a:cs typeface="Proxima Nova"/>
                <a:sym typeface="Proxima Nova"/>
              </a:rPr>
              <a:t>%</a:t>
            </a:r>
            <a:endParaRPr>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a:solidFill>
                <a:schemeClr val="dk1"/>
              </a:solidFill>
              <a:highlight>
                <a:srgbClr val="D5A6BD"/>
              </a:highlight>
              <a:latin typeface="Proxima Nova"/>
              <a:ea typeface="Proxima Nova"/>
              <a:cs typeface="Proxima Nova"/>
              <a:sym typeface="Proxima Nova"/>
            </a:endParaRPr>
          </a:p>
          <a:p>
            <a:pPr indent="0" lvl="0" marL="0" rtl="0" algn="l">
              <a:spcBef>
                <a:spcPts val="0"/>
              </a:spcBef>
              <a:spcAft>
                <a:spcPts val="0"/>
              </a:spcAft>
              <a:buNone/>
            </a:pPr>
            <a:r>
              <a:rPr lang="en">
                <a:solidFill>
                  <a:schemeClr val="dk1"/>
                </a:solidFill>
                <a:highlight>
                  <a:srgbClr val="F9CB9C"/>
                </a:highlight>
                <a:latin typeface="Proxima Nova"/>
                <a:ea typeface="Proxima Nova"/>
                <a:cs typeface="Proxima Nova"/>
                <a:sym typeface="Proxima Nova"/>
              </a:rPr>
              <a:t>like to learn more</a:t>
            </a:r>
            <a:r>
              <a:rPr lang="en">
                <a:solidFill>
                  <a:schemeClr val="dk1"/>
                </a:solidFill>
                <a:highlight>
                  <a:srgbClr val="D5A6BD"/>
                </a:highlight>
                <a:latin typeface="Proxima Nova"/>
                <a:ea typeface="Proxima Nova"/>
                <a:cs typeface="Proxima Nova"/>
                <a:sym typeface="Proxima Nova"/>
              </a:rPr>
              <a:t>		</a:t>
            </a:r>
            <a:r>
              <a:rPr lang="en">
                <a:solidFill>
                  <a:schemeClr val="dk1"/>
                </a:solidFill>
                <a:latin typeface="Proxima Nova"/>
                <a:ea typeface="Proxima Nova"/>
                <a:cs typeface="Proxima Nova"/>
                <a:sym typeface="Proxima Nova"/>
              </a:rPr>
              <a:t>25</a:t>
            </a:r>
            <a:r>
              <a:rPr lang="en">
                <a:solidFill>
                  <a:schemeClr val="dk1"/>
                </a:solidFill>
                <a:latin typeface="Proxima Nova"/>
                <a:ea typeface="Proxima Nova"/>
                <a:cs typeface="Proxima Nova"/>
                <a:sym typeface="Proxima Nova"/>
              </a:rPr>
              <a:t>%</a:t>
            </a:r>
            <a:endParaRPr>
              <a:solidFill>
                <a:schemeClr val="dk1"/>
              </a:solidFill>
              <a:latin typeface="Proxima Nova"/>
              <a:ea typeface="Proxima Nova"/>
              <a:cs typeface="Proxima Nova"/>
              <a:sym typeface="Proxima Nova"/>
            </a:endParaRPr>
          </a:p>
        </p:txBody>
      </p:sp>
      <p:sp>
        <p:nvSpPr>
          <p:cNvPr id="1129" name="Google Shape;1129;p76"/>
          <p:cNvSpPr txBox="1"/>
          <p:nvPr/>
        </p:nvSpPr>
        <p:spPr>
          <a:xfrm>
            <a:off x="6661025" y="2775750"/>
            <a:ext cx="136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Urgency</a:t>
            </a:r>
            <a:endParaRPr>
              <a:latin typeface="Proxima Nova"/>
              <a:ea typeface="Proxima Nova"/>
              <a:cs typeface="Proxima Nova"/>
              <a:sym typeface="Proxima Nova"/>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3" name="Shape 1133"/>
        <p:cNvGrpSpPr/>
        <p:nvPr/>
      </p:nvGrpSpPr>
      <p:grpSpPr>
        <a:xfrm>
          <a:off x="0" y="0"/>
          <a:ext cx="0" cy="0"/>
          <a:chOff x="0" y="0"/>
          <a:chExt cx="0" cy="0"/>
        </a:xfrm>
      </p:grpSpPr>
      <p:sp>
        <p:nvSpPr>
          <p:cNvPr id="1134" name="Google Shape;1134;p77"/>
          <p:cNvSpPr txBox="1"/>
          <p:nvPr/>
        </p:nvSpPr>
        <p:spPr>
          <a:xfrm>
            <a:off x="4963300" y="3139400"/>
            <a:ext cx="3252600" cy="615600"/>
          </a:xfrm>
          <a:prstGeom prst="rect">
            <a:avLst/>
          </a:prstGeom>
          <a:noFill/>
          <a:ln cap="flat" cmpd="sng" w="19050">
            <a:solidFill>
              <a:srgbClr val="CCCCCC"/>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Proxima Nova"/>
                <a:ea typeface="Proxima Nova"/>
                <a:cs typeface="Proxima Nova"/>
                <a:sym typeface="Proxima Nova"/>
              </a:rPr>
              <a:t>"Sure! Here are some articles to help you out. Was that helpful?</a:t>
            </a:r>
            <a:endParaRPr>
              <a:solidFill>
                <a:schemeClr val="dk1"/>
              </a:solidFill>
              <a:latin typeface="Proxima Nova"/>
              <a:ea typeface="Proxima Nova"/>
              <a:cs typeface="Proxima Nova"/>
              <a:sym typeface="Proxima Nova"/>
            </a:endParaRPr>
          </a:p>
        </p:txBody>
      </p:sp>
      <p:sp>
        <p:nvSpPr>
          <p:cNvPr id="1135" name="Google Shape;1135;p77"/>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lt1"/>
                </a:solidFill>
              </a:rPr>
              <a:t>Natural Language Processor</a:t>
            </a:r>
            <a:endParaRPr/>
          </a:p>
        </p:txBody>
      </p:sp>
      <p:sp>
        <p:nvSpPr>
          <p:cNvPr id="1136" name="Google Shape;1136;p77"/>
          <p:cNvSpPr txBox="1"/>
          <p:nvPr/>
        </p:nvSpPr>
        <p:spPr>
          <a:xfrm>
            <a:off x="823250" y="2419350"/>
            <a:ext cx="2936100" cy="1632000"/>
          </a:xfrm>
          <a:prstGeom prst="rect">
            <a:avLst/>
          </a:prstGeom>
          <a:noFill/>
          <a:ln cap="flat" cmpd="sng" w="19050">
            <a:solidFill>
              <a:srgbClr val="4A86E8"/>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Proxima Nova"/>
                <a:ea typeface="Proxima Nova"/>
                <a:cs typeface="Proxima Nova"/>
                <a:sym typeface="Proxima Nova"/>
              </a:rPr>
              <a:t>"I'm </a:t>
            </a:r>
            <a:r>
              <a:rPr lang="en">
                <a:solidFill>
                  <a:schemeClr val="dk1"/>
                </a:solidFill>
                <a:highlight>
                  <a:srgbClr val="F9CB9C"/>
                </a:highlight>
                <a:latin typeface="Proxima Nova"/>
                <a:ea typeface="Proxima Nova"/>
                <a:cs typeface="Proxima Nova"/>
                <a:sym typeface="Proxima Nova"/>
              </a:rPr>
              <a:t>curious</a:t>
            </a:r>
            <a:r>
              <a:rPr lang="en">
                <a:solidFill>
                  <a:schemeClr val="dk1"/>
                </a:solidFill>
                <a:latin typeface="Proxima Nova"/>
                <a:ea typeface="Proxima Nova"/>
                <a:cs typeface="Proxima Nova"/>
                <a:sym typeface="Proxima Nova"/>
              </a:rPr>
              <a:t> about this feature you have, I'd </a:t>
            </a:r>
            <a:r>
              <a:rPr lang="en">
                <a:solidFill>
                  <a:schemeClr val="dk1"/>
                </a:solidFill>
                <a:highlight>
                  <a:srgbClr val="F9CB9C"/>
                </a:highlight>
                <a:latin typeface="Proxima Nova"/>
                <a:ea typeface="Proxima Nova"/>
                <a:cs typeface="Proxima Nova"/>
                <a:sym typeface="Proxima Nova"/>
              </a:rPr>
              <a:t>like to learn more</a:t>
            </a:r>
            <a:r>
              <a:rPr lang="en">
                <a:solidFill>
                  <a:schemeClr val="dk1"/>
                </a:solidFill>
                <a:latin typeface="Proxima Nova"/>
                <a:ea typeface="Proxima Nova"/>
                <a:cs typeface="Proxima Nova"/>
                <a:sym typeface="Proxima Nova"/>
              </a:rPr>
              <a:t>."</a:t>
            </a:r>
            <a:endParaRPr>
              <a:latin typeface="Proxima Nova"/>
              <a:ea typeface="Proxima Nova"/>
              <a:cs typeface="Proxima Nova"/>
              <a:sym typeface="Proxima Nova"/>
            </a:endParaRPr>
          </a:p>
        </p:txBody>
      </p:sp>
      <p:sp>
        <p:nvSpPr>
          <p:cNvPr id="1137" name="Google Shape;1137;p77"/>
          <p:cNvSpPr txBox="1"/>
          <p:nvPr/>
        </p:nvSpPr>
        <p:spPr>
          <a:xfrm>
            <a:off x="1427925" y="2019150"/>
            <a:ext cx="180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Online Help Center</a:t>
            </a:r>
            <a:endParaRPr>
              <a:latin typeface="Proxima Nova"/>
              <a:ea typeface="Proxima Nova"/>
              <a:cs typeface="Proxima Nova"/>
              <a:sym typeface="Proxima Nova"/>
            </a:endParaRPr>
          </a:p>
        </p:txBody>
      </p:sp>
      <p:sp>
        <p:nvSpPr>
          <p:cNvPr id="1138" name="Google Shape;1138;p77"/>
          <p:cNvSpPr txBox="1"/>
          <p:nvPr/>
        </p:nvSpPr>
        <p:spPr>
          <a:xfrm>
            <a:off x="4895800" y="1803600"/>
            <a:ext cx="3387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Natural Language Processors can </a:t>
            </a:r>
            <a:r>
              <a:rPr b="1" lang="en">
                <a:latin typeface="Proxima Nova"/>
                <a:ea typeface="Proxima Nova"/>
                <a:cs typeface="Proxima Nova"/>
                <a:sym typeface="Proxima Nova"/>
              </a:rPr>
              <a:t>extract</a:t>
            </a:r>
            <a:r>
              <a:rPr lang="en">
                <a:latin typeface="Proxima Nova"/>
                <a:ea typeface="Proxima Nova"/>
                <a:cs typeface="Proxima Nova"/>
                <a:sym typeface="Proxima Nova"/>
              </a:rPr>
              <a:t> and </a:t>
            </a:r>
            <a:r>
              <a:rPr b="1" lang="en">
                <a:latin typeface="Proxima Nova"/>
                <a:ea typeface="Proxima Nova"/>
                <a:cs typeface="Proxima Nova"/>
                <a:sym typeface="Proxima Nova"/>
              </a:rPr>
              <a:t>classify </a:t>
            </a:r>
            <a:r>
              <a:rPr lang="en">
                <a:latin typeface="Proxima Nova"/>
                <a:ea typeface="Proxima Nova"/>
                <a:cs typeface="Proxima Nova"/>
                <a:sym typeface="Proxima Nova"/>
              </a:rPr>
              <a:t>text to determine the appropriate response.</a:t>
            </a:r>
            <a:endParaRPr>
              <a:latin typeface="Proxima Nova"/>
              <a:ea typeface="Proxima Nova"/>
              <a:cs typeface="Proxima Nova"/>
              <a:sym typeface="Proxima Nova"/>
            </a:endParaRPr>
          </a:p>
        </p:txBody>
      </p:sp>
      <p:cxnSp>
        <p:nvCxnSpPr>
          <p:cNvPr id="1139" name="Google Shape;1139;p77"/>
          <p:cNvCxnSpPr>
            <a:stCxn id="1134" idx="1"/>
          </p:cNvCxnSpPr>
          <p:nvPr/>
        </p:nvCxnSpPr>
        <p:spPr>
          <a:xfrm flipH="1">
            <a:off x="3759400" y="3447200"/>
            <a:ext cx="1203900" cy="3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3"/>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Subsets of AI</a:t>
            </a:r>
            <a:endParaRPr/>
          </a:p>
        </p:txBody>
      </p:sp>
      <p:sp>
        <p:nvSpPr>
          <p:cNvPr id="176" name="Google Shape;176;p33"/>
          <p:cNvSpPr/>
          <p:nvPr/>
        </p:nvSpPr>
        <p:spPr>
          <a:xfrm>
            <a:off x="863700" y="1398775"/>
            <a:ext cx="7416600" cy="3540900"/>
          </a:xfrm>
          <a:prstGeom prst="ellipse">
            <a:avLst/>
          </a:prstGeom>
          <a:solidFill>
            <a:srgbClr val="2D8EC2"/>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rgbClr val="FFFFFF"/>
                </a:solidFill>
                <a:latin typeface="Proxima Nova"/>
                <a:ea typeface="Proxima Nova"/>
                <a:cs typeface="Proxima Nova"/>
                <a:sym typeface="Proxima Nova"/>
              </a:rPr>
              <a:t>Artificial Intelligence</a:t>
            </a:r>
            <a:endParaRPr b="1" sz="2000">
              <a:solidFill>
                <a:srgbClr val="FFFFFF"/>
              </a:solidFill>
              <a:latin typeface="Proxima Nova"/>
              <a:ea typeface="Proxima Nova"/>
              <a:cs typeface="Proxima Nova"/>
              <a:sym typeface="Proxima Nova"/>
            </a:endParaRPr>
          </a:p>
        </p:txBody>
      </p:sp>
      <p:sp>
        <p:nvSpPr>
          <p:cNvPr id="177" name="Google Shape;177;p33"/>
          <p:cNvSpPr/>
          <p:nvPr/>
        </p:nvSpPr>
        <p:spPr>
          <a:xfrm>
            <a:off x="1362400" y="2455225"/>
            <a:ext cx="3846600" cy="2098200"/>
          </a:xfrm>
          <a:prstGeom prst="ellipse">
            <a:avLst/>
          </a:prstGeom>
          <a:solidFill>
            <a:srgbClr val="C27BA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Proxima Nova"/>
                <a:ea typeface="Proxima Nova"/>
                <a:cs typeface="Proxima Nova"/>
                <a:sym typeface="Proxima Nova"/>
              </a:rPr>
              <a:t>Machine Learning</a:t>
            </a:r>
            <a:endParaRPr b="1" sz="1800">
              <a:solidFill>
                <a:srgbClr val="FFFFFF"/>
              </a:solidFill>
              <a:latin typeface="Proxima Nova"/>
              <a:ea typeface="Proxima Nova"/>
              <a:cs typeface="Proxima Nova"/>
              <a:sym typeface="Proxima Nova"/>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3" name="Shape 1143"/>
        <p:cNvGrpSpPr/>
        <p:nvPr/>
      </p:nvGrpSpPr>
      <p:grpSpPr>
        <a:xfrm>
          <a:off x="0" y="0"/>
          <a:ext cx="0" cy="0"/>
          <a:chOff x="0" y="0"/>
          <a:chExt cx="0" cy="0"/>
        </a:xfrm>
      </p:grpSpPr>
      <p:sp>
        <p:nvSpPr>
          <p:cNvPr id="1144" name="Google Shape;1144;p78"/>
          <p:cNvSpPr txBox="1"/>
          <p:nvPr/>
        </p:nvSpPr>
        <p:spPr>
          <a:xfrm>
            <a:off x="4963300" y="3139400"/>
            <a:ext cx="3252600" cy="615600"/>
          </a:xfrm>
          <a:prstGeom prst="rect">
            <a:avLst/>
          </a:prstGeom>
          <a:noFill/>
          <a:ln cap="flat" cmpd="sng" w="19050">
            <a:solidFill>
              <a:srgbClr val="CCCCCC"/>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Proxima Nova"/>
                <a:ea typeface="Proxima Nova"/>
                <a:cs typeface="Proxima Nova"/>
                <a:sym typeface="Proxima Nova"/>
              </a:rPr>
              <a:t>"Sure! Here are some articles to help you out. Was that helpful?</a:t>
            </a:r>
            <a:endParaRPr>
              <a:solidFill>
                <a:schemeClr val="dk1"/>
              </a:solidFill>
              <a:latin typeface="Proxima Nova"/>
              <a:ea typeface="Proxima Nova"/>
              <a:cs typeface="Proxima Nova"/>
              <a:sym typeface="Proxima Nova"/>
            </a:endParaRPr>
          </a:p>
        </p:txBody>
      </p:sp>
      <p:sp>
        <p:nvSpPr>
          <p:cNvPr id="1145" name="Google Shape;1145;p78"/>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lt1"/>
                </a:solidFill>
              </a:rPr>
              <a:t>Natural Language Processor</a:t>
            </a:r>
            <a:endParaRPr/>
          </a:p>
        </p:txBody>
      </p:sp>
      <p:sp>
        <p:nvSpPr>
          <p:cNvPr id="1146" name="Google Shape;1146;p78"/>
          <p:cNvSpPr txBox="1"/>
          <p:nvPr/>
        </p:nvSpPr>
        <p:spPr>
          <a:xfrm>
            <a:off x="823250" y="2419350"/>
            <a:ext cx="2936100" cy="1632000"/>
          </a:xfrm>
          <a:prstGeom prst="rect">
            <a:avLst/>
          </a:prstGeom>
          <a:noFill/>
          <a:ln cap="flat" cmpd="sng" w="19050">
            <a:solidFill>
              <a:srgbClr val="4A86E8"/>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Proxima Nova"/>
                <a:ea typeface="Proxima Nova"/>
                <a:cs typeface="Proxima Nova"/>
                <a:sym typeface="Proxima Nova"/>
              </a:rPr>
              <a:t>"I'm </a:t>
            </a:r>
            <a:r>
              <a:rPr lang="en">
                <a:solidFill>
                  <a:schemeClr val="dk1"/>
                </a:solidFill>
                <a:highlight>
                  <a:srgbClr val="F9CB9C"/>
                </a:highlight>
                <a:latin typeface="Proxima Nova"/>
                <a:ea typeface="Proxima Nova"/>
                <a:cs typeface="Proxima Nova"/>
                <a:sym typeface="Proxima Nova"/>
              </a:rPr>
              <a:t>curious</a:t>
            </a:r>
            <a:r>
              <a:rPr lang="en">
                <a:solidFill>
                  <a:schemeClr val="dk1"/>
                </a:solidFill>
                <a:latin typeface="Proxima Nova"/>
                <a:ea typeface="Proxima Nova"/>
                <a:cs typeface="Proxima Nova"/>
                <a:sym typeface="Proxima Nova"/>
              </a:rPr>
              <a:t> about this feature you have, I'd </a:t>
            </a:r>
            <a:r>
              <a:rPr lang="en">
                <a:solidFill>
                  <a:schemeClr val="dk1"/>
                </a:solidFill>
                <a:highlight>
                  <a:srgbClr val="F9CB9C"/>
                </a:highlight>
                <a:latin typeface="Proxima Nova"/>
                <a:ea typeface="Proxima Nova"/>
                <a:cs typeface="Proxima Nova"/>
                <a:sym typeface="Proxima Nova"/>
              </a:rPr>
              <a:t>like to learn more</a:t>
            </a:r>
            <a:r>
              <a:rPr lang="en">
                <a:solidFill>
                  <a:schemeClr val="dk1"/>
                </a:solidFill>
                <a:latin typeface="Proxima Nova"/>
                <a:ea typeface="Proxima Nova"/>
                <a:cs typeface="Proxima Nova"/>
                <a:sym typeface="Proxima Nova"/>
              </a:rPr>
              <a:t>."</a:t>
            </a:r>
            <a:endParaRPr>
              <a:latin typeface="Proxima Nova"/>
              <a:ea typeface="Proxima Nova"/>
              <a:cs typeface="Proxima Nova"/>
              <a:sym typeface="Proxima Nova"/>
            </a:endParaRPr>
          </a:p>
        </p:txBody>
      </p:sp>
      <p:sp>
        <p:nvSpPr>
          <p:cNvPr id="1147" name="Google Shape;1147;p78"/>
          <p:cNvSpPr txBox="1"/>
          <p:nvPr/>
        </p:nvSpPr>
        <p:spPr>
          <a:xfrm>
            <a:off x="1427925" y="2019150"/>
            <a:ext cx="180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Online Help Center</a:t>
            </a:r>
            <a:endParaRPr>
              <a:latin typeface="Proxima Nova"/>
              <a:ea typeface="Proxima Nova"/>
              <a:cs typeface="Proxima Nova"/>
              <a:sym typeface="Proxima Nova"/>
            </a:endParaRPr>
          </a:p>
        </p:txBody>
      </p:sp>
      <p:sp>
        <p:nvSpPr>
          <p:cNvPr id="1148" name="Google Shape;1148;p78"/>
          <p:cNvSpPr txBox="1"/>
          <p:nvPr/>
        </p:nvSpPr>
        <p:spPr>
          <a:xfrm>
            <a:off x="4895800" y="1803600"/>
            <a:ext cx="3387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Machine Learning is often used with Natural Language Processors so that they learn more appropriate responses.</a:t>
            </a:r>
            <a:endParaRPr>
              <a:latin typeface="Proxima Nova"/>
              <a:ea typeface="Proxima Nova"/>
              <a:cs typeface="Proxima Nova"/>
              <a:sym typeface="Proxima Nova"/>
            </a:endParaRPr>
          </a:p>
        </p:txBody>
      </p:sp>
      <p:cxnSp>
        <p:nvCxnSpPr>
          <p:cNvPr id="1149" name="Google Shape;1149;p78"/>
          <p:cNvCxnSpPr>
            <a:stCxn id="1144" idx="1"/>
          </p:cNvCxnSpPr>
          <p:nvPr/>
        </p:nvCxnSpPr>
        <p:spPr>
          <a:xfrm flipH="1">
            <a:off x="3759400" y="3447200"/>
            <a:ext cx="1203900" cy="3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3" name="Shape 1153"/>
        <p:cNvGrpSpPr/>
        <p:nvPr/>
      </p:nvGrpSpPr>
      <p:grpSpPr>
        <a:xfrm>
          <a:off x="0" y="0"/>
          <a:ext cx="0" cy="0"/>
          <a:chOff x="0" y="0"/>
          <a:chExt cx="0" cy="0"/>
        </a:xfrm>
      </p:grpSpPr>
      <p:sp>
        <p:nvSpPr>
          <p:cNvPr id="1154" name="Google Shape;1154;p79"/>
          <p:cNvSpPr txBox="1"/>
          <p:nvPr/>
        </p:nvSpPr>
        <p:spPr>
          <a:xfrm>
            <a:off x="4963300" y="3139400"/>
            <a:ext cx="3252600" cy="615600"/>
          </a:xfrm>
          <a:prstGeom prst="rect">
            <a:avLst/>
          </a:prstGeom>
          <a:noFill/>
          <a:ln cap="flat" cmpd="sng" w="19050">
            <a:solidFill>
              <a:srgbClr val="CCCCCC"/>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Proxima Nova"/>
                <a:ea typeface="Proxima Nova"/>
                <a:cs typeface="Proxima Nova"/>
                <a:sym typeface="Proxima Nova"/>
              </a:rPr>
              <a:t>"Sure! Here are some articles to help you out. Was that helpful?</a:t>
            </a:r>
            <a:endParaRPr>
              <a:solidFill>
                <a:schemeClr val="dk1"/>
              </a:solidFill>
              <a:latin typeface="Proxima Nova"/>
              <a:ea typeface="Proxima Nova"/>
              <a:cs typeface="Proxima Nova"/>
              <a:sym typeface="Proxima Nova"/>
            </a:endParaRPr>
          </a:p>
        </p:txBody>
      </p:sp>
      <p:sp>
        <p:nvSpPr>
          <p:cNvPr id="1155" name="Google Shape;1155;p79"/>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lt1"/>
                </a:solidFill>
              </a:rPr>
              <a:t>Natural Language Processor</a:t>
            </a:r>
            <a:endParaRPr/>
          </a:p>
        </p:txBody>
      </p:sp>
      <p:sp>
        <p:nvSpPr>
          <p:cNvPr id="1156" name="Google Shape;1156;p79"/>
          <p:cNvSpPr txBox="1"/>
          <p:nvPr/>
        </p:nvSpPr>
        <p:spPr>
          <a:xfrm>
            <a:off x="823250" y="2419350"/>
            <a:ext cx="2936100" cy="1632000"/>
          </a:xfrm>
          <a:prstGeom prst="rect">
            <a:avLst/>
          </a:prstGeom>
          <a:noFill/>
          <a:ln cap="flat" cmpd="sng" w="19050">
            <a:solidFill>
              <a:srgbClr val="4A86E8"/>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Proxima Nova"/>
                <a:ea typeface="Proxima Nova"/>
                <a:cs typeface="Proxima Nova"/>
                <a:sym typeface="Proxima Nova"/>
              </a:rPr>
              <a:t>"I'm </a:t>
            </a:r>
            <a:r>
              <a:rPr lang="en">
                <a:solidFill>
                  <a:schemeClr val="dk1"/>
                </a:solidFill>
                <a:highlight>
                  <a:srgbClr val="F9CB9C"/>
                </a:highlight>
                <a:latin typeface="Proxima Nova"/>
                <a:ea typeface="Proxima Nova"/>
                <a:cs typeface="Proxima Nova"/>
                <a:sym typeface="Proxima Nova"/>
              </a:rPr>
              <a:t>curious</a:t>
            </a:r>
            <a:r>
              <a:rPr lang="en">
                <a:solidFill>
                  <a:schemeClr val="dk1"/>
                </a:solidFill>
                <a:latin typeface="Proxima Nova"/>
                <a:ea typeface="Proxima Nova"/>
                <a:cs typeface="Proxima Nova"/>
                <a:sym typeface="Proxima Nova"/>
              </a:rPr>
              <a:t> about this feature you have, I'd </a:t>
            </a:r>
            <a:r>
              <a:rPr lang="en">
                <a:solidFill>
                  <a:schemeClr val="dk1"/>
                </a:solidFill>
                <a:highlight>
                  <a:srgbClr val="F9CB9C"/>
                </a:highlight>
                <a:latin typeface="Proxima Nova"/>
                <a:ea typeface="Proxima Nova"/>
                <a:cs typeface="Proxima Nova"/>
                <a:sym typeface="Proxima Nova"/>
              </a:rPr>
              <a:t>like to learn more</a:t>
            </a:r>
            <a:r>
              <a:rPr lang="en">
                <a:solidFill>
                  <a:schemeClr val="dk1"/>
                </a:solidFill>
                <a:latin typeface="Proxima Nova"/>
                <a:ea typeface="Proxima Nova"/>
                <a:cs typeface="Proxima Nova"/>
                <a:sym typeface="Proxima Nova"/>
              </a:rPr>
              <a:t>."</a:t>
            </a:r>
            <a:endParaRPr>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a:solidFill>
                <a:schemeClr val="dk1"/>
              </a:solidFill>
              <a:latin typeface="Proxima Nova"/>
              <a:ea typeface="Proxima Nova"/>
              <a:cs typeface="Proxima Nova"/>
              <a:sym typeface="Proxima Nova"/>
            </a:endParaRPr>
          </a:p>
          <a:p>
            <a:pPr indent="0" lvl="0" marL="0" rtl="0" algn="l">
              <a:spcBef>
                <a:spcPts val="0"/>
              </a:spcBef>
              <a:spcAft>
                <a:spcPts val="0"/>
              </a:spcAft>
              <a:buNone/>
            </a:pPr>
            <a:r>
              <a:rPr lang="en">
                <a:solidFill>
                  <a:schemeClr val="dk1"/>
                </a:solidFill>
                <a:latin typeface="Proxima Nova"/>
                <a:ea typeface="Proxima Nova"/>
                <a:cs typeface="Proxima Nova"/>
                <a:sym typeface="Proxima Nova"/>
              </a:rPr>
              <a:t>"No that wasn't helpful at all..."</a:t>
            </a:r>
            <a:endParaRPr>
              <a:solidFill>
                <a:schemeClr val="dk1"/>
              </a:solidFill>
              <a:latin typeface="Proxima Nova"/>
              <a:ea typeface="Proxima Nova"/>
              <a:cs typeface="Proxima Nova"/>
              <a:sym typeface="Proxima Nova"/>
            </a:endParaRPr>
          </a:p>
        </p:txBody>
      </p:sp>
      <p:sp>
        <p:nvSpPr>
          <p:cNvPr id="1157" name="Google Shape;1157;p79"/>
          <p:cNvSpPr txBox="1"/>
          <p:nvPr/>
        </p:nvSpPr>
        <p:spPr>
          <a:xfrm>
            <a:off x="1427925" y="2019150"/>
            <a:ext cx="180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Online Help Center</a:t>
            </a:r>
            <a:endParaRPr>
              <a:latin typeface="Proxima Nova"/>
              <a:ea typeface="Proxima Nova"/>
              <a:cs typeface="Proxima Nova"/>
              <a:sym typeface="Proxima Nova"/>
            </a:endParaRPr>
          </a:p>
        </p:txBody>
      </p:sp>
      <p:sp>
        <p:nvSpPr>
          <p:cNvPr id="1158" name="Google Shape;1158;p79"/>
          <p:cNvSpPr txBox="1"/>
          <p:nvPr/>
        </p:nvSpPr>
        <p:spPr>
          <a:xfrm>
            <a:off x="4895800" y="1803600"/>
            <a:ext cx="3387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Machine Learning is often used with Natural Language Processors so that they learn more appropriate responses.</a:t>
            </a:r>
            <a:endParaRPr>
              <a:latin typeface="Proxima Nova"/>
              <a:ea typeface="Proxima Nova"/>
              <a:cs typeface="Proxima Nova"/>
              <a:sym typeface="Proxima Nova"/>
            </a:endParaRPr>
          </a:p>
        </p:txBody>
      </p:sp>
      <p:cxnSp>
        <p:nvCxnSpPr>
          <p:cNvPr id="1159" name="Google Shape;1159;p79"/>
          <p:cNvCxnSpPr>
            <a:stCxn id="1154" idx="1"/>
          </p:cNvCxnSpPr>
          <p:nvPr/>
        </p:nvCxnSpPr>
        <p:spPr>
          <a:xfrm flipH="1">
            <a:off x="3759400" y="3447200"/>
            <a:ext cx="1203900" cy="3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3" name="Shape 1163"/>
        <p:cNvGrpSpPr/>
        <p:nvPr/>
      </p:nvGrpSpPr>
      <p:grpSpPr>
        <a:xfrm>
          <a:off x="0" y="0"/>
          <a:ext cx="0" cy="0"/>
          <a:chOff x="0" y="0"/>
          <a:chExt cx="0" cy="0"/>
        </a:xfrm>
      </p:grpSpPr>
      <p:sp>
        <p:nvSpPr>
          <p:cNvPr id="1164" name="Google Shape;1164;p8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lt1"/>
                </a:solidFill>
              </a:rPr>
              <a:t>Natural Language Processor</a:t>
            </a:r>
            <a:endParaRPr/>
          </a:p>
        </p:txBody>
      </p:sp>
      <p:sp>
        <p:nvSpPr>
          <p:cNvPr id="1165" name="Google Shape;1165;p80"/>
          <p:cNvSpPr txBox="1"/>
          <p:nvPr/>
        </p:nvSpPr>
        <p:spPr>
          <a:xfrm>
            <a:off x="823250" y="2419350"/>
            <a:ext cx="2936100" cy="1632000"/>
          </a:xfrm>
          <a:prstGeom prst="rect">
            <a:avLst/>
          </a:prstGeom>
          <a:noFill/>
          <a:ln cap="flat" cmpd="sng" w="19050">
            <a:solidFill>
              <a:srgbClr val="4A86E8"/>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Proxima Nova"/>
                <a:ea typeface="Proxima Nova"/>
                <a:cs typeface="Proxima Nova"/>
                <a:sym typeface="Proxima Nova"/>
              </a:rPr>
              <a:t>"I'm </a:t>
            </a:r>
            <a:r>
              <a:rPr lang="en">
                <a:solidFill>
                  <a:schemeClr val="dk1"/>
                </a:solidFill>
                <a:highlight>
                  <a:srgbClr val="F9CB9C"/>
                </a:highlight>
                <a:latin typeface="Proxima Nova"/>
                <a:ea typeface="Proxima Nova"/>
                <a:cs typeface="Proxima Nova"/>
                <a:sym typeface="Proxima Nova"/>
              </a:rPr>
              <a:t>curious</a:t>
            </a:r>
            <a:r>
              <a:rPr lang="en">
                <a:solidFill>
                  <a:schemeClr val="dk1"/>
                </a:solidFill>
                <a:latin typeface="Proxima Nova"/>
                <a:ea typeface="Proxima Nova"/>
                <a:cs typeface="Proxima Nova"/>
                <a:sym typeface="Proxima Nova"/>
              </a:rPr>
              <a:t> about this feature you have, I'd </a:t>
            </a:r>
            <a:r>
              <a:rPr lang="en">
                <a:solidFill>
                  <a:schemeClr val="dk1"/>
                </a:solidFill>
                <a:highlight>
                  <a:srgbClr val="F9CB9C"/>
                </a:highlight>
                <a:latin typeface="Proxima Nova"/>
                <a:ea typeface="Proxima Nova"/>
                <a:cs typeface="Proxima Nova"/>
                <a:sym typeface="Proxima Nova"/>
              </a:rPr>
              <a:t>like to learn more</a:t>
            </a:r>
            <a:r>
              <a:rPr lang="en">
                <a:solidFill>
                  <a:schemeClr val="dk1"/>
                </a:solidFill>
                <a:latin typeface="Proxima Nova"/>
                <a:ea typeface="Proxima Nova"/>
                <a:cs typeface="Proxima Nova"/>
                <a:sym typeface="Proxima Nova"/>
              </a:rPr>
              <a:t>."</a:t>
            </a:r>
            <a:endParaRPr>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a:solidFill>
                <a:schemeClr val="dk1"/>
              </a:solidFill>
              <a:latin typeface="Proxima Nova"/>
              <a:ea typeface="Proxima Nova"/>
              <a:cs typeface="Proxima Nova"/>
              <a:sym typeface="Proxima Nova"/>
            </a:endParaRPr>
          </a:p>
          <a:p>
            <a:pPr indent="0" lvl="0" marL="0" rtl="0" algn="l">
              <a:spcBef>
                <a:spcPts val="0"/>
              </a:spcBef>
              <a:spcAft>
                <a:spcPts val="0"/>
              </a:spcAft>
              <a:buNone/>
            </a:pPr>
            <a:r>
              <a:rPr lang="en">
                <a:solidFill>
                  <a:schemeClr val="dk1"/>
                </a:solidFill>
                <a:latin typeface="Proxima Nova"/>
                <a:ea typeface="Proxima Nova"/>
                <a:cs typeface="Proxima Nova"/>
                <a:sym typeface="Proxima Nova"/>
              </a:rPr>
              <a:t>"No that wasn't helpful at all..."</a:t>
            </a:r>
            <a:endParaRPr>
              <a:solidFill>
                <a:schemeClr val="dk1"/>
              </a:solidFill>
              <a:latin typeface="Proxima Nova"/>
              <a:ea typeface="Proxima Nova"/>
              <a:cs typeface="Proxima Nova"/>
              <a:sym typeface="Proxima Nova"/>
            </a:endParaRPr>
          </a:p>
        </p:txBody>
      </p:sp>
      <p:sp>
        <p:nvSpPr>
          <p:cNvPr id="1166" name="Google Shape;1166;p80"/>
          <p:cNvSpPr txBox="1"/>
          <p:nvPr/>
        </p:nvSpPr>
        <p:spPr>
          <a:xfrm>
            <a:off x="1427925" y="2019150"/>
            <a:ext cx="180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Online Help Center</a:t>
            </a:r>
            <a:endParaRPr>
              <a:latin typeface="Proxima Nova"/>
              <a:ea typeface="Proxima Nova"/>
              <a:cs typeface="Proxima Nova"/>
              <a:sym typeface="Proxima Nova"/>
            </a:endParaRPr>
          </a:p>
        </p:txBody>
      </p:sp>
      <p:sp>
        <p:nvSpPr>
          <p:cNvPr id="1167" name="Google Shape;1167;p80"/>
          <p:cNvSpPr txBox="1"/>
          <p:nvPr/>
        </p:nvSpPr>
        <p:spPr>
          <a:xfrm>
            <a:off x="4895800" y="1803600"/>
            <a:ext cx="3387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Machine Learning is often used with Natural Language Processors so that they learn more appropriate responses.</a:t>
            </a:r>
            <a:endParaRPr>
              <a:latin typeface="Proxima Nova"/>
              <a:ea typeface="Proxima Nova"/>
              <a:cs typeface="Proxima Nova"/>
              <a:sym typeface="Proxima Nova"/>
            </a:endParaRPr>
          </a:p>
        </p:txBody>
      </p:sp>
      <p:cxnSp>
        <p:nvCxnSpPr>
          <p:cNvPr id="1168" name="Google Shape;1168;p80"/>
          <p:cNvCxnSpPr/>
          <p:nvPr/>
        </p:nvCxnSpPr>
        <p:spPr>
          <a:xfrm>
            <a:off x="5756049" y="2912975"/>
            <a:ext cx="0" cy="1398300"/>
          </a:xfrm>
          <a:prstGeom prst="straightConnector1">
            <a:avLst/>
          </a:prstGeom>
          <a:noFill/>
          <a:ln cap="flat" cmpd="sng" w="28575">
            <a:solidFill>
              <a:srgbClr val="434343"/>
            </a:solidFill>
            <a:prstDash val="solid"/>
            <a:round/>
            <a:headEnd len="med" w="med" type="none"/>
            <a:tailEnd len="med" w="med" type="none"/>
          </a:ln>
        </p:spPr>
      </p:cxnSp>
      <p:cxnSp>
        <p:nvCxnSpPr>
          <p:cNvPr id="1169" name="Google Shape;1169;p80"/>
          <p:cNvCxnSpPr/>
          <p:nvPr/>
        </p:nvCxnSpPr>
        <p:spPr>
          <a:xfrm>
            <a:off x="5750649" y="4311452"/>
            <a:ext cx="1722600" cy="11100"/>
          </a:xfrm>
          <a:prstGeom prst="straightConnector1">
            <a:avLst/>
          </a:prstGeom>
          <a:noFill/>
          <a:ln cap="flat" cmpd="sng" w="28575">
            <a:solidFill>
              <a:srgbClr val="434343"/>
            </a:solidFill>
            <a:prstDash val="solid"/>
            <a:round/>
            <a:headEnd len="med" w="med" type="none"/>
            <a:tailEnd len="med" w="med" type="none"/>
          </a:ln>
        </p:spPr>
      </p:cxnSp>
      <p:sp>
        <p:nvSpPr>
          <p:cNvPr id="1170" name="Google Shape;1170;p80"/>
          <p:cNvSpPr/>
          <p:nvPr/>
        </p:nvSpPr>
        <p:spPr>
          <a:xfrm>
            <a:off x="5869543" y="4074607"/>
            <a:ext cx="35100" cy="477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80"/>
          <p:cNvSpPr/>
          <p:nvPr/>
        </p:nvSpPr>
        <p:spPr>
          <a:xfrm>
            <a:off x="7207759" y="3636139"/>
            <a:ext cx="35100" cy="477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80"/>
          <p:cNvSpPr/>
          <p:nvPr/>
        </p:nvSpPr>
        <p:spPr>
          <a:xfrm>
            <a:off x="5841302" y="3959130"/>
            <a:ext cx="35100" cy="477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80"/>
          <p:cNvSpPr/>
          <p:nvPr/>
        </p:nvSpPr>
        <p:spPr>
          <a:xfrm>
            <a:off x="5897785" y="4036115"/>
            <a:ext cx="35100" cy="477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80"/>
          <p:cNvSpPr/>
          <p:nvPr/>
        </p:nvSpPr>
        <p:spPr>
          <a:xfrm>
            <a:off x="5954267" y="4113099"/>
            <a:ext cx="35100" cy="477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80"/>
          <p:cNvSpPr/>
          <p:nvPr/>
        </p:nvSpPr>
        <p:spPr>
          <a:xfrm>
            <a:off x="7307494" y="3588250"/>
            <a:ext cx="35100" cy="477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80"/>
          <p:cNvSpPr/>
          <p:nvPr/>
        </p:nvSpPr>
        <p:spPr>
          <a:xfrm>
            <a:off x="7066830" y="3739896"/>
            <a:ext cx="35100" cy="477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80"/>
          <p:cNvSpPr/>
          <p:nvPr/>
        </p:nvSpPr>
        <p:spPr>
          <a:xfrm>
            <a:off x="6886235" y="3805161"/>
            <a:ext cx="35100" cy="477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80"/>
          <p:cNvSpPr/>
          <p:nvPr/>
        </p:nvSpPr>
        <p:spPr>
          <a:xfrm>
            <a:off x="7097175" y="3588250"/>
            <a:ext cx="35100" cy="477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80"/>
          <p:cNvSpPr/>
          <p:nvPr/>
        </p:nvSpPr>
        <p:spPr>
          <a:xfrm>
            <a:off x="7066830" y="3739896"/>
            <a:ext cx="35100" cy="477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80"/>
          <p:cNvSpPr/>
          <p:nvPr/>
        </p:nvSpPr>
        <p:spPr>
          <a:xfrm>
            <a:off x="6988999" y="3853049"/>
            <a:ext cx="35100" cy="477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80"/>
          <p:cNvSpPr/>
          <p:nvPr/>
        </p:nvSpPr>
        <p:spPr>
          <a:xfrm>
            <a:off x="7045482" y="3930034"/>
            <a:ext cx="35100" cy="477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80"/>
          <p:cNvSpPr/>
          <p:nvPr/>
        </p:nvSpPr>
        <p:spPr>
          <a:xfrm>
            <a:off x="5978488" y="4007018"/>
            <a:ext cx="35100" cy="477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80"/>
          <p:cNvSpPr/>
          <p:nvPr/>
        </p:nvSpPr>
        <p:spPr>
          <a:xfrm>
            <a:off x="6678042" y="3814563"/>
            <a:ext cx="35100" cy="477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80"/>
          <p:cNvSpPr/>
          <p:nvPr/>
        </p:nvSpPr>
        <p:spPr>
          <a:xfrm>
            <a:off x="6734525" y="3891548"/>
            <a:ext cx="35100" cy="477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80"/>
          <p:cNvSpPr/>
          <p:nvPr/>
        </p:nvSpPr>
        <p:spPr>
          <a:xfrm>
            <a:off x="7045482" y="3235525"/>
            <a:ext cx="35100" cy="477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80"/>
          <p:cNvSpPr/>
          <p:nvPr/>
        </p:nvSpPr>
        <p:spPr>
          <a:xfrm>
            <a:off x="6866694" y="3395284"/>
            <a:ext cx="35100" cy="477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87" name="Google Shape;1187;p80"/>
          <p:cNvCxnSpPr/>
          <p:nvPr/>
        </p:nvCxnSpPr>
        <p:spPr>
          <a:xfrm>
            <a:off x="3759275" y="3483025"/>
            <a:ext cx="954300" cy="7200"/>
          </a:xfrm>
          <a:prstGeom prst="straightConnector1">
            <a:avLst/>
          </a:prstGeom>
          <a:noFill/>
          <a:ln cap="flat" cmpd="sng" w="9525">
            <a:solidFill>
              <a:schemeClr val="dk2"/>
            </a:solidFill>
            <a:prstDash val="solid"/>
            <a:round/>
            <a:headEnd len="med" w="med" type="none"/>
            <a:tailEnd len="med" w="med" type="triangle"/>
          </a:ln>
        </p:spPr>
      </p:cxnSp>
      <p:sp>
        <p:nvSpPr>
          <p:cNvPr id="1188" name="Google Shape;1188;p80"/>
          <p:cNvSpPr txBox="1"/>
          <p:nvPr/>
        </p:nvSpPr>
        <p:spPr>
          <a:xfrm>
            <a:off x="6205750" y="4393700"/>
            <a:ext cx="8124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Proxima Nova"/>
                <a:ea typeface="Proxima Nova"/>
                <a:cs typeface="Proxima Nova"/>
                <a:sym typeface="Proxima Nova"/>
              </a:rPr>
              <a:t>Article Sent</a:t>
            </a:r>
            <a:endParaRPr sz="800">
              <a:latin typeface="Proxima Nova"/>
              <a:ea typeface="Proxima Nova"/>
              <a:cs typeface="Proxima Nova"/>
              <a:sym typeface="Proxima Nova"/>
            </a:endParaRPr>
          </a:p>
        </p:txBody>
      </p:sp>
      <p:sp>
        <p:nvSpPr>
          <p:cNvPr id="1189" name="Google Shape;1189;p80"/>
          <p:cNvSpPr txBox="1"/>
          <p:nvPr/>
        </p:nvSpPr>
        <p:spPr>
          <a:xfrm>
            <a:off x="4964538" y="3357550"/>
            <a:ext cx="812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Proxima Nova"/>
                <a:ea typeface="Proxima Nova"/>
                <a:cs typeface="Proxima Nova"/>
                <a:sym typeface="Proxima Nova"/>
              </a:rPr>
              <a:t>Positivity of Response</a:t>
            </a:r>
            <a:endParaRPr sz="800">
              <a:latin typeface="Proxima Nova"/>
              <a:ea typeface="Proxima Nova"/>
              <a:cs typeface="Proxima Nova"/>
              <a:sym typeface="Proxima Nova"/>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3" name="Shape 1193"/>
        <p:cNvGrpSpPr/>
        <p:nvPr/>
      </p:nvGrpSpPr>
      <p:grpSpPr>
        <a:xfrm>
          <a:off x="0" y="0"/>
          <a:ext cx="0" cy="0"/>
          <a:chOff x="0" y="0"/>
          <a:chExt cx="0" cy="0"/>
        </a:xfrm>
      </p:grpSpPr>
      <p:sp>
        <p:nvSpPr>
          <p:cNvPr id="1194" name="Google Shape;1194;p8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Subsets of AI</a:t>
            </a:r>
            <a:endParaRPr/>
          </a:p>
        </p:txBody>
      </p:sp>
      <p:sp>
        <p:nvSpPr>
          <p:cNvPr id="1195" name="Google Shape;1195;p81"/>
          <p:cNvSpPr/>
          <p:nvPr/>
        </p:nvSpPr>
        <p:spPr>
          <a:xfrm>
            <a:off x="863700" y="1398775"/>
            <a:ext cx="7416600" cy="3540900"/>
          </a:xfrm>
          <a:prstGeom prst="ellipse">
            <a:avLst/>
          </a:prstGeom>
          <a:solidFill>
            <a:srgbClr val="2D8EC2"/>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rgbClr val="FFFFFF"/>
                </a:solidFill>
                <a:latin typeface="Proxima Nova"/>
                <a:ea typeface="Proxima Nova"/>
                <a:cs typeface="Proxima Nova"/>
                <a:sym typeface="Proxima Nova"/>
              </a:rPr>
              <a:t>Artificial Intelligence</a:t>
            </a:r>
            <a:endParaRPr b="1" sz="2000">
              <a:solidFill>
                <a:srgbClr val="FFFFFF"/>
              </a:solidFill>
              <a:latin typeface="Proxima Nova"/>
              <a:ea typeface="Proxima Nova"/>
              <a:cs typeface="Proxima Nova"/>
              <a:sym typeface="Proxima Nova"/>
            </a:endParaRPr>
          </a:p>
        </p:txBody>
      </p:sp>
      <p:sp>
        <p:nvSpPr>
          <p:cNvPr id="1196" name="Google Shape;1196;p81"/>
          <p:cNvSpPr/>
          <p:nvPr/>
        </p:nvSpPr>
        <p:spPr>
          <a:xfrm>
            <a:off x="1362400" y="2455225"/>
            <a:ext cx="3846600" cy="2098200"/>
          </a:xfrm>
          <a:prstGeom prst="ellipse">
            <a:avLst/>
          </a:prstGeom>
          <a:solidFill>
            <a:srgbClr val="C27BA0"/>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Proxima Nova"/>
                <a:ea typeface="Proxima Nova"/>
                <a:cs typeface="Proxima Nova"/>
                <a:sym typeface="Proxima Nova"/>
              </a:rPr>
              <a:t>Machine Learning</a:t>
            </a:r>
            <a:endParaRPr b="1" sz="1800">
              <a:solidFill>
                <a:srgbClr val="FFFFFF"/>
              </a:solidFill>
              <a:latin typeface="Proxima Nova"/>
              <a:ea typeface="Proxima Nova"/>
              <a:cs typeface="Proxima Nova"/>
              <a:sym typeface="Proxima Nova"/>
            </a:endParaRPr>
          </a:p>
        </p:txBody>
      </p:sp>
      <p:sp>
        <p:nvSpPr>
          <p:cNvPr id="1197" name="Google Shape;1197;p81"/>
          <p:cNvSpPr/>
          <p:nvPr/>
        </p:nvSpPr>
        <p:spPr>
          <a:xfrm>
            <a:off x="2105500" y="3256600"/>
            <a:ext cx="2636700" cy="1208700"/>
          </a:xfrm>
          <a:prstGeom prst="ellipse">
            <a:avLst/>
          </a:prstGeom>
          <a:solidFill>
            <a:srgbClr val="741B4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solidFill>
                  <a:srgbClr val="FFFFFF"/>
                </a:solidFill>
                <a:latin typeface="Proxima Nova"/>
                <a:ea typeface="Proxima Nova"/>
                <a:cs typeface="Proxima Nova"/>
                <a:sym typeface="Proxima Nova"/>
              </a:rPr>
              <a:t>Neural Networks</a:t>
            </a:r>
            <a:endParaRPr b="1" sz="1700">
              <a:solidFill>
                <a:srgbClr val="FFFFFF"/>
              </a:solidFill>
              <a:latin typeface="Proxima Nova"/>
              <a:ea typeface="Proxima Nova"/>
              <a:cs typeface="Proxima Nova"/>
              <a:sym typeface="Proxima Nova"/>
            </a:endParaRPr>
          </a:p>
        </p:txBody>
      </p:sp>
      <p:sp>
        <p:nvSpPr>
          <p:cNvPr id="1198" name="Google Shape;1198;p81"/>
          <p:cNvSpPr/>
          <p:nvPr/>
        </p:nvSpPr>
        <p:spPr>
          <a:xfrm>
            <a:off x="5368725" y="2495550"/>
            <a:ext cx="2582400" cy="14133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Proxima Nova"/>
                <a:ea typeface="Proxima Nova"/>
                <a:cs typeface="Proxima Nova"/>
                <a:sym typeface="Proxima Nova"/>
              </a:rPr>
              <a:t>Natural Language Processing</a:t>
            </a:r>
            <a:endParaRPr b="1">
              <a:solidFill>
                <a:srgbClr val="FFFFFF"/>
              </a:solidFill>
              <a:latin typeface="Proxima Nova"/>
              <a:ea typeface="Proxima Nova"/>
              <a:cs typeface="Proxima Nova"/>
              <a:sym typeface="Proxima Nova"/>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2" name="Shape 1202"/>
        <p:cNvGrpSpPr/>
        <p:nvPr/>
      </p:nvGrpSpPr>
      <p:grpSpPr>
        <a:xfrm>
          <a:off x="0" y="0"/>
          <a:ext cx="0" cy="0"/>
          <a:chOff x="0" y="0"/>
          <a:chExt cx="0" cy="0"/>
        </a:xfrm>
      </p:grpSpPr>
      <p:sp>
        <p:nvSpPr>
          <p:cNvPr id="1203" name="Google Shape;1203;p8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Subsets of AI</a:t>
            </a:r>
            <a:endParaRPr/>
          </a:p>
        </p:txBody>
      </p:sp>
      <p:sp>
        <p:nvSpPr>
          <p:cNvPr id="1204" name="Google Shape;1204;p82"/>
          <p:cNvSpPr/>
          <p:nvPr/>
        </p:nvSpPr>
        <p:spPr>
          <a:xfrm>
            <a:off x="863700" y="1398775"/>
            <a:ext cx="7416600" cy="3540900"/>
          </a:xfrm>
          <a:prstGeom prst="ellipse">
            <a:avLst/>
          </a:prstGeom>
          <a:solidFill>
            <a:srgbClr val="2D8EC2"/>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rgbClr val="FFFFFF"/>
                </a:solidFill>
                <a:latin typeface="Proxima Nova"/>
                <a:ea typeface="Proxima Nova"/>
                <a:cs typeface="Proxima Nova"/>
                <a:sym typeface="Proxima Nova"/>
              </a:rPr>
              <a:t>Artificial Intelligence</a:t>
            </a:r>
            <a:endParaRPr b="1" sz="2000">
              <a:solidFill>
                <a:srgbClr val="FFFFFF"/>
              </a:solidFill>
              <a:latin typeface="Proxima Nova"/>
              <a:ea typeface="Proxima Nova"/>
              <a:cs typeface="Proxima Nova"/>
              <a:sym typeface="Proxima Nova"/>
            </a:endParaRPr>
          </a:p>
        </p:txBody>
      </p:sp>
      <p:sp>
        <p:nvSpPr>
          <p:cNvPr id="1205" name="Google Shape;1205;p82"/>
          <p:cNvSpPr/>
          <p:nvPr/>
        </p:nvSpPr>
        <p:spPr>
          <a:xfrm>
            <a:off x="1362400" y="2455225"/>
            <a:ext cx="3846600" cy="2098200"/>
          </a:xfrm>
          <a:prstGeom prst="ellipse">
            <a:avLst/>
          </a:prstGeom>
          <a:solidFill>
            <a:srgbClr val="C27BA0"/>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Proxima Nova"/>
                <a:ea typeface="Proxima Nova"/>
                <a:cs typeface="Proxima Nova"/>
                <a:sym typeface="Proxima Nova"/>
              </a:rPr>
              <a:t>Machine Learning</a:t>
            </a:r>
            <a:endParaRPr b="1" sz="1800">
              <a:solidFill>
                <a:srgbClr val="FFFFFF"/>
              </a:solidFill>
              <a:latin typeface="Proxima Nova"/>
              <a:ea typeface="Proxima Nova"/>
              <a:cs typeface="Proxima Nova"/>
              <a:sym typeface="Proxima Nova"/>
            </a:endParaRPr>
          </a:p>
        </p:txBody>
      </p:sp>
      <p:sp>
        <p:nvSpPr>
          <p:cNvPr id="1206" name="Google Shape;1206;p82"/>
          <p:cNvSpPr/>
          <p:nvPr/>
        </p:nvSpPr>
        <p:spPr>
          <a:xfrm>
            <a:off x="2105500" y="3256600"/>
            <a:ext cx="2636700" cy="1208700"/>
          </a:xfrm>
          <a:prstGeom prst="ellipse">
            <a:avLst/>
          </a:prstGeom>
          <a:solidFill>
            <a:srgbClr val="741B4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solidFill>
                  <a:srgbClr val="FFFFFF"/>
                </a:solidFill>
                <a:latin typeface="Proxima Nova"/>
                <a:ea typeface="Proxima Nova"/>
                <a:cs typeface="Proxima Nova"/>
                <a:sym typeface="Proxima Nova"/>
              </a:rPr>
              <a:t>Neural Networks</a:t>
            </a:r>
            <a:endParaRPr b="1" sz="1700">
              <a:solidFill>
                <a:srgbClr val="FFFFFF"/>
              </a:solidFill>
              <a:latin typeface="Proxima Nova"/>
              <a:ea typeface="Proxima Nova"/>
              <a:cs typeface="Proxima Nova"/>
              <a:sym typeface="Proxima Nova"/>
            </a:endParaRPr>
          </a:p>
        </p:txBody>
      </p:sp>
      <p:sp>
        <p:nvSpPr>
          <p:cNvPr id="1207" name="Google Shape;1207;p82"/>
          <p:cNvSpPr/>
          <p:nvPr/>
        </p:nvSpPr>
        <p:spPr>
          <a:xfrm>
            <a:off x="5368725" y="2495550"/>
            <a:ext cx="2582400" cy="14133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Proxima Nova"/>
                <a:ea typeface="Proxima Nova"/>
                <a:cs typeface="Proxima Nova"/>
                <a:sym typeface="Proxima Nova"/>
              </a:rPr>
              <a:t>Natural Language Processing</a:t>
            </a:r>
            <a:endParaRPr b="1">
              <a:solidFill>
                <a:srgbClr val="FFFFFF"/>
              </a:solidFill>
              <a:latin typeface="Proxima Nova"/>
              <a:ea typeface="Proxima Nova"/>
              <a:cs typeface="Proxima Nova"/>
              <a:sym typeface="Proxima Nova"/>
            </a:endParaRPr>
          </a:p>
        </p:txBody>
      </p:sp>
      <p:sp>
        <p:nvSpPr>
          <p:cNvPr id="1208" name="Google Shape;1208;p82"/>
          <p:cNvSpPr/>
          <p:nvPr/>
        </p:nvSpPr>
        <p:spPr>
          <a:xfrm>
            <a:off x="5172650" y="3948700"/>
            <a:ext cx="1522500" cy="575400"/>
          </a:xfrm>
          <a:prstGeom prst="ellipse">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82"/>
          <p:cNvSpPr/>
          <p:nvPr/>
        </p:nvSpPr>
        <p:spPr>
          <a:xfrm>
            <a:off x="4217675" y="4392450"/>
            <a:ext cx="1071600" cy="474300"/>
          </a:xfrm>
          <a:prstGeom prst="ellipse">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82"/>
          <p:cNvSpPr/>
          <p:nvPr/>
        </p:nvSpPr>
        <p:spPr>
          <a:xfrm>
            <a:off x="6418450" y="3467850"/>
            <a:ext cx="946200" cy="385500"/>
          </a:xfrm>
          <a:prstGeom prst="ellipse">
            <a:avLst/>
          </a:prstGeom>
          <a:solidFill>
            <a:srgbClr val="DD7E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1214" name="Shape 1214"/>
        <p:cNvGrpSpPr/>
        <p:nvPr/>
      </p:nvGrpSpPr>
      <p:grpSpPr>
        <a:xfrm>
          <a:off x="0" y="0"/>
          <a:ext cx="0" cy="0"/>
          <a:chOff x="0" y="0"/>
          <a:chExt cx="0" cy="0"/>
        </a:xfrm>
      </p:grpSpPr>
      <p:sp>
        <p:nvSpPr>
          <p:cNvPr id="1215" name="Google Shape;1215;p83"/>
          <p:cNvSpPr txBox="1"/>
          <p:nvPr>
            <p:ph type="title"/>
          </p:nvPr>
        </p:nvSpPr>
        <p:spPr>
          <a:xfrm>
            <a:off x="1340200" y="681575"/>
            <a:ext cx="7860000" cy="169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Now it's Your Turn!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cxnSp>
        <p:nvCxnSpPr>
          <p:cNvPr id="182" name="Google Shape;182;p34"/>
          <p:cNvCxnSpPr/>
          <p:nvPr/>
        </p:nvCxnSpPr>
        <p:spPr>
          <a:xfrm flipH="1" rot="10800000">
            <a:off x="4487825" y="2526375"/>
            <a:ext cx="1267800" cy="730200"/>
          </a:xfrm>
          <a:prstGeom prst="straightConnector1">
            <a:avLst/>
          </a:prstGeom>
          <a:noFill/>
          <a:ln cap="flat" cmpd="sng" w="9525">
            <a:solidFill>
              <a:schemeClr val="dk2"/>
            </a:solidFill>
            <a:prstDash val="solid"/>
            <a:round/>
            <a:headEnd len="med" w="med" type="none"/>
            <a:tailEnd len="med" w="med" type="stealth"/>
          </a:ln>
        </p:spPr>
      </p:cxnSp>
      <p:sp>
        <p:nvSpPr>
          <p:cNvPr id="183" name="Google Shape;183;p3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Subsets of AI</a:t>
            </a:r>
            <a:endParaRPr/>
          </a:p>
        </p:txBody>
      </p:sp>
      <p:sp>
        <p:nvSpPr>
          <p:cNvPr id="184" name="Google Shape;184;p34"/>
          <p:cNvSpPr/>
          <p:nvPr/>
        </p:nvSpPr>
        <p:spPr>
          <a:xfrm>
            <a:off x="1362400" y="2455225"/>
            <a:ext cx="3846600" cy="2098200"/>
          </a:xfrm>
          <a:prstGeom prst="ellipse">
            <a:avLst/>
          </a:prstGeom>
          <a:solidFill>
            <a:srgbClr val="C27BA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Proxima Nova"/>
                <a:ea typeface="Proxima Nova"/>
                <a:cs typeface="Proxima Nova"/>
                <a:sym typeface="Proxima Nova"/>
              </a:rPr>
              <a:t>Machine Learning</a:t>
            </a:r>
            <a:endParaRPr b="1" sz="1800">
              <a:solidFill>
                <a:srgbClr val="FFFFFF"/>
              </a:solidFill>
              <a:latin typeface="Proxima Nova"/>
              <a:ea typeface="Proxima Nova"/>
              <a:cs typeface="Proxima Nova"/>
              <a:sym typeface="Proxima Nova"/>
            </a:endParaRPr>
          </a:p>
        </p:txBody>
      </p:sp>
      <p:sp>
        <p:nvSpPr>
          <p:cNvPr id="185" name="Google Shape;185;p34"/>
          <p:cNvSpPr txBox="1"/>
          <p:nvPr/>
        </p:nvSpPr>
        <p:spPr>
          <a:xfrm>
            <a:off x="5864875" y="1956150"/>
            <a:ext cx="30453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Proxima Nova"/>
                <a:ea typeface="Proxima Nova"/>
                <a:cs typeface="Proxima Nova"/>
                <a:sym typeface="Proxima Nova"/>
              </a:rPr>
              <a:t>Machine Learning uses statistics to find patterns in data.</a:t>
            </a:r>
            <a:endParaRPr sz="1600">
              <a:latin typeface="Proxima Nova"/>
              <a:ea typeface="Proxima Nova"/>
              <a:cs typeface="Proxima Nova"/>
              <a:sym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cxnSp>
        <p:nvCxnSpPr>
          <p:cNvPr id="190" name="Google Shape;190;p35"/>
          <p:cNvCxnSpPr/>
          <p:nvPr/>
        </p:nvCxnSpPr>
        <p:spPr>
          <a:xfrm flipH="1" rot="10800000">
            <a:off x="4487825" y="2526375"/>
            <a:ext cx="1267800" cy="730200"/>
          </a:xfrm>
          <a:prstGeom prst="straightConnector1">
            <a:avLst/>
          </a:prstGeom>
          <a:noFill/>
          <a:ln cap="flat" cmpd="sng" w="9525">
            <a:solidFill>
              <a:schemeClr val="dk2"/>
            </a:solidFill>
            <a:prstDash val="solid"/>
            <a:round/>
            <a:headEnd len="med" w="med" type="none"/>
            <a:tailEnd len="med" w="med" type="stealth"/>
          </a:ln>
        </p:spPr>
      </p:cxnSp>
      <p:sp>
        <p:nvSpPr>
          <p:cNvPr id="191" name="Google Shape;191;p35"/>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Machine Learning</a:t>
            </a:r>
            <a:endParaRPr/>
          </a:p>
        </p:txBody>
      </p:sp>
      <p:sp>
        <p:nvSpPr>
          <p:cNvPr id="192" name="Google Shape;192;p35"/>
          <p:cNvSpPr/>
          <p:nvPr/>
        </p:nvSpPr>
        <p:spPr>
          <a:xfrm>
            <a:off x="1362400" y="2455225"/>
            <a:ext cx="3846600" cy="2098200"/>
          </a:xfrm>
          <a:prstGeom prst="ellipse">
            <a:avLst/>
          </a:prstGeom>
          <a:solidFill>
            <a:srgbClr val="C27BA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Proxima Nova"/>
                <a:ea typeface="Proxima Nova"/>
                <a:cs typeface="Proxima Nova"/>
                <a:sym typeface="Proxima Nova"/>
              </a:rPr>
              <a:t>Machine Learning</a:t>
            </a:r>
            <a:endParaRPr b="1" sz="1800">
              <a:solidFill>
                <a:srgbClr val="FFFFFF"/>
              </a:solidFill>
              <a:latin typeface="Proxima Nova"/>
              <a:ea typeface="Proxima Nova"/>
              <a:cs typeface="Proxima Nova"/>
              <a:sym typeface="Proxima Nova"/>
            </a:endParaRPr>
          </a:p>
        </p:txBody>
      </p:sp>
      <p:sp>
        <p:nvSpPr>
          <p:cNvPr id="193" name="Google Shape;193;p35"/>
          <p:cNvSpPr txBox="1"/>
          <p:nvPr/>
        </p:nvSpPr>
        <p:spPr>
          <a:xfrm>
            <a:off x="5864875" y="1956150"/>
            <a:ext cx="3045300" cy="133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Proxima Nova"/>
                <a:ea typeface="Proxima Nova"/>
                <a:cs typeface="Proxima Nova"/>
                <a:sym typeface="Proxima Nova"/>
              </a:rPr>
              <a:t>Machine Learning uses statistics to find patterns in data.</a:t>
            </a:r>
            <a:endParaRPr sz="1500">
              <a:latin typeface="Proxima Nova"/>
              <a:ea typeface="Proxima Nova"/>
              <a:cs typeface="Proxima Nova"/>
              <a:sym typeface="Proxima Nova"/>
            </a:endParaRPr>
          </a:p>
          <a:p>
            <a:pPr indent="0" lvl="0" marL="0" rtl="0" algn="l">
              <a:spcBef>
                <a:spcPts val="0"/>
              </a:spcBef>
              <a:spcAft>
                <a:spcPts val="0"/>
              </a:spcAft>
              <a:buNone/>
            </a:pPr>
            <a:r>
              <a:t/>
            </a:r>
            <a:endParaRPr sz="1500">
              <a:latin typeface="Proxima Nova"/>
              <a:ea typeface="Proxima Nova"/>
              <a:cs typeface="Proxima Nova"/>
              <a:sym typeface="Proxima Nova"/>
            </a:endParaRPr>
          </a:p>
          <a:p>
            <a:pPr indent="0" lvl="0" marL="0" rtl="0" algn="l">
              <a:spcBef>
                <a:spcPts val="0"/>
              </a:spcBef>
              <a:spcAft>
                <a:spcPts val="0"/>
              </a:spcAft>
              <a:buNone/>
            </a:pPr>
            <a:r>
              <a:rPr lang="en" sz="1500">
                <a:latin typeface="Proxima Nova"/>
                <a:ea typeface="Proxima Nova"/>
                <a:cs typeface="Proxima Nova"/>
                <a:sym typeface="Proxima Nova"/>
              </a:rPr>
              <a:t>It uses those patterns to make predictions.</a:t>
            </a:r>
            <a:endParaRPr sz="1500">
              <a:latin typeface="Proxima Nova"/>
              <a:ea typeface="Proxima Nova"/>
              <a:cs typeface="Proxima Nova"/>
              <a:sym typeface="Proxima Nov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6"/>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Machine Learning</a:t>
            </a:r>
            <a:endParaRPr/>
          </a:p>
        </p:txBody>
      </p:sp>
      <p:cxnSp>
        <p:nvCxnSpPr>
          <p:cNvPr id="199" name="Google Shape;199;p36"/>
          <p:cNvCxnSpPr/>
          <p:nvPr/>
        </p:nvCxnSpPr>
        <p:spPr>
          <a:xfrm>
            <a:off x="2141900" y="1522650"/>
            <a:ext cx="0" cy="2768400"/>
          </a:xfrm>
          <a:prstGeom prst="straightConnector1">
            <a:avLst/>
          </a:prstGeom>
          <a:noFill/>
          <a:ln cap="flat" cmpd="sng" w="28575">
            <a:solidFill>
              <a:srgbClr val="434343"/>
            </a:solidFill>
            <a:prstDash val="solid"/>
            <a:round/>
            <a:headEnd len="med" w="med" type="none"/>
            <a:tailEnd len="med" w="med" type="none"/>
          </a:ln>
        </p:spPr>
      </p:cxnSp>
      <p:cxnSp>
        <p:nvCxnSpPr>
          <p:cNvPr id="200" name="Google Shape;200;p36"/>
          <p:cNvCxnSpPr/>
          <p:nvPr/>
        </p:nvCxnSpPr>
        <p:spPr>
          <a:xfrm>
            <a:off x="2127329" y="4291100"/>
            <a:ext cx="4648200" cy="21900"/>
          </a:xfrm>
          <a:prstGeom prst="straightConnector1">
            <a:avLst/>
          </a:prstGeom>
          <a:noFill/>
          <a:ln cap="flat" cmpd="sng" w="28575">
            <a:solidFill>
              <a:srgbClr val="434343"/>
            </a:solidFill>
            <a:prstDash val="solid"/>
            <a:round/>
            <a:headEnd len="med" w="med" type="none"/>
            <a:tailEnd len="med" w="med" type="none"/>
          </a:ln>
        </p:spPr>
      </p:cxnSp>
      <p:sp>
        <p:nvSpPr>
          <p:cNvPr id="201" name="Google Shape;201;p36"/>
          <p:cNvSpPr txBox="1"/>
          <p:nvPr/>
        </p:nvSpPr>
        <p:spPr>
          <a:xfrm>
            <a:off x="3854125" y="4407700"/>
            <a:ext cx="1194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434343"/>
                </a:solidFill>
                <a:latin typeface="Proxima Nova"/>
                <a:ea typeface="Proxima Nova"/>
                <a:cs typeface="Proxima Nova"/>
                <a:sym typeface="Proxima Nova"/>
              </a:rPr>
              <a:t>Music Genre</a:t>
            </a:r>
            <a:endParaRPr b="1" sz="1200">
              <a:solidFill>
                <a:srgbClr val="434343"/>
              </a:solidFill>
              <a:latin typeface="Proxima Nova"/>
              <a:ea typeface="Proxima Nova"/>
              <a:cs typeface="Proxima Nova"/>
              <a:sym typeface="Proxima Nova"/>
            </a:endParaRPr>
          </a:p>
        </p:txBody>
      </p:sp>
      <p:sp>
        <p:nvSpPr>
          <p:cNvPr id="202" name="Google Shape;202;p36"/>
          <p:cNvSpPr txBox="1"/>
          <p:nvPr/>
        </p:nvSpPr>
        <p:spPr>
          <a:xfrm>
            <a:off x="1070985" y="2600892"/>
            <a:ext cx="9108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rgbClr val="434343"/>
                </a:solidFill>
                <a:latin typeface="Proxima Nova"/>
                <a:ea typeface="Proxima Nova"/>
                <a:cs typeface="Proxima Nova"/>
                <a:sym typeface="Proxima Nova"/>
              </a:rPr>
              <a:t>Number of Listens </a:t>
            </a:r>
            <a:endParaRPr b="1" sz="1200">
              <a:solidFill>
                <a:srgbClr val="434343"/>
              </a:solidFill>
              <a:latin typeface="Proxima Nova"/>
              <a:ea typeface="Proxima Nova"/>
              <a:cs typeface="Proxima Nova"/>
              <a:sym typeface="Proxima Nova"/>
            </a:endParaRPr>
          </a:p>
        </p:txBody>
      </p:sp>
      <p:cxnSp>
        <p:nvCxnSpPr>
          <p:cNvPr id="203" name="Google Shape;203;p36"/>
          <p:cNvCxnSpPr/>
          <p:nvPr/>
        </p:nvCxnSpPr>
        <p:spPr>
          <a:xfrm>
            <a:off x="2495377" y="4148742"/>
            <a:ext cx="300" cy="288000"/>
          </a:xfrm>
          <a:prstGeom prst="straightConnector1">
            <a:avLst/>
          </a:prstGeom>
          <a:noFill/>
          <a:ln cap="flat" cmpd="sng" w="9525">
            <a:solidFill>
              <a:schemeClr val="dk2"/>
            </a:solidFill>
            <a:prstDash val="solid"/>
            <a:round/>
            <a:headEnd len="med" w="med" type="none"/>
            <a:tailEnd len="med" w="med" type="none"/>
          </a:ln>
        </p:spPr>
      </p:cxnSp>
      <p:cxnSp>
        <p:nvCxnSpPr>
          <p:cNvPr id="204" name="Google Shape;204;p36"/>
          <p:cNvCxnSpPr/>
          <p:nvPr/>
        </p:nvCxnSpPr>
        <p:spPr>
          <a:xfrm>
            <a:off x="2999646" y="4158052"/>
            <a:ext cx="300" cy="288000"/>
          </a:xfrm>
          <a:prstGeom prst="straightConnector1">
            <a:avLst/>
          </a:prstGeom>
          <a:noFill/>
          <a:ln cap="flat" cmpd="sng" w="9525">
            <a:solidFill>
              <a:schemeClr val="dk2"/>
            </a:solidFill>
            <a:prstDash val="solid"/>
            <a:round/>
            <a:headEnd len="med" w="med" type="none"/>
            <a:tailEnd len="med" w="med" type="none"/>
          </a:ln>
        </p:spPr>
      </p:cxnSp>
      <p:cxnSp>
        <p:nvCxnSpPr>
          <p:cNvPr id="205" name="Google Shape;205;p36"/>
          <p:cNvCxnSpPr/>
          <p:nvPr/>
        </p:nvCxnSpPr>
        <p:spPr>
          <a:xfrm>
            <a:off x="3503894" y="4163312"/>
            <a:ext cx="300" cy="288000"/>
          </a:xfrm>
          <a:prstGeom prst="straightConnector1">
            <a:avLst/>
          </a:prstGeom>
          <a:noFill/>
          <a:ln cap="flat" cmpd="sng" w="9525">
            <a:solidFill>
              <a:schemeClr val="dk2"/>
            </a:solidFill>
            <a:prstDash val="solid"/>
            <a:round/>
            <a:headEnd len="med" w="med" type="none"/>
            <a:tailEnd len="med" w="med" type="none"/>
          </a:ln>
        </p:spPr>
      </p:cxnSp>
      <p:cxnSp>
        <p:nvCxnSpPr>
          <p:cNvPr id="206" name="Google Shape;206;p36"/>
          <p:cNvCxnSpPr/>
          <p:nvPr/>
        </p:nvCxnSpPr>
        <p:spPr>
          <a:xfrm>
            <a:off x="5338252" y="4163292"/>
            <a:ext cx="300" cy="288000"/>
          </a:xfrm>
          <a:prstGeom prst="straightConnector1">
            <a:avLst/>
          </a:prstGeom>
          <a:noFill/>
          <a:ln cap="flat" cmpd="sng" w="9525">
            <a:solidFill>
              <a:schemeClr val="dk2"/>
            </a:solidFill>
            <a:prstDash val="solid"/>
            <a:round/>
            <a:headEnd len="med" w="med" type="none"/>
            <a:tailEnd len="med" w="med" type="none"/>
          </a:ln>
        </p:spPr>
      </p:cxnSp>
      <p:cxnSp>
        <p:nvCxnSpPr>
          <p:cNvPr id="207" name="Google Shape;207;p36"/>
          <p:cNvCxnSpPr/>
          <p:nvPr/>
        </p:nvCxnSpPr>
        <p:spPr>
          <a:xfrm>
            <a:off x="5833102" y="4163292"/>
            <a:ext cx="300" cy="288000"/>
          </a:xfrm>
          <a:prstGeom prst="straightConnector1">
            <a:avLst/>
          </a:prstGeom>
          <a:noFill/>
          <a:ln cap="flat" cmpd="sng" w="9525">
            <a:solidFill>
              <a:schemeClr val="dk2"/>
            </a:solidFill>
            <a:prstDash val="solid"/>
            <a:round/>
            <a:headEnd len="med" w="med" type="none"/>
            <a:tailEnd len="med" w="med" type="none"/>
          </a:ln>
        </p:spPr>
      </p:cxnSp>
      <p:cxnSp>
        <p:nvCxnSpPr>
          <p:cNvPr id="208" name="Google Shape;208;p36"/>
          <p:cNvCxnSpPr/>
          <p:nvPr/>
        </p:nvCxnSpPr>
        <p:spPr>
          <a:xfrm>
            <a:off x="6327952" y="4163292"/>
            <a:ext cx="300" cy="288000"/>
          </a:xfrm>
          <a:prstGeom prst="straightConnector1">
            <a:avLst/>
          </a:prstGeom>
          <a:noFill/>
          <a:ln cap="flat" cmpd="sng" w="9525">
            <a:solidFill>
              <a:schemeClr val="dk2"/>
            </a:solidFill>
            <a:prstDash val="solid"/>
            <a:round/>
            <a:headEnd len="med" w="med" type="none"/>
            <a:tailEnd len="med" w="med" type="none"/>
          </a:ln>
        </p:spPr>
      </p:cxnSp>
      <p:sp>
        <p:nvSpPr>
          <p:cNvPr id="209" name="Google Shape;209;p36"/>
          <p:cNvSpPr txBox="1"/>
          <p:nvPr/>
        </p:nvSpPr>
        <p:spPr>
          <a:xfrm>
            <a:off x="2200475" y="4438450"/>
            <a:ext cx="590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Proxima Nova"/>
                <a:ea typeface="Proxima Nova"/>
                <a:cs typeface="Proxima Nova"/>
                <a:sym typeface="Proxima Nova"/>
              </a:rPr>
              <a:t>Hip-hop</a:t>
            </a:r>
            <a:endParaRPr sz="800">
              <a:latin typeface="Proxima Nova"/>
              <a:ea typeface="Proxima Nova"/>
              <a:cs typeface="Proxima Nova"/>
              <a:sym typeface="Proxima Nova"/>
            </a:endParaRPr>
          </a:p>
        </p:txBody>
      </p:sp>
      <p:sp>
        <p:nvSpPr>
          <p:cNvPr id="210" name="Google Shape;210;p36"/>
          <p:cNvSpPr txBox="1"/>
          <p:nvPr/>
        </p:nvSpPr>
        <p:spPr>
          <a:xfrm>
            <a:off x="6058850" y="4451300"/>
            <a:ext cx="5385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Proxima Nova"/>
                <a:ea typeface="Proxima Nova"/>
                <a:cs typeface="Proxima Nova"/>
                <a:sym typeface="Proxima Nova"/>
              </a:rPr>
              <a:t>Country</a:t>
            </a:r>
            <a:endParaRPr sz="800">
              <a:latin typeface="Proxima Nova"/>
              <a:ea typeface="Proxima Nova"/>
              <a:cs typeface="Proxima Nova"/>
              <a:sym typeface="Proxima Nova"/>
            </a:endParaRPr>
          </a:p>
        </p:txBody>
      </p:sp>
      <p:sp>
        <p:nvSpPr>
          <p:cNvPr id="211" name="Google Shape;211;p36"/>
          <p:cNvSpPr txBox="1"/>
          <p:nvPr/>
        </p:nvSpPr>
        <p:spPr>
          <a:xfrm>
            <a:off x="5628075" y="4445735"/>
            <a:ext cx="4527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Proxima Nova"/>
                <a:ea typeface="Proxima Nova"/>
                <a:cs typeface="Proxima Nova"/>
                <a:sym typeface="Proxima Nova"/>
              </a:rPr>
              <a:t>Rock</a:t>
            </a:r>
            <a:endParaRPr sz="800">
              <a:latin typeface="Proxima Nova"/>
              <a:ea typeface="Proxima Nova"/>
              <a:cs typeface="Proxima Nova"/>
              <a:sym typeface="Proxima Nova"/>
            </a:endParaRPr>
          </a:p>
        </p:txBody>
      </p:sp>
      <p:sp>
        <p:nvSpPr>
          <p:cNvPr id="212" name="Google Shape;212;p36"/>
          <p:cNvSpPr txBox="1"/>
          <p:nvPr/>
        </p:nvSpPr>
        <p:spPr>
          <a:xfrm>
            <a:off x="2800219" y="4444025"/>
            <a:ext cx="4527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Proxima Nova"/>
                <a:ea typeface="Proxima Nova"/>
                <a:cs typeface="Proxima Nova"/>
                <a:sym typeface="Proxima Nova"/>
              </a:rPr>
              <a:t>R&amp;B</a:t>
            </a:r>
            <a:endParaRPr sz="800">
              <a:latin typeface="Proxima Nova"/>
              <a:ea typeface="Proxima Nova"/>
              <a:cs typeface="Proxima Nova"/>
              <a:sym typeface="Proxima Nova"/>
            </a:endParaRPr>
          </a:p>
        </p:txBody>
      </p:sp>
      <p:sp>
        <p:nvSpPr>
          <p:cNvPr id="213" name="Google Shape;213;p36"/>
          <p:cNvSpPr txBox="1"/>
          <p:nvPr/>
        </p:nvSpPr>
        <p:spPr>
          <a:xfrm>
            <a:off x="5137252" y="4444025"/>
            <a:ext cx="4527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Proxima Nova"/>
                <a:ea typeface="Proxima Nova"/>
                <a:cs typeface="Proxima Nova"/>
                <a:sym typeface="Proxima Nova"/>
              </a:rPr>
              <a:t>Jazz</a:t>
            </a:r>
            <a:endParaRPr sz="800">
              <a:latin typeface="Proxima Nova"/>
              <a:ea typeface="Proxima Nova"/>
              <a:cs typeface="Proxima Nova"/>
              <a:sym typeface="Proxima Nova"/>
            </a:endParaRPr>
          </a:p>
        </p:txBody>
      </p:sp>
      <p:sp>
        <p:nvSpPr>
          <p:cNvPr id="214" name="Google Shape;214;p36"/>
          <p:cNvSpPr txBox="1"/>
          <p:nvPr/>
        </p:nvSpPr>
        <p:spPr>
          <a:xfrm>
            <a:off x="3303050" y="4451300"/>
            <a:ext cx="4020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Proxima Nova"/>
                <a:ea typeface="Proxima Nova"/>
                <a:cs typeface="Proxima Nova"/>
                <a:sym typeface="Proxima Nova"/>
              </a:rPr>
              <a:t>Soul</a:t>
            </a:r>
            <a:endParaRPr sz="800">
              <a:latin typeface="Proxima Nova"/>
              <a:ea typeface="Proxima Nova"/>
              <a:cs typeface="Proxima Nova"/>
              <a:sym typeface="Proxima Nov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7"/>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Machine Learning</a:t>
            </a:r>
            <a:endParaRPr/>
          </a:p>
        </p:txBody>
      </p:sp>
      <p:cxnSp>
        <p:nvCxnSpPr>
          <p:cNvPr id="220" name="Google Shape;220;p37"/>
          <p:cNvCxnSpPr/>
          <p:nvPr/>
        </p:nvCxnSpPr>
        <p:spPr>
          <a:xfrm>
            <a:off x="2141900" y="1522650"/>
            <a:ext cx="0" cy="2768400"/>
          </a:xfrm>
          <a:prstGeom prst="straightConnector1">
            <a:avLst/>
          </a:prstGeom>
          <a:noFill/>
          <a:ln cap="flat" cmpd="sng" w="28575">
            <a:solidFill>
              <a:srgbClr val="434343"/>
            </a:solidFill>
            <a:prstDash val="solid"/>
            <a:round/>
            <a:headEnd len="med" w="med" type="none"/>
            <a:tailEnd len="med" w="med" type="none"/>
          </a:ln>
        </p:spPr>
      </p:cxnSp>
      <p:cxnSp>
        <p:nvCxnSpPr>
          <p:cNvPr id="221" name="Google Shape;221;p37"/>
          <p:cNvCxnSpPr/>
          <p:nvPr/>
        </p:nvCxnSpPr>
        <p:spPr>
          <a:xfrm>
            <a:off x="2127329" y="4291100"/>
            <a:ext cx="4648200" cy="21900"/>
          </a:xfrm>
          <a:prstGeom prst="straightConnector1">
            <a:avLst/>
          </a:prstGeom>
          <a:noFill/>
          <a:ln cap="flat" cmpd="sng" w="28575">
            <a:solidFill>
              <a:srgbClr val="434343"/>
            </a:solidFill>
            <a:prstDash val="solid"/>
            <a:round/>
            <a:headEnd len="med" w="med" type="none"/>
            <a:tailEnd len="med" w="med" type="none"/>
          </a:ln>
        </p:spPr>
      </p:cxnSp>
      <p:sp>
        <p:nvSpPr>
          <p:cNvPr id="222" name="Google Shape;222;p37"/>
          <p:cNvSpPr txBox="1"/>
          <p:nvPr/>
        </p:nvSpPr>
        <p:spPr>
          <a:xfrm>
            <a:off x="3854125" y="4407700"/>
            <a:ext cx="1194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434343"/>
                </a:solidFill>
                <a:latin typeface="Proxima Nova"/>
                <a:ea typeface="Proxima Nova"/>
                <a:cs typeface="Proxima Nova"/>
                <a:sym typeface="Proxima Nova"/>
              </a:rPr>
              <a:t>Music Genre</a:t>
            </a:r>
            <a:endParaRPr b="1" sz="1200">
              <a:solidFill>
                <a:srgbClr val="434343"/>
              </a:solidFill>
              <a:latin typeface="Proxima Nova"/>
              <a:ea typeface="Proxima Nova"/>
              <a:cs typeface="Proxima Nova"/>
              <a:sym typeface="Proxima Nova"/>
            </a:endParaRPr>
          </a:p>
        </p:txBody>
      </p:sp>
      <p:sp>
        <p:nvSpPr>
          <p:cNvPr id="223" name="Google Shape;223;p37"/>
          <p:cNvSpPr txBox="1"/>
          <p:nvPr/>
        </p:nvSpPr>
        <p:spPr>
          <a:xfrm>
            <a:off x="1070985" y="2600892"/>
            <a:ext cx="9108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rgbClr val="434343"/>
                </a:solidFill>
                <a:latin typeface="Proxima Nova"/>
                <a:ea typeface="Proxima Nova"/>
                <a:cs typeface="Proxima Nova"/>
                <a:sym typeface="Proxima Nova"/>
              </a:rPr>
              <a:t>Number of Listens </a:t>
            </a:r>
            <a:endParaRPr b="1" sz="1200">
              <a:solidFill>
                <a:srgbClr val="434343"/>
              </a:solidFill>
              <a:latin typeface="Proxima Nova"/>
              <a:ea typeface="Proxima Nova"/>
              <a:cs typeface="Proxima Nova"/>
              <a:sym typeface="Proxima Nova"/>
            </a:endParaRPr>
          </a:p>
        </p:txBody>
      </p:sp>
      <p:cxnSp>
        <p:nvCxnSpPr>
          <p:cNvPr id="224" name="Google Shape;224;p37"/>
          <p:cNvCxnSpPr/>
          <p:nvPr/>
        </p:nvCxnSpPr>
        <p:spPr>
          <a:xfrm>
            <a:off x="2495377" y="4148742"/>
            <a:ext cx="300" cy="288000"/>
          </a:xfrm>
          <a:prstGeom prst="straightConnector1">
            <a:avLst/>
          </a:prstGeom>
          <a:noFill/>
          <a:ln cap="flat" cmpd="sng" w="9525">
            <a:solidFill>
              <a:schemeClr val="dk2"/>
            </a:solidFill>
            <a:prstDash val="solid"/>
            <a:round/>
            <a:headEnd len="med" w="med" type="none"/>
            <a:tailEnd len="med" w="med" type="none"/>
          </a:ln>
        </p:spPr>
      </p:cxnSp>
      <p:cxnSp>
        <p:nvCxnSpPr>
          <p:cNvPr id="225" name="Google Shape;225;p37"/>
          <p:cNvCxnSpPr/>
          <p:nvPr/>
        </p:nvCxnSpPr>
        <p:spPr>
          <a:xfrm>
            <a:off x="2999646" y="4158052"/>
            <a:ext cx="300" cy="288000"/>
          </a:xfrm>
          <a:prstGeom prst="straightConnector1">
            <a:avLst/>
          </a:prstGeom>
          <a:noFill/>
          <a:ln cap="flat" cmpd="sng" w="9525">
            <a:solidFill>
              <a:schemeClr val="dk2"/>
            </a:solidFill>
            <a:prstDash val="solid"/>
            <a:round/>
            <a:headEnd len="med" w="med" type="none"/>
            <a:tailEnd len="med" w="med" type="none"/>
          </a:ln>
        </p:spPr>
      </p:cxnSp>
      <p:cxnSp>
        <p:nvCxnSpPr>
          <p:cNvPr id="226" name="Google Shape;226;p37"/>
          <p:cNvCxnSpPr/>
          <p:nvPr/>
        </p:nvCxnSpPr>
        <p:spPr>
          <a:xfrm>
            <a:off x="3503894" y="4163312"/>
            <a:ext cx="300" cy="288000"/>
          </a:xfrm>
          <a:prstGeom prst="straightConnector1">
            <a:avLst/>
          </a:prstGeom>
          <a:noFill/>
          <a:ln cap="flat" cmpd="sng" w="9525">
            <a:solidFill>
              <a:schemeClr val="dk2"/>
            </a:solidFill>
            <a:prstDash val="solid"/>
            <a:round/>
            <a:headEnd len="med" w="med" type="none"/>
            <a:tailEnd len="med" w="med" type="none"/>
          </a:ln>
        </p:spPr>
      </p:cxnSp>
      <p:cxnSp>
        <p:nvCxnSpPr>
          <p:cNvPr id="227" name="Google Shape;227;p37"/>
          <p:cNvCxnSpPr/>
          <p:nvPr/>
        </p:nvCxnSpPr>
        <p:spPr>
          <a:xfrm>
            <a:off x="5338252" y="4163292"/>
            <a:ext cx="300" cy="288000"/>
          </a:xfrm>
          <a:prstGeom prst="straightConnector1">
            <a:avLst/>
          </a:prstGeom>
          <a:noFill/>
          <a:ln cap="flat" cmpd="sng" w="9525">
            <a:solidFill>
              <a:schemeClr val="dk2"/>
            </a:solidFill>
            <a:prstDash val="solid"/>
            <a:round/>
            <a:headEnd len="med" w="med" type="none"/>
            <a:tailEnd len="med" w="med" type="none"/>
          </a:ln>
        </p:spPr>
      </p:cxnSp>
      <p:cxnSp>
        <p:nvCxnSpPr>
          <p:cNvPr id="228" name="Google Shape;228;p37"/>
          <p:cNvCxnSpPr/>
          <p:nvPr/>
        </p:nvCxnSpPr>
        <p:spPr>
          <a:xfrm>
            <a:off x="5833102" y="4163292"/>
            <a:ext cx="300" cy="288000"/>
          </a:xfrm>
          <a:prstGeom prst="straightConnector1">
            <a:avLst/>
          </a:prstGeom>
          <a:noFill/>
          <a:ln cap="flat" cmpd="sng" w="9525">
            <a:solidFill>
              <a:schemeClr val="dk2"/>
            </a:solidFill>
            <a:prstDash val="solid"/>
            <a:round/>
            <a:headEnd len="med" w="med" type="none"/>
            <a:tailEnd len="med" w="med" type="none"/>
          </a:ln>
        </p:spPr>
      </p:cxnSp>
      <p:cxnSp>
        <p:nvCxnSpPr>
          <p:cNvPr id="229" name="Google Shape;229;p37"/>
          <p:cNvCxnSpPr/>
          <p:nvPr/>
        </p:nvCxnSpPr>
        <p:spPr>
          <a:xfrm>
            <a:off x="6327952" y="4163292"/>
            <a:ext cx="300" cy="288000"/>
          </a:xfrm>
          <a:prstGeom prst="straightConnector1">
            <a:avLst/>
          </a:prstGeom>
          <a:noFill/>
          <a:ln cap="flat" cmpd="sng" w="9525">
            <a:solidFill>
              <a:schemeClr val="dk2"/>
            </a:solidFill>
            <a:prstDash val="solid"/>
            <a:round/>
            <a:headEnd len="med" w="med" type="none"/>
            <a:tailEnd len="med" w="med" type="none"/>
          </a:ln>
        </p:spPr>
      </p:cxnSp>
      <p:sp>
        <p:nvSpPr>
          <p:cNvPr id="230" name="Google Shape;230;p37"/>
          <p:cNvSpPr txBox="1"/>
          <p:nvPr/>
        </p:nvSpPr>
        <p:spPr>
          <a:xfrm>
            <a:off x="2200475" y="4438450"/>
            <a:ext cx="590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Proxima Nova"/>
                <a:ea typeface="Proxima Nova"/>
                <a:cs typeface="Proxima Nova"/>
                <a:sym typeface="Proxima Nova"/>
              </a:rPr>
              <a:t>Hip-hop</a:t>
            </a:r>
            <a:endParaRPr sz="800">
              <a:latin typeface="Proxima Nova"/>
              <a:ea typeface="Proxima Nova"/>
              <a:cs typeface="Proxima Nova"/>
              <a:sym typeface="Proxima Nova"/>
            </a:endParaRPr>
          </a:p>
        </p:txBody>
      </p:sp>
      <p:sp>
        <p:nvSpPr>
          <p:cNvPr id="231" name="Google Shape;231;p37"/>
          <p:cNvSpPr txBox="1"/>
          <p:nvPr/>
        </p:nvSpPr>
        <p:spPr>
          <a:xfrm>
            <a:off x="6058850" y="4451300"/>
            <a:ext cx="5385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Proxima Nova"/>
                <a:ea typeface="Proxima Nova"/>
                <a:cs typeface="Proxima Nova"/>
                <a:sym typeface="Proxima Nova"/>
              </a:rPr>
              <a:t>Country</a:t>
            </a:r>
            <a:endParaRPr sz="800">
              <a:latin typeface="Proxima Nova"/>
              <a:ea typeface="Proxima Nova"/>
              <a:cs typeface="Proxima Nova"/>
              <a:sym typeface="Proxima Nova"/>
            </a:endParaRPr>
          </a:p>
        </p:txBody>
      </p:sp>
      <p:sp>
        <p:nvSpPr>
          <p:cNvPr id="232" name="Google Shape;232;p37"/>
          <p:cNvSpPr txBox="1"/>
          <p:nvPr/>
        </p:nvSpPr>
        <p:spPr>
          <a:xfrm>
            <a:off x="5628075" y="4445735"/>
            <a:ext cx="4527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Proxima Nova"/>
                <a:ea typeface="Proxima Nova"/>
                <a:cs typeface="Proxima Nova"/>
                <a:sym typeface="Proxima Nova"/>
              </a:rPr>
              <a:t>Rock</a:t>
            </a:r>
            <a:endParaRPr sz="800">
              <a:latin typeface="Proxima Nova"/>
              <a:ea typeface="Proxima Nova"/>
              <a:cs typeface="Proxima Nova"/>
              <a:sym typeface="Proxima Nova"/>
            </a:endParaRPr>
          </a:p>
        </p:txBody>
      </p:sp>
      <p:sp>
        <p:nvSpPr>
          <p:cNvPr id="233" name="Google Shape;233;p37"/>
          <p:cNvSpPr txBox="1"/>
          <p:nvPr/>
        </p:nvSpPr>
        <p:spPr>
          <a:xfrm>
            <a:off x="2800219" y="4444025"/>
            <a:ext cx="4527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Proxima Nova"/>
                <a:ea typeface="Proxima Nova"/>
                <a:cs typeface="Proxima Nova"/>
                <a:sym typeface="Proxima Nova"/>
              </a:rPr>
              <a:t>R&amp;B</a:t>
            </a:r>
            <a:endParaRPr sz="800">
              <a:latin typeface="Proxima Nova"/>
              <a:ea typeface="Proxima Nova"/>
              <a:cs typeface="Proxima Nova"/>
              <a:sym typeface="Proxima Nova"/>
            </a:endParaRPr>
          </a:p>
        </p:txBody>
      </p:sp>
      <p:sp>
        <p:nvSpPr>
          <p:cNvPr id="234" name="Google Shape;234;p37"/>
          <p:cNvSpPr txBox="1"/>
          <p:nvPr/>
        </p:nvSpPr>
        <p:spPr>
          <a:xfrm>
            <a:off x="5137252" y="4444025"/>
            <a:ext cx="4527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Proxima Nova"/>
                <a:ea typeface="Proxima Nova"/>
                <a:cs typeface="Proxima Nova"/>
                <a:sym typeface="Proxima Nova"/>
              </a:rPr>
              <a:t>Jazz</a:t>
            </a:r>
            <a:endParaRPr sz="800">
              <a:latin typeface="Proxima Nova"/>
              <a:ea typeface="Proxima Nova"/>
              <a:cs typeface="Proxima Nova"/>
              <a:sym typeface="Proxima Nova"/>
            </a:endParaRPr>
          </a:p>
        </p:txBody>
      </p:sp>
      <p:sp>
        <p:nvSpPr>
          <p:cNvPr id="235" name="Google Shape;235;p37"/>
          <p:cNvSpPr txBox="1"/>
          <p:nvPr/>
        </p:nvSpPr>
        <p:spPr>
          <a:xfrm>
            <a:off x="3303050" y="4451300"/>
            <a:ext cx="4020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Proxima Nova"/>
                <a:ea typeface="Proxima Nova"/>
                <a:cs typeface="Proxima Nova"/>
                <a:sym typeface="Proxima Nova"/>
              </a:rPr>
              <a:t>Soul</a:t>
            </a:r>
            <a:endParaRPr sz="800">
              <a:latin typeface="Proxima Nova"/>
              <a:ea typeface="Proxima Nova"/>
              <a:cs typeface="Proxima Nova"/>
              <a:sym typeface="Proxima Nova"/>
            </a:endParaRPr>
          </a:p>
        </p:txBody>
      </p:sp>
      <p:sp>
        <p:nvSpPr>
          <p:cNvPr id="236" name="Google Shape;236;p37"/>
          <p:cNvSpPr/>
          <p:nvPr/>
        </p:nvSpPr>
        <p:spPr>
          <a:xfrm>
            <a:off x="2469750" y="3147300"/>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37"/>
          <p:cNvSpPr/>
          <p:nvPr/>
        </p:nvSpPr>
        <p:spPr>
          <a:xfrm>
            <a:off x="2774550" y="3103000"/>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7"/>
          <p:cNvSpPr/>
          <p:nvPr/>
        </p:nvSpPr>
        <p:spPr>
          <a:xfrm>
            <a:off x="3021750" y="2859450"/>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7"/>
          <p:cNvSpPr/>
          <p:nvPr/>
        </p:nvSpPr>
        <p:spPr>
          <a:xfrm>
            <a:off x="2628250" y="2764650"/>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7"/>
          <p:cNvSpPr/>
          <p:nvPr/>
        </p:nvSpPr>
        <p:spPr>
          <a:xfrm>
            <a:off x="5533275" y="3909300"/>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7"/>
          <p:cNvSpPr/>
          <p:nvPr/>
        </p:nvSpPr>
        <p:spPr>
          <a:xfrm>
            <a:off x="3056300" y="3486750"/>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7"/>
          <p:cNvSpPr/>
          <p:nvPr/>
        </p:nvSpPr>
        <p:spPr>
          <a:xfrm>
            <a:off x="5985975" y="3849225"/>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7"/>
          <p:cNvSpPr/>
          <p:nvPr/>
        </p:nvSpPr>
        <p:spPr>
          <a:xfrm>
            <a:off x="6233150" y="4110925"/>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7"/>
          <p:cNvSpPr/>
          <p:nvPr/>
        </p:nvSpPr>
        <p:spPr>
          <a:xfrm>
            <a:off x="5085525" y="1781763"/>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7"/>
          <p:cNvSpPr/>
          <p:nvPr/>
        </p:nvSpPr>
        <p:spPr>
          <a:xfrm>
            <a:off x="2448125" y="21458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7"/>
          <p:cNvSpPr/>
          <p:nvPr/>
        </p:nvSpPr>
        <p:spPr>
          <a:xfrm>
            <a:off x="6233150" y="3754413"/>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