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Proxima Nova"/>
      <p:regular r:id="rId41"/>
      <p:bold r:id="rId42"/>
      <p:italic r:id="rId43"/>
      <p:boldItalic r:id="rId44"/>
    </p:embeddedFont>
    <p:embeddedFont>
      <p:font typeface="Roboto"/>
      <p:regular r:id="rId45"/>
      <p:bold r:id="rId46"/>
      <p:italic r:id="rId47"/>
      <p:boldItalic r:id="rId48"/>
    </p:embeddedFont>
    <p:embeddedFont>
      <p:font typeface="Satisfy"/>
      <p:regular r:id="rId49"/>
    </p:embeddedFont>
    <p:embeddedFont>
      <p:font typeface="Lemon"/>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27857B-511C-4E00-A24D-767717F4B298}">
  <a:tblStyle styleId="{6127857B-511C-4E00-A24D-767717F4B2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Satisf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bedd333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bedd333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video well discuss Artificial Intelligence.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68a7051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68a7051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each of these experiences and anecdotes that we go through or collect, our brains process and store this information for future use. We make assumptions about what each data point means, and use that to draw conclusions about how we should act in the future, or save them until the same situation comes up again.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c68a7051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c68a7051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is a series of understanding about the world around us, based on our lived experience and the things that have been communicated to us. If someone does well on a test every time they study a couple of days before, then they have learned that they should study a few days before so that they can do well.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c68a7051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c68a7051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our lived experience was different, say we were able to ace an exam by studying just the night before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c68a7051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c68a7051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 this would affect the output, or our understanding of how to proceed the next time that we're put in that situation. </a:t>
            </a:r>
            <a:r>
              <a:rPr lang="en">
                <a:solidFill>
                  <a:schemeClr val="dk1"/>
                </a:solidFill>
              </a:rPr>
              <a:t>This ability to make adjustments and assumptions to inform current and future decisions is how many define intelligent thought. Artificial Intelligence is the idea that computers can make some of  the same intelligent decisions.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c68a7051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c68a7051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relies on the same notions about experience. As computer programs receive input from the outside world, they are able to process this input and make conclusions about the world, as well as change it's behavior as a result of the experience. For example, if users on a phone continually reject autocorrect for the word lol, AI recognizes that lol is a word that they intended to use. As a result, it may decide to stop suggesting other words when a user types lol into their phone. This process of adjusting to the environment and the behavior of others constitutes intelligence!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bedd3335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bedd3335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not all intelligence is created equal in the world of AI. Generally, AI is broken into two schools of thought, Strong AI and Weak AI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bedd3335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bedd3335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AI refers to a machine that is able to apply intelligence to any problem - that is, it could solve any human problem the same way that a human would. This is akin to our science fiction conceptions of AI - Strong AI is the idea that machines could act and behave as humans, and be potentially </a:t>
            </a:r>
            <a:r>
              <a:rPr lang="en"/>
              <a:t>unrecognizably</a:t>
            </a:r>
            <a:r>
              <a:rPr lang="en"/>
              <a:t> different  While there is a lot of research that has gone into this, there aren't any current examples of effective Strong AI.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bedd3335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bedd3335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 AI refers to a machine that is able to apply intelligence to a single problem. Most of the AI that exists today is considered to be Weak because it exists to solve singular problems, such as eliminate spam from an email, or make movie recommendations.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bedd3335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bedd3335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most of the AI in the world is considered Weak, we will focus on examples of Weak AI throughout this course.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bedd3335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bedd3335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we understand what constitutes AI and </a:t>
            </a:r>
            <a:r>
              <a:rPr lang="en"/>
              <a:t>intelligence</a:t>
            </a:r>
            <a:r>
              <a:rPr lang="en"/>
              <a:t>, we haven't yet </a:t>
            </a:r>
            <a:r>
              <a:rPr lang="en"/>
              <a:t>answered</a:t>
            </a:r>
            <a:r>
              <a:rPr lang="en"/>
              <a:t> the question, how do we actually make machines intelligent!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bedd3335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bedd3335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 when we think of Artificial Intelligence, we imagine science fiction worlds - movies and shows like Westworld, Irobot, Her, Rick and Morty - where robots are able to think, feel, and interact with humans.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bedd3335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bedd3335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made intelligent using algorithms, or computer programs, that train machines how to learn and process information.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bedd3335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bedd3335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let's consider this voice assistant, which uses AI. The voice assistant is designed to listen to a user, and respond according to the users requests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bedd3335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bedd3335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understand and process the words that a user is saying, this voice assistant is built with a Natural Language Processor, an algorithm that takes voice input and translates it into text.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bedd3335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bedd3335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user says something like Hey, Alexa, call Karel, the Language </a:t>
            </a:r>
            <a:r>
              <a:rPr lang="en"/>
              <a:t>Processor</a:t>
            </a:r>
            <a:r>
              <a:rPr lang="en"/>
              <a:t> takes that input and translates it for the voice assistant to use.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c68a70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c68a70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the voice assistant searches the users phonebook for a user named Karel, but doesn't find one that matches exactly. Instead, they find the name Karel the Dog. The voice assistant asks the user if they meant the person Karel the Dog when they said Karel.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c68a705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c68a705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which the user replies Yes.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bedd3335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bedd3335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voice assistant then uses what's called a Machine Learning Algorithm to process the request, and to compare it to requests that have been similar to 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bedd3335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bedd3335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the voice </a:t>
            </a:r>
            <a:r>
              <a:rPr lang="en"/>
              <a:t>assistant</a:t>
            </a:r>
            <a:r>
              <a:rPr lang="en"/>
              <a:t> tells the user that the name Karel now can be used to call Karel the Dog, so that it doesn't have to use the entire name in the future. The Machine Learning Algorithm may also note that if the user calls another person, like Tracy, who is stored as Tracy the Turtle, they want to call Tracy.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process mirrors the same behavior that human intelligence uses.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c8b23e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c8b23e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there is an input that the voice assistant gets from the user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c8b23e3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c8b23e3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it then processes and internalizes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bedd3335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bedd3335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Artificial Intelligence is far more broad than what we may imagine it to be. The reality is that Artificial Intelligence can already be found in a variety of fields and tools that we use in our everyday lives.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c8b23e3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c8b23e3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produces an output, or assumption that corresponds with its current understanding of the world.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c8b23e32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c8b23e32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humans, all AI relies on input to adapt and learn.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c68a705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c68a705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algorithms create the process that enable AI like the voice assistant to learn, the AI adapts depending on the input that it's given.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c8b23e3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c8b23e3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more input that is provided to the system, the more data the algorithm has to work with, which informs how accurate its learned assumptions will be.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c68a7051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c68a7051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 bit about AI, Let's explore some examples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edd3335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edd3335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like search engines, spam filters, voice assistance, and even song recommendations all work by using Artificial Intelligence. So what exactly is Artificial Intelligence if it's not all about walking and talking robots?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edd3335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edd3335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both conceptions of Artificial Intelligence, or AI have in common is that they are both computer systems that are able to perform tasks that ordinarily require human intelligence.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bedd3335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bedd3335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understand Artificial Intelligence then, is an understanding of what human intelligence is. Understanding and defining human intelligence in itself is a complicated question - what exactly does it mean to be intelligent? Is it about </a:t>
            </a:r>
            <a:r>
              <a:rPr lang="en" sz="1050">
                <a:solidFill>
                  <a:srgbClr val="3C4043"/>
                </a:solidFill>
                <a:highlight>
                  <a:srgbClr val="FFFFFF"/>
                </a:highlight>
                <a:latin typeface="Roboto"/>
                <a:ea typeface="Roboto"/>
                <a:cs typeface="Roboto"/>
                <a:sym typeface="Roboto"/>
              </a:rPr>
              <a:t>our ability to memorize facts, or problem solve</a:t>
            </a:r>
            <a:r>
              <a:rPr lang="en"/>
              <a:t>, or our ability to </a:t>
            </a:r>
            <a:r>
              <a:rPr lang="en"/>
              <a:t>perceive</a:t>
            </a:r>
            <a:r>
              <a:rPr lang="en"/>
              <a:t> the world differently than other species? While the definition can be debated, for the sake of this course, we will define intelligence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bedd3335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bedd3335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ability to perceive and interpret information, and to retain it as knowledge to be applied in the correct context. So what exactly does that mean?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c68a7051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c68a7051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are born, our brains are a blank slate in terms of the experiences that we've had and can remember. As we age, our lived experience provides us with information that we can use to inform our future decisions.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c68a7051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c68a7051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grow older, we collect data about our own lives and the lives of others. We can think of this information as input that we give to our brain.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6"/>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6"/>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6"/>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6"/>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6"/>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6"/>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6"/>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{6127857B-511C-4E00-A24D-767717F4B298}</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17" name="Shape 117"/>
        <p:cNvGrpSpPr/>
        <p:nvPr/>
      </p:nvGrpSpPr>
      <p:grpSpPr>
        <a:xfrm>
          <a:off x="0" y="0"/>
          <a:ext cx="0" cy="0"/>
          <a:chOff x="0" y="0"/>
          <a:chExt cx="0" cy="0"/>
        </a:xfrm>
      </p:grpSpPr>
      <p:sp>
        <p:nvSpPr>
          <p:cNvPr id="118" name="Google Shape;118;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21" name="Shape 121"/>
        <p:cNvGrpSpPr/>
        <p:nvPr/>
      </p:nvGrpSpPr>
      <p:grpSpPr>
        <a:xfrm>
          <a:off x="0" y="0"/>
          <a:ext cx="0" cy="0"/>
          <a:chOff x="0" y="0"/>
          <a:chExt cx="0" cy="0"/>
        </a:xfrm>
      </p:grpSpPr>
      <p:sp>
        <p:nvSpPr>
          <p:cNvPr id="122" name="Google Shape;12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7">
  <p:cSld name="TITLE_7">
    <p:spTree>
      <p:nvGrpSpPr>
        <p:cNvPr id="125" name="Shape 125"/>
        <p:cNvGrpSpPr/>
        <p:nvPr/>
      </p:nvGrpSpPr>
      <p:grpSpPr>
        <a:xfrm>
          <a:off x="0" y="0"/>
          <a:ext cx="0" cy="0"/>
          <a:chOff x="0" y="0"/>
          <a:chExt cx="0" cy="0"/>
        </a:xfrm>
      </p:grpSpPr>
      <p:sp>
        <p:nvSpPr>
          <p:cNvPr id="126" name="Google Shape;126;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2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30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30" name="Google Shape;130;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8">
  <p:cSld name="TITLE_8">
    <p:spTree>
      <p:nvGrpSpPr>
        <p:cNvPr id="131" name="Shape 131"/>
        <p:cNvGrpSpPr/>
        <p:nvPr/>
      </p:nvGrpSpPr>
      <p:grpSpPr>
        <a:xfrm>
          <a:off x="0" y="0"/>
          <a:ext cx="0" cy="0"/>
          <a:chOff x="0" y="0"/>
          <a:chExt cx="0" cy="0"/>
        </a:xfrm>
      </p:grpSpPr>
      <p:sp>
        <p:nvSpPr>
          <p:cNvPr id="132" name="Google Shape;132;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3" name="Google Shape;133;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a:t>
            </a:r>
            <a:r>
              <a:rPr lang="en" sz="2000">
                <a:solidFill>
                  <a:srgbClr val="333333"/>
                </a:solidFill>
                <a:latin typeface="Proxima Nova"/>
                <a:ea typeface="Proxima Nova"/>
                <a:cs typeface="Proxima Nova"/>
                <a:sym typeface="Proxima Nova"/>
              </a:rPr>
              <a:t>number</a:t>
            </a:r>
            <a:r>
              <a:rPr lang="en" sz="2000">
                <a:solidFill>
                  <a:srgbClr val="333333"/>
                </a:solidFill>
                <a:latin typeface="Proxima Nova"/>
                <a:ea typeface="Proxima Nova"/>
                <a:cs typeface="Proxima Nova"/>
                <a:sym typeface="Proxima Nova"/>
              </a:rPr>
              <a:t>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6"/>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8" name="Shape 138"/>
        <p:cNvGrpSpPr/>
        <p:nvPr/>
      </p:nvGrpSpPr>
      <p:grpSpPr>
        <a:xfrm>
          <a:off x="0" y="0"/>
          <a:ext cx="0" cy="0"/>
          <a:chOff x="0" y="0"/>
          <a:chExt cx="0" cy="0"/>
        </a:xfrm>
      </p:grpSpPr>
      <p:sp>
        <p:nvSpPr>
          <p:cNvPr id="139" name="Google Shape;139;p28"/>
          <p:cNvSpPr txBox="1"/>
          <p:nvPr>
            <p:ph type="title"/>
          </p:nvPr>
        </p:nvSpPr>
        <p:spPr>
          <a:xfrm>
            <a:off x="10354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205" name="Google Shape;205;p37"/>
          <p:cNvPicPr preferRelativeResize="0"/>
          <p:nvPr/>
        </p:nvPicPr>
        <p:blipFill>
          <a:blip r:embed="rId3">
            <a:alphaModFix/>
          </a:blip>
          <a:stretch>
            <a:fillRect/>
          </a:stretch>
        </p:blipFill>
        <p:spPr>
          <a:xfrm>
            <a:off x="3344550" y="1836550"/>
            <a:ext cx="2454900" cy="2454900"/>
          </a:xfrm>
          <a:prstGeom prst="rect">
            <a:avLst/>
          </a:prstGeom>
          <a:noFill/>
          <a:ln cap="flat" cmpd="sng" w="19050">
            <a:solidFill>
              <a:srgbClr val="FFD966"/>
            </a:solidFill>
            <a:prstDash val="solid"/>
            <a:round/>
            <a:headEnd len="sm" w="sm" type="none"/>
            <a:tailEnd len="sm" w="sm" type="none"/>
          </a:ln>
        </p:spPr>
      </p:pic>
      <p:sp>
        <p:nvSpPr>
          <p:cNvPr id="206" name="Google Shape;206;p37"/>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207" name="Google Shape;207;p37"/>
          <p:cNvSpPr txBox="1"/>
          <p:nvPr/>
        </p:nvSpPr>
        <p:spPr>
          <a:xfrm>
            <a:off x="623625"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"Got an A on a test I studied for three days before"</a:t>
            </a:r>
            <a:endParaRPr>
              <a:latin typeface="Proxima Nova"/>
              <a:ea typeface="Proxima Nova"/>
              <a:cs typeface="Proxima Nova"/>
              <a:sym typeface="Proxima Nova"/>
            </a:endParaRPr>
          </a:p>
        </p:txBody>
      </p:sp>
      <p:sp>
        <p:nvSpPr>
          <p:cNvPr id="208" name="Google Shape;208;p37"/>
          <p:cNvSpPr txBox="1"/>
          <p:nvPr/>
        </p:nvSpPr>
        <p:spPr>
          <a:xfrm>
            <a:off x="623625" y="307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tongue gets itchy when I eat peaches"</a:t>
            </a:r>
            <a:endParaRPr>
              <a:latin typeface="Proxima Nova"/>
              <a:ea typeface="Proxima Nova"/>
              <a:cs typeface="Proxima Nova"/>
              <a:sym typeface="Proxima Nova"/>
            </a:endParaRPr>
          </a:p>
        </p:txBody>
      </p:sp>
      <p:sp>
        <p:nvSpPr>
          <p:cNvPr id="209" name="Google Shape;209;p37"/>
          <p:cNvSpPr txBox="1"/>
          <p:nvPr/>
        </p:nvSpPr>
        <p:spPr>
          <a:xfrm>
            <a:off x="623625"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"My friend got bit by a dog for trying to take its food"</a:t>
            </a:r>
            <a:endParaRPr>
              <a:latin typeface="Proxima Nova"/>
              <a:ea typeface="Proxima Nova"/>
              <a:cs typeface="Proxima Nova"/>
              <a:sym typeface="Proxima Nova"/>
            </a:endParaRPr>
          </a:p>
        </p:txBody>
      </p:sp>
      <p:sp>
        <p:nvSpPr>
          <p:cNvPr id="210" name="Google Shape;210;p37"/>
          <p:cNvSpPr txBox="1"/>
          <p:nvPr/>
        </p:nvSpPr>
        <p:spPr>
          <a:xfrm>
            <a:off x="4077150" y="1486750"/>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216" name="Google Shape;216;p38"/>
          <p:cNvPicPr preferRelativeResize="0"/>
          <p:nvPr/>
        </p:nvPicPr>
        <p:blipFill>
          <a:blip r:embed="rId3">
            <a:alphaModFix/>
          </a:blip>
          <a:stretch>
            <a:fillRect/>
          </a:stretch>
        </p:blipFill>
        <p:spPr>
          <a:xfrm>
            <a:off x="3344550" y="1836550"/>
            <a:ext cx="2454900" cy="2454900"/>
          </a:xfrm>
          <a:prstGeom prst="rect">
            <a:avLst/>
          </a:prstGeom>
          <a:noFill/>
          <a:ln>
            <a:noFill/>
          </a:ln>
        </p:spPr>
      </p:pic>
      <p:sp>
        <p:nvSpPr>
          <p:cNvPr id="217" name="Google Shape;217;p38"/>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218" name="Google Shape;218;p38"/>
          <p:cNvSpPr txBox="1"/>
          <p:nvPr/>
        </p:nvSpPr>
        <p:spPr>
          <a:xfrm>
            <a:off x="623625"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"Got an A on a test I studied for three days before"</a:t>
            </a:r>
            <a:endParaRPr>
              <a:latin typeface="Proxima Nova"/>
              <a:ea typeface="Proxima Nova"/>
              <a:cs typeface="Proxima Nova"/>
              <a:sym typeface="Proxima Nova"/>
            </a:endParaRPr>
          </a:p>
        </p:txBody>
      </p:sp>
      <p:sp>
        <p:nvSpPr>
          <p:cNvPr id="219" name="Google Shape;219;p38"/>
          <p:cNvSpPr txBox="1"/>
          <p:nvPr/>
        </p:nvSpPr>
        <p:spPr>
          <a:xfrm>
            <a:off x="623625" y="307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tongue gets itchy when I eat peaches"</a:t>
            </a:r>
            <a:endParaRPr>
              <a:latin typeface="Proxima Nova"/>
              <a:ea typeface="Proxima Nova"/>
              <a:cs typeface="Proxima Nova"/>
              <a:sym typeface="Proxima Nova"/>
            </a:endParaRPr>
          </a:p>
        </p:txBody>
      </p:sp>
      <p:sp>
        <p:nvSpPr>
          <p:cNvPr id="220" name="Google Shape;220;p38"/>
          <p:cNvSpPr txBox="1"/>
          <p:nvPr/>
        </p:nvSpPr>
        <p:spPr>
          <a:xfrm>
            <a:off x="623625"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"My friend got bit by a dog for trying to take its food"</a:t>
            </a:r>
            <a:endParaRPr>
              <a:latin typeface="Proxima Nova"/>
              <a:ea typeface="Proxima Nova"/>
              <a:cs typeface="Proxima Nova"/>
              <a:sym typeface="Proxima Nova"/>
            </a:endParaRPr>
          </a:p>
        </p:txBody>
      </p:sp>
      <p:sp>
        <p:nvSpPr>
          <p:cNvPr id="221" name="Google Shape;221;p38"/>
          <p:cNvSpPr txBox="1"/>
          <p:nvPr/>
        </p:nvSpPr>
        <p:spPr>
          <a:xfrm>
            <a:off x="4077150" y="1486750"/>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222" name="Google Shape;222;p38"/>
          <p:cNvSpPr txBox="1"/>
          <p:nvPr/>
        </p:nvSpPr>
        <p:spPr>
          <a:xfrm>
            <a:off x="7109475" y="1486748"/>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sp>
        <p:nvSpPr>
          <p:cNvPr id="223" name="Google Shape;223;p38"/>
          <p:cNvSpPr txBox="1"/>
          <p:nvPr/>
        </p:nvSpPr>
        <p:spPr>
          <a:xfrm>
            <a:off x="6377400"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 should study a couple days before a test if I want to do well"</a:t>
            </a:r>
            <a:endParaRPr>
              <a:latin typeface="Proxima Nova"/>
              <a:ea typeface="Proxima Nova"/>
              <a:cs typeface="Proxima Nova"/>
              <a:sym typeface="Proxima Nova"/>
            </a:endParaRPr>
          </a:p>
        </p:txBody>
      </p:sp>
      <p:sp>
        <p:nvSpPr>
          <p:cNvPr id="224" name="Google Shape;224;p38"/>
          <p:cNvSpPr txBox="1"/>
          <p:nvPr/>
        </p:nvSpPr>
        <p:spPr>
          <a:xfrm>
            <a:off x="6377400" y="31514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"I'm probably allergic to peaches...."</a:t>
            </a:r>
            <a:endParaRPr>
              <a:latin typeface="Proxima Nova"/>
              <a:ea typeface="Proxima Nova"/>
              <a:cs typeface="Proxima Nova"/>
              <a:sym typeface="Proxima Nova"/>
            </a:endParaRPr>
          </a:p>
        </p:txBody>
      </p:sp>
      <p:sp>
        <p:nvSpPr>
          <p:cNvPr id="225" name="Google Shape;225;p38"/>
          <p:cNvSpPr txBox="1"/>
          <p:nvPr/>
        </p:nvSpPr>
        <p:spPr>
          <a:xfrm>
            <a:off x="6377400"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 shouldn't take food out of that dog's mouth"</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231" name="Google Shape;231;p39"/>
          <p:cNvPicPr preferRelativeResize="0"/>
          <p:nvPr/>
        </p:nvPicPr>
        <p:blipFill>
          <a:blip r:embed="rId3">
            <a:alphaModFix/>
          </a:blip>
          <a:stretch>
            <a:fillRect/>
          </a:stretch>
        </p:blipFill>
        <p:spPr>
          <a:xfrm>
            <a:off x="3344550" y="1836550"/>
            <a:ext cx="2454900" cy="2454900"/>
          </a:xfrm>
          <a:prstGeom prst="rect">
            <a:avLst/>
          </a:prstGeom>
          <a:noFill/>
          <a:ln>
            <a:noFill/>
          </a:ln>
        </p:spPr>
      </p:pic>
      <p:sp>
        <p:nvSpPr>
          <p:cNvPr id="232" name="Google Shape;232;p39"/>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233" name="Google Shape;233;p39"/>
          <p:cNvSpPr txBox="1"/>
          <p:nvPr/>
        </p:nvSpPr>
        <p:spPr>
          <a:xfrm>
            <a:off x="623625"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"Got an A on a test I studied </a:t>
            </a:r>
            <a:r>
              <a:rPr b="1" lang="en">
                <a:latin typeface="Proxima Nova"/>
                <a:ea typeface="Proxima Nova"/>
                <a:cs typeface="Proxima Nova"/>
                <a:sym typeface="Proxima Nova"/>
              </a:rPr>
              <a:t>for the night before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34" name="Google Shape;234;p39"/>
          <p:cNvSpPr txBox="1"/>
          <p:nvPr/>
        </p:nvSpPr>
        <p:spPr>
          <a:xfrm>
            <a:off x="623625" y="307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tongue gets itchy when I eat peaches"</a:t>
            </a:r>
            <a:endParaRPr>
              <a:latin typeface="Proxima Nova"/>
              <a:ea typeface="Proxima Nova"/>
              <a:cs typeface="Proxima Nova"/>
              <a:sym typeface="Proxima Nova"/>
            </a:endParaRPr>
          </a:p>
        </p:txBody>
      </p:sp>
      <p:sp>
        <p:nvSpPr>
          <p:cNvPr id="235" name="Google Shape;235;p39"/>
          <p:cNvSpPr txBox="1"/>
          <p:nvPr/>
        </p:nvSpPr>
        <p:spPr>
          <a:xfrm>
            <a:off x="623625"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"My friend got bit by a dog for trying to take its food"</a:t>
            </a:r>
            <a:endParaRPr>
              <a:latin typeface="Proxima Nova"/>
              <a:ea typeface="Proxima Nova"/>
              <a:cs typeface="Proxima Nova"/>
              <a:sym typeface="Proxima Nova"/>
            </a:endParaRPr>
          </a:p>
        </p:txBody>
      </p:sp>
      <p:sp>
        <p:nvSpPr>
          <p:cNvPr id="236" name="Google Shape;236;p39"/>
          <p:cNvSpPr txBox="1"/>
          <p:nvPr/>
        </p:nvSpPr>
        <p:spPr>
          <a:xfrm>
            <a:off x="4077150" y="1486750"/>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237" name="Google Shape;237;p39"/>
          <p:cNvSpPr txBox="1"/>
          <p:nvPr/>
        </p:nvSpPr>
        <p:spPr>
          <a:xfrm>
            <a:off x="7109475" y="1486748"/>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sp>
        <p:nvSpPr>
          <p:cNvPr id="238" name="Google Shape;238;p39"/>
          <p:cNvSpPr txBox="1"/>
          <p:nvPr/>
        </p:nvSpPr>
        <p:spPr>
          <a:xfrm>
            <a:off x="6377400"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 should study a couple days before a test if I want to do well"</a:t>
            </a:r>
            <a:endParaRPr>
              <a:latin typeface="Proxima Nova"/>
              <a:ea typeface="Proxima Nova"/>
              <a:cs typeface="Proxima Nova"/>
              <a:sym typeface="Proxima Nova"/>
            </a:endParaRPr>
          </a:p>
        </p:txBody>
      </p:sp>
      <p:sp>
        <p:nvSpPr>
          <p:cNvPr id="239" name="Google Shape;239;p39"/>
          <p:cNvSpPr txBox="1"/>
          <p:nvPr/>
        </p:nvSpPr>
        <p:spPr>
          <a:xfrm>
            <a:off x="6377400" y="31514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"I'm probably allergic to peaches...."</a:t>
            </a:r>
            <a:endParaRPr>
              <a:latin typeface="Proxima Nova"/>
              <a:ea typeface="Proxima Nova"/>
              <a:cs typeface="Proxima Nova"/>
              <a:sym typeface="Proxima Nova"/>
            </a:endParaRPr>
          </a:p>
        </p:txBody>
      </p:sp>
      <p:sp>
        <p:nvSpPr>
          <p:cNvPr id="240" name="Google Shape;240;p39"/>
          <p:cNvSpPr txBox="1"/>
          <p:nvPr/>
        </p:nvSpPr>
        <p:spPr>
          <a:xfrm>
            <a:off x="6377400"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"I shouldn't take food out of that dog's mouth"</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246" name="Google Shape;246;p40"/>
          <p:cNvPicPr preferRelativeResize="0"/>
          <p:nvPr/>
        </p:nvPicPr>
        <p:blipFill>
          <a:blip r:embed="rId3">
            <a:alphaModFix/>
          </a:blip>
          <a:stretch>
            <a:fillRect/>
          </a:stretch>
        </p:blipFill>
        <p:spPr>
          <a:xfrm>
            <a:off x="3344550" y="1836550"/>
            <a:ext cx="2454900" cy="2454900"/>
          </a:xfrm>
          <a:prstGeom prst="rect">
            <a:avLst/>
          </a:prstGeom>
          <a:noFill/>
          <a:ln>
            <a:noFill/>
          </a:ln>
        </p:spPr>
      </p:pic>
      <p:sp>
        <p:nvSpPr>
          <p:cNvPr id="247" name="Google Shape;247;p40"/>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248" name="Google Shape;248;p40"/>
          <p:cNvSpPr txBox="1"/>
          <p:nvPr/>
        </p:nvSpPr>
        <p:spPr>
          <a:xfrm>
            <a:off x="623625"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"Got an A on a test I studied </a:t>
            </a:r>
            <a:r>
              <a:rPr b="1" lang="en">
                <a:latin typeface="Proxima Nova"/>
                <a:ea typeface="Proxima Nova"/>
                <a:cs typeface="Proxima Nova"/>
                <a:sym typeface="Proxima Nova"/>
              </a:rPr>
              <a:t>for the night before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49" name="Google Shape;249;p40"/>
          <p:cNvSpPr txBox="1"/>
          <p:nvPr/>
        </p:nvSpPr>
        <p:spPr>
          <a:xfrm>
            <a:off x="623625" y="307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tongue gets itchy when I eat peaches"</a:t>
            </a:r>
            <a:endParaRPr>
              <a:latin typeface="Proxima Nova"/>
              <a:ea typeface="Proxima Nova"/>
              <a:cs typeface="Proxima Nova"/>
              <a:sym typeface="Proxima Nova"/>
            </a:endParaRPr>
          </a:p>
        </p:txBody>
      </p:sp>
      <p:sp>
        <p:nvSpPr>
          <p:cNvPr id="250" name="Google Shape;250;p40"/>
          <p:cNvSpPr txBox="1"/>
          <p:nvPr/>
        </p:nvSpPr>
        <p:spPr>
          <a:xfrm>
            <a:off x="623625"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"My friend got bit by a dog for trying to take its food"</a:t>
            </a:r>
            <a:endParaRPr>
              <a:latin typeface="Proxima Nova"/>
              <a:ea typeface="Proxima Nova"/>
              <a:cs typeface="Proxima Nova"/>
              <a:sym typeface="Proxima Nova"/>
            </a:endParaRPr>
          </a:p>
        </p:txBody>
      </p:sp>
      <p:sp>
        <p:nvSpPr>
          <p:cNvPr id="251" name="Google Shape;251;p40"/>
          <p:cNvSpPr txBox="1"/>
          <p:nvPr/>
        </p:nvSpPr>
        <p:spPr>
          <a:xfrm>
            <a:off x="4077150" y="1486750"/>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252" name="Google Shape;252;p40"/>
          <p:cNvSpPr txBox="1"/>
          <p:nvPr/>
        </p:nvSpPr>
        <p:spPr>
          <a:xfrm>
            <a:off x="7109475" y="1486748"/>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sp>
        <p:nvSpPr>
          <p:cNvPr id="253" name="Google Shape;253;p40"/>
          <p:cNvSpPr txBox="1"/>
          <p:nvPr/>
        </p:nvSpPr>
        <p:spPr>
          <a:xfrm>
            <a:off x="6377400" y="2083650"/>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t>
            </a:r>
            <a:r>
              <a:rPr b="1" lang="en">
                <a:latin typeface="Proxima Nova"/>
                <a:ea typeface="Proxima Nova"/>
                <a:cs typeface="Proxima Nova"/>
                <a:sym typeface="Proxima Nova"/>
              </a:rPr>
              <a:t>I can wait until the night before to study for exams</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54" name="Google Shape;254;p40"/>
          <p:cNvSpPr txBox="1"/>
          <p:nvPr/>
        </p:nvSpPr>
        <p:spPr>
          <a:xfrm>
            <a:off x="6377400" y="31514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"I'm probably allergic to peaches...."</a:t>
            </a:r>
            <a:endParaRPr>
              <a:latin typeface="Proxima Nova"/>
              <a:ea typeface="Proxima Nova"/>
              <a:cs typeface="Proxima Nova"/>
              <a:sym typeface="Proxima Nova"/>
            </a:endParaRPr>
          </a:p>
        </p:txBody>
      </p:sp>
      <p:sp>
        <p:nvSpPr>
          <p:cNvPr id="255" name="Google Shape;255;p40"/>
          <p:cNvSpPr txBox="1"/>
          <p:nvPr/>
        </p:nvSpPr>
        <p:spPr>
          <a:xfrm>
            <a:off x="6377400"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"I shouldn't take food out of that dog's mouth"</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sp>
        <p:nvSpPr>
          <p:cNvPr id="261" name="Google Shape;261;p41"/>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262" name="Google Shape;262;p41"/>
          <p:cNvSpPr txBox="1"/>
          <p:nvPr/>
        </p:nvSpPr>
        <p:spPr>
          <a:xfrm>
            <a:off x="623625" y="2083650"/>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"65% of users turn on dark mode after 6PM"</a:t>
            </a:r>
            <a:endParaRPr>
              <a:latin typeface="Proxima Nova"/>
              <a:ea typeface="Proxima Nova"/>
              <a:cs typeface="Proxima Nova"/>
              <a:sym typeface="Proxima Nova"/>
            </a:endParaRPr>
          </a:p>
        </p:txBody>
      </p:sp>
      <p:sp>
        <p:nvSpPr>
          <p:cNvPr id="263" name="Google Shape;263;p41"/>
          <p:cNvSpPr txBox="1"/>
          <p:nvPr/>
        </p:nvSpPr>
        <p:spPr>
          <a:xfrm>
            <a:off x="547425" y="2922825"/>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"99% of users type lol and reject the autocorrect spelling"</a:t>
            </a:r>
            <a:endParaRPr>
              <a:latin typeface="Proxima Nova"/>
              <a:ea typeface="Proxima Nova"/>
              <a:cs typeface="Proxima Nova"/>
              <a:sym typeface="Proxima Nova"/>
            </a:endParaRPr>
          </a:p>
        </p:txBody>
      </p:sp>
      <p:sp>
        <p:nvSpPr>
          <p:cNvPr id="264" name="Google Shape;264;p41"/>
          <p:cNvSpPr txBox="1"/>
          <p:nvPr/>
        </p:nvSpPr>
        <p:spPr>
          <a:xfrm>
            <a:off x="623625" y="3935225"/>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"When a user says Call Me they mean call their personal number"</a:t>
            </a:r>
            <a:endParaRPr>
              <a:latin typeface="Proxima Nova"/>
              <a:ea typeface="Proxima Nova"/>
              <a:cs typeface="Proxima Nova"/>
              <a:sym typeface="Proxima Nova"/>
            </a:endParaRPr>
          </a:p>
        </p:txBody>
      </p:sp>
      <p:sp>
        <p:nvSpPr>
          <p:cNvPr id="265" name="Google Shape;265;p41"/>
          <p:cNvSpPr txBox="1"/>
          <p:nvPr/>
        </p:nvSpPr>
        <p:spPr>
          <a:xfrm>
            <a:off x="4077150" y="1486750"/>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266" name="Google Shape;266;p41"/>
          <p:cNvSpPr txBox="1"/>
          <p:nvPr/>
        </p:nvSpPr>
        <p:spPr>
          <a:xfrm>
            <a:off x="7109475" y="1486748"/>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sp>
        <p:nvSpPr>
          <p:cNvPr id="267" name="Google Shape;267;p41"/>
          <p:cNvSpPr txBox="1"/>
          <p:nvPr/>
        </p:nvSpPr>
        <p:spPr>
          <a:xfrm>
            <a:off x="6377400"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"Asks users if they'd like to automatically set dark mode each night"</a:t>
            </a:r>
            <a:endParaRPr>
              <a:latin typeface="Proxima Nova"/>
              <a:ea typeface="Proxima Nova"/>
              <a:cs typeface="Proxima Nova"/>
              <a:sym typeface="Proxima Nova"/>
            </a:endParaRPr>
          </a:p>
        </p:txBody>
      </p:sp>
      <p:sp>
        <p:nvSpPr>
          <p:cNvPr id="268" name="Google Shape;268;p41"/>
          <p:cNvSpPr txBox="1"/>
          <p:nvPr/>
        </p:nvSpPr>
        <p:spPr>
          <a:xfrm>
            <a:off x="6377400" y="31514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"Recognize lol as a valid word"</a:t>
            </a:r>
            <a:endParaRPr>
              <a:latin typeface="Proxima Nova"/>
              <a:ea typeface="Proxima Nova"/>
              <a:cs typeface="Proxima Nova"/>
              <a:sym typeface="Proxima Nova"/>
            </a:endParaRPr>
          </a:p>
        </p:txBody>
      </p:sp>
      <p:sp>
        <p:nvSpPr>
          <p:cNvPr id="269" name="Google Shape;269;p41"/>
          <p:cNvSpPr txBox="1"/>
          <p:nvPr/>
        </p:nvSpPr>
        <p:spPr>
          <a:xfrm>
            <a:off x="6377400" y="3935225"/>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"Call all users' personal number when they say Call Me"</a:t>
            </a:r>
            <a:endParaRPr>
              <a:latin typeface="Proxima Nova"/>
              <a:ea typeface="Proxima Nova"/>
              <a:cs typeface="Proxima Nova"/>
              <a:sym typeface="Proxima Nova"/>
            </a:endParaRPr>
          </a:p>
        </p:txBody>
      </p:sp>
      <p:pic>
        <p:nvPicPr>
          <p:cNvPr id="270" name="Google Shape;270;p41"/>
          <p:cNvPicPr preferRelativeResize="0"/>
          <p:nvPr/>
        </p:nvPicPr>
        <p:blipFill>
          <a:blip r:embed="rId3">
            <a:alphaModFix/>
          </a:blip>
          <a:stretch>
            <a:fillRect/>
          </a:stretch>
        </p:blipFill>
        <p:spPr>
          <a:xfrm>
            <a:off x="3619500" y="22739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276" name="Google Shape;276;p42"/>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277" name="Google Shape;277;p42"/>
          <p:cNvCxnSpPr>
            <a:stCxn id="276" idx="2"/>
          </p:cNvCxnSpPr>
          <p:nvPr/>
        </p:nvCxnSpPr>
        <p:spPr>
          <a:xfrm flipH="1">
            <a:off x="2741525" y="2571625"/>
            <a:ext cx="1852200" cy="5562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42"/>
          <p:cNvCxnSpPr>
            <a:stCxn id="276" idx="2"/>
          </p:cNvCxnSpPr>
          <p:nvPr/>
        </p:nvCxnSpPr>
        <p:spPr>
          <a:xfrm>
            <a:off x="4593725" y="2571625"/>
            <a:ext cx="1836600" cy="5652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42"/>
          <p:cNvSpPr txBox="1"/>
          <p:nvPr/>
        </p:nvSpPr>
        <p:spPr>
          <a:xfrm>
            <a:off x="5267150" y="3335325"/>
            <a:ext cx="229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"Weak"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0" name="Google Shape;280;p42"/>
          <p:cNvSpPr txBox="1"/>
          <p:nvPr/>
        </p:nvSpPr>
        <p:spPr>
          <a:xfrm>
            <a:off x="1235450" y="3277550"/>
            <a:ext cx="229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"Strong"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286" name="Google Shape;286;p43"/>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287" name="Google Shape;287;p43"/>
          <p:cNvCxnSpPr>
            <a:stCxn id="286" idx="2"/>
          </p:cNvCxnSpPr>
          <p:nvPr/>
        </p:nvCxnSpPr>
        <p:spPr>
          <a:xfrm flipH="1">
            <a:off x="2741525" y="2571625"/>
            <a:ext cx="1852200" cy="55620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43"/>
          <p:cNvCxnSpPr>
            <a:stCxn id="286" idx="2"/>
          </p:cNvCxnSpPr>
          <p:nvPr/>
        </p:nvCxnSpPr>
        <p:spPr>
          <a:xfrm>
            <a:off x="4593725" y="2571625"/>
            <a:ext cx="1836600" cy="5652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43"/>
          <p:cNvSpPr txBox="1"/>
          <p:nvPr/>
        </p:nvSpPr>
        <p:spPr>
          <a:xfrm>
            <a:off x="1235450" y="3277550"/>
            <a:ext cx="2290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"Strong"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any problem.</a:t>
            </a:r>
            <a:endParaRPr>
              <a:latin typeface="Proxima Nova"/>
              <a:ea typeface="Proxima Nova"/>
              <a:cs typeface="Proxima Nova"/>
              <a:sym typeface="Proxima Nova"/>
            </a:endParaRPr>
          </a:p>
        </p:txBody>
      </p:sp>
      <p:sp>
        <p:nvSpPr>
          <p:cNvPr id="290" name="Google Shape;290;p43"/>
          <p:cNvSpPr txBox="1"/>
          <p:nvPr/>
        </p:nvSpPr>
        <p:spPr>
          <a:xfrm>
            <a:off x="5267150" y="3335325"/>
            <a:ext cx="229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"Weak"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296" name="Google Shape;296;p44"/>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297" name="Google Shape;297;p44"/>
          <p:cNvCxnSpPr>
            <a:stCxn id="296" idx="2"/>
          </p:cNvCxnSpPr>
          <p:nvPr/>
        </p:nvCxnSpPr>
        <p:spPr>
          <a:xfrm flipH="1">
            <a:off x="2741525" y="2571625"/>
            <a:ext cx="1852200" cy="5562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44"/>
          <p:cNvCxnSpPr>
            <a:stCxn id="296" idx="2"/>
          </p:cNvCxnSpPr>
          <p:nvPr/>
        </p:nvCxnSpPr>
        <p:spPr>
          <a:xfrm>
            <a:off x="4593725" y="2571625"/>
            <a:ext cx="1836600" cy="5652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44"/>
          <p:cNvSpPr txBox="1"/>
          <p:nvPr/>
        </p:nvSpPr>
        <p:spPr>
          <a:xfrm>
            <a:off x="1235450" y="3277550"/>
            <a:ext cx="2290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"Strong"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any problem.</a:t>
            </a:r>
            <a:endParaRPr>
              <a:latin typeface="Proxima Nova"/>
              <a:ea typeface="Proxima Nova"/>
              <a:cs typeface="Proxima Nova"/>
              <a:sym typeface="Proxima Nova"/>
            </a:endParaRPr>
          </a:p>
        </p:txBody>
      </p:sp>
      <p:sp>
        <p:nvSpPr>
          <p:cNvPr id="300" name="Google Shape;300;p44"/>
          <p:cNvSpPr txBox="1"/>
          <p:nvPr/>
        </p:nvSpPr>
        <p:spPr>
          <a:xfrm>
            <a:off x="5267150" y="3335325"/>
            <a:ext cx="2290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"Weak"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 single problem.</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306" name="Google Shape;306;p45"/>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307" name="Google Shape;307;p45"/>
          <p:cNvCxnSpPr>
            <a:stCxn id="306" idx="2"/>
          </p:cNvCxnSpPr>
          <p:nvPr/>
        </p:nvCxnSpPr>
        <p:spPr>
          <a:xfrm flipH="1">
            <a:off x="2741525" y="2571625"/>
            <a:ext cx="1852200" cy="5562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45"/>
          <p:cNvCxnSpPr>
            <a:stCxn id="306" idx="2"/>
          </p:cNvCxnSpPr>
          <p:nvPr/>
        </p:nvCxnSpPr>
        <p:spPr>
          <a:xfrm>
            <a:off x="4593725" y="2571625"/>
            <a:ext cx="1836600" cy="5652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45"/>
          <p:cNvSpPr txBox="1"/>
          <p:nvPr/>
        </p:nvSpPr>
        <p:spPr>
          <a:xfrm>
            <a:off x="1235450" y="3277550"/>
            <a:ext cx="2290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"Strong"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any problem.</a:t>
            </a:r>
            <a:endParaRPr>
              <a:latin typeface="Proxima Nova"/>
              <a:ea typeface="Proxima Nova"/>
              <a:cs typeface="Proxima Nova"/>
              <a:sym typeface="Proxima Nova"/>
            </a:endParaRPr>
          </a:p>
        </p:txBody>
      </p:sp>
      <p:sp>
        <p:nvSpPr>
          <p:cNvPr id="310" name="Google Shape;310;p45"/>
          <p:cNvSpPr txBox="1"/>
          <p:nvPr/>
        </p:nvSpPr>
        <p:spPr>
          <a:xfrm>
            <a:off x="5267150" y="3335325"/>
            <a:ext cx="2290500" cy="1262100"/>
          </a:xfrm>
          <a:prstGeom prst="rect">
            <a:avLst/>
          </a:prstGeom>
          <a:noFill/>
          <a:ln cap="flat" cmpd="sng" w="19050">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"Weak"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 single problem.</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316" name="Google Shape;316;p46"/>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317" name="Google Shape;317;p46"/>
          <p:cNvCxnSpPr>
            <a:stCxn id="316" idx="2"/>
          </p:cNvCxnSpPr>
          <p:nvPr/>
        </p:nvCxnSpPr>
        <p:spPr>
          <a:xfrm>
            <a:off x="4593725" y="2571625"/>
            <a:ext cx="1836600" cy="5652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46"/>
          <p:cNvSpPr txBox="1"/>
          <p:nvPr/>
        </p:nvSpPr>
        <p:spPr>
          <a:xfrm>
            <a:off x="5267150" y="3335325"/>
            <a:ext cx="2290500" cy="1262100"/>
          </a:xfrm>
          <a:prstGeom prst="rect">
            <a:avLst/>
          </a:prstGeom>
          <a:noFill/>
          <a:ln cap="flat" cmpd="sng" w="19050">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"Weak" AI</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 machine that is able to apply intelligence to a single problem.</a:t>
            </a:r>
            <a:endParaRPr>
              <a:latin typeface="Proxima Nova"/>
              <a:ea typeface="Proxima Nova"/>
              <a:cs typeface="Proxima Nova"/>
              <a:sym typeface="Proxima Nova"/>
            </a:endParaRPr>
          </a:p>
        </p:txBody>
      </p:sp>
      <p:cxnSp>
        <p:nvCxnSpPr>
          <p:cNvPr id="319" name="Google Shape;319;p46"/>
          <p:cNvCxnSpPr>
            <a:stCxn id="318" idx="1"/>
          </p:cNvCxnSpPr>
          <p:nvPr/>
        </p:nvCxnSpPr>
        <p:spPr>
          <a:xfrm flipH="1">
            <a:off x="3854450" y="3966375"/>
            <a:ext cx="1412700" cy="780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46"/>
          <p:cNvSpPr txBox="1"/>
          <p:nvPr/>
        </p:nvSpPr>
        <p:spPr>
          <a:xfrm>
            <a:off x="542750" y="3608625"/>
            <a:ext cx="3311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50">
                <a:highlight>
                  <a:srgbClr val="FFFFFF"/>
                </a:highlight>
                <a:latin typeface="Proxima Nova"/>
                <a:ea typeface="Proxima Nova"/>
                <a:cs typeface="Proxima Nova"/>
                <a:sym typeface="Proxima Nova"/>
              </a:rPr>
              <a:t>How are machines made to be "intelligent"?</a:t>
            </a:r>
            <a:endParaRPr sz="205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Conceptions of AI</a:t>
            </a:r>
            <a:endParaRPr/>
          </a:p>
        </p:txBody>
      </p:sp>
      <p:sp>
        <p:nvSpPr>
          <p:cNvPr id="145" name="Google Shape;145;p29"/>
          <p:cNvSpPr txBox="1"/>
          <p:nvPr>
            <p:ph idx="1" type="body"/>
          </p:nvPr>
        </p:nvSpPr>
        <p:spPr>
          <a:xfrm>
            <a:off x="420400" y="2478325"/>
            <a:ext cx="3856500" cy="1371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000000"/>
                </a:solidFill>
              </a:rPr>
              <a:t>Artificial Intelligence (AI) is often closely associated with the field of robotics and science fiction.</a:t>
            </a:r>
            <a:endParaRPr sz="2000">
              <a:solidFill>
                <a:srgbClr val="000000"/>
              </a:solidFill>
            </a:endParaRPr>
          </a:p>
        </p:txBody>
      </p:sp>
      <p:pic>
        <p:nvPicPr>
          <p:cNvPr id="146" name="Google Shape;146;p29"/>
          <p:cNvPicPr preferRelativeResize="0"/>
          <p:nvPr/>
        </p:nvPicPr>
        <p:blipFill>
          <a:blip r:embed="rId3">
            <a:alphaModFix/>
          </a:blip>
          <a:stretch>
            <a:fillRect/>
          </a:stretch>
        </p:blipFill>
        <p:spPr>
          <a:xfrm>
            <a:off x="4617975" y="1783700"/>
            <a:ext cx="4148825" cy="2760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26" name="Google Shape;326;p47"/>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600">
                <a:solidFill>
                  <a:schemeClr val="dk1"/>
                </a:solidFill>
              </a:rPr>
              <a:t>AI uses </a:t>
            </a:r>
            <a:r>
              <a:rPr b="1" lang="en" sz="2600">
                <a:solidFill>
                  <a:schemeClr val="dk1"/>
                </a:solidFill>
              </a:rPr>
              <a:t>algorithms</a:t>
            </a:r>
            <a:r>
              <a:rPr lang="en" sz="2600">
                <a:solidFill>
                  <a:schemeClr val="dk1"/>
                </a:solidFill>
              </a:rPr>
              <a:t> to train machines to learn and process information. </a:t>
            </a:r>
            <a:endParaRPr sz="2600">
              <a:solidFill>
                <a:schemeClr val="dk1"/>
              </a:solidFill>
            </a:endParaRPr>
          </a:p>
          <a:p>
            <a:pPr indent="0" lvl="0" marL="0" rtl="0" algn="l">
              <a:spcBef>
                <a:spcPts val="600"/>
              </a:spcBef>
              <a:spcAft>
                <a:spcPts val="0"/>
              </a:spcAft>
              <a:buNone/>
            </a:pPr>
            <a:r>
              <a:t/>
            </a:r>
            <a:endParaRPr sz="2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32" name="Google Shape;332;p48"/>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33" name="Google Shape;333;p48"/>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39" name="Google Shape;339;p49"/>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40" name="Google Shape;340;p49"/>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cxnSp>
        <p:nvCxnSpPr>
          <p:cNvPr id="341" name="Google Shape;341;p49"/>
          <p:cNvCxnSpPr>
            <a:stCxn id="340" idx="3"/>
            <a:endCxn id="342" idx="1"/>
          </p:cNvCxnSpPr>
          <p:nvPr/>
        </p:nvCxnSpPr>
        <p:spPr>
          <a:xfrm flipH="1" rot="10800000">
            <a:off x="2410175" y="2911475"/>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49"/>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48" name="Google Shape;348;p50"/>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49" name="Google Shape;349;p50"/>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cxnSp>
        <p:nvCxnSpPr>
          <p:cNvPr id="350" name="Google Shape;350;p50"/>
          <p:cNvCxnSpPr>
            <a:stCxn id="351" idx="1"/>
            <a:endCxn id="349" idx="3"/>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50"/>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a:t>
            </a:r>
            <a:r>
              <a:rPr lang="en">
                <a:latin typeface="Proxima Nova"/>
                <a:ea typeface="Proxima Nova"/>
                <a:cs typeface="Proxima Nova"/>
                <a:sym typeface="Proxima Nova"/>
              </a:rPr>
              <a:t>Processor</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352" name="Google Shape;352;p50"/>
          <p:cNvCxnSpPr>
            <a:stCxn id="353" idx="1"/>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50"/>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59" name="Google Shape;359;p51"/>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60" name="Google Shape;360;p51"/>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cxnSp>
        <p:nvCxnSpPr>
          <p:cNvPr id="361" name="Google Shape;361;p51"/>
          <p:cNvCxnSpPr>
            <a:stCxn id="362" idx="1"/>
            <a:endCxn id="360" idx="3"/>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51"/>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363" name="Google Shape;363;p51"/>
          <p:cNvCxnSpPr>
            <a:stCxn id="364" idx="1"/>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51"/>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365" name="Google Shape;365;p51"/>
          <p:cNvCxnSpPr/>
          <p:nvPr/>
        </p:nvCxnSpPr>
        <p:spPr>
          <a:xfrm>
            <a:off x="2410175" y="3561875"/>
            <a:ext cx="2114100" cy="76560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51"/>
          <p:cNvSpPr txBox="1"/>
          <p:nvPr/>
        </p:nvSpPr>
        <p:spPr>
          <a:xfrm>
            <a:off x="4653350" y="3622721"/>
            <a:ext cx="1759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is not in your phone book - did you mean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72" name="Google Shape;372;p52"/>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73" name="Google Shape;373;p52"/>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cxnSp>
        <p:nvCxnSpPr>
          <p:cNvPr id="374" name="Google Shape;374;p52"/>
          <p:cNvCxnSpPr>
            <a:stCxn id="375" idx="1"/>
            <a:endCxn id="373" idx="3"/>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52"/>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376" name="Google Shape;376;p52"/>
          <p:cNvCxnSpPr>
            <a:stCxn id="377" idx="1"/>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52"/>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378" name="Google Shape;378;p52"/>
          <p:cNvCxnSpPr/>
          <p:nvPr/>
        </p:nvCxnSpPr>
        <p:spPr>
          <a:xfrm>
            <a:off x="2410175" y="3561875"/>
            <a:ext cx="2114100" cy="7656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52"/>
          <p:cNvSpPr txBox="1"/>
          <p:nvPr/>
        </p:nvSpPr>
        <p:spPr>
          <a:xfrm>
            <a:off x="4653350" y="3622721"/>
            <a:ext cx="1759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is not in your phone book - did you mean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380" name="Google Shape;380;p52"/>
          <p:cNvCxnSpPr>
            <a:stCxn id="381" idx="1"/>
            <a:endCxn id="379" idx="3"/>
          </p:cNvCxnSpPr>
          <p:nvPr/>
        </p:nvCxnSpPr>
        <p:spPr>
          <a:xfrm flipH="1">
            <a:off x="6413150" y="4250640"/>
            <a:ext cx="1183500" cy="30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52"/>
          <p:cNvSpPr txBox="1"/>
          <p:nvPr/>
        </p:nvSpPr>
        <p:spPr>
          <a:xfrm>
            <a:off x="7596650" y="4050540"/>
            <a:ext cx="5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387" name="Google Shape;387;p53"/>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388" name="Google Shape;388;p53"/>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389" name="Google Shape;389;p53"/>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390" name="Google Shape;390;p53"/>
          <p:cNvCxnSpPr>
            <a:stCxn id="391" idx="1"/>
            <a:endCxn id="389"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53"/>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392" name="Google Shape;392;p53"/>
          <p:cNvCxnSpPr>
            <a:stCxn id="388" idx="3"/>
            <a:endCxn id="393"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53"/>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394" name="Google Shape;394;p53"/>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00" name="Google Shape;400;p54"/>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401" name="Google Shape;401;p54"/>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402" name="Google Shape;402;p54"/>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403" name="Google Shape;403;p54"/>
          <p:cNvCxnSpPr>
            <a:stCxn id="404" idx="1"/>
            <a:endCxn id="402"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4"/>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405" name="Google Shape;405;p54"/>
          <p:cNvCxnSpPr>
            <a:stCxn id="401" idx="3"/>
            <a:endCxn id="406"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4"/>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407" name="Google Shape;407;p54"/>
          <p:cNvCxnSpPr/>
          <p:nvPr/>
        </p:nvCxnSpPr>
        <p:spPr>
          <a:xfrm flipH="1" rot="10800000">
            <a:off x="5620675" y="3826925"/>
            <a:ext cx="1260300" cy="27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54"/>
          <p:cNvSpPr txBox="1"/>
          <p:nvPr/>
        </p:nvSpPr>
        <p:spPr>
          <a:xfrm>
            <a:off x="6945375" y="351232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can now be used to call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09" name="Google Shape;409;p54"/>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15" name="Google Shape;415;p55"/>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416" name="Google Shape;416;p55"/>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417" name="Google Shape;417;p55"/>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418" name="Google Shape;418;p55"/>
          <p:cNvCxnSpPr>
            <a:stCxn id="419" idx="1"/>
            <a:endCxn id="417"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55"/>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420" name="Google Shape;420;p55"/>
          <p:cNvCxnSpPr>
            <a:stCxn id="416" idx="3"/>
            <a:endCxn id="421"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55"/>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422" name="Google Shape;422;p55"/>
          <p:cNvCxnSpPr/>
          <p:nvPr/>
        </p:nvCxnSpPr>
        <p:spPr>
          <a:xfrm flipH="1" rot="10800000">
            <a:off x="5620675" y="3826925"/>
            <a:ext cx="1260300" cy="27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55"/>
          <p:cNvSpPr txBox="1"/>
          <p:nvPr/>
        </p:nvSpPr>
        <p:spPr>
          <a:xfrm>
            <a:off x="6945375" y="351232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can now be used to call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24" name="Google Shape;424;p55"/>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55"/>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31" name="Google Shape;431;p56"/>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432" name="Google Shape;432;p56"/>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433" name="Google Shape;433;p56"/>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434" name="Google Shape;434;p56"/>
          <p:cNvCxnSpPr>
            <a:stCxn id="435" idx="1"/>
            <a:endCxn id="433"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56"/>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436" name="Google Shape;436;p56"/>
          <p:cNvCxnSpPr>
            <a:stCxn id="432" idx="3"/>
            <a:endCxn id="437"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56"/>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438" name="Google Shape;438;p56"/>
          <p:cNvCxnSpPr/>
          <p:nvPr/>
        </p:nvCxnSpPr>
        <p:spPr>
          <a:xfrm flipH="1" rot="10800000">
            <a:off x="5620675" y="3826925"/>
            <a:ext cx="1260300" cy="270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56"/>
          <p:cNvSpPr txBox="1"/>
          <p:nvPr/>
        </p:nvSpPr>
        <p:spPr>
          <a:xfrm>
            <a:off x="6945375" y="351232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can now be used to call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40" name="Google Shape;440;p56"/>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441" name="Google Shape;441;p56"/>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442" name="Google Shape;442;p56"/>
          <p:cNvSpPr txBox="1"/>
          <p:nvPr/>
        </p:nvSpPr>
        <p:spPr>
          <a:xfrm>
            <a:off x="4121275" y="429307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Conceptions of AI</a:t>
            </a:r>
            <a:endParaRPr/>
          </a:p>
        </p:txBody>
      </p:sp>
      <p:sp>
        <p:nvSpPr>
          <p:cNvPr id="152" name="Google Shape;152;p30"/>
          <p:cNvSpPr txBox="1"/>
          <p:nvPr>
            <p:ph idx="1" type="body"/>
          </p:nvPr>
        </p:nvSpPr>
        <p:spPr>
          <a:xfrm>
            <a:off x="457200" y="2478325"/>
            <a:ext cx="3856500" cy="1371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000000"/>
                </a:solidFill>
              </a:rPr>
              <a:t>But Artificial Intelligence can be found across a variety of fields and tools that we use everyday!</a:t>
            </a:r>
            <a:endParaRPr sz="2000">
              <a:solidFill>
                <a:srgbClr val="000000"/>
              </a:solidFill>
            </a:endParaRPr>
          </a:p>
        </p:txBody>
      </p:sp>
      <p:pic>
        <p:nvPicPr>
          <p:cNvPr id="153" name="Google Shape;153;p30"/>
          <p:cNvPicPr preferRelativeResize="0"/>
          <p:nvPr/>
        </p:nvPicPr>
        <p:blipFill>
          <a:blip r:embed="rId3">
            <a:alphaModFix/>
          </a:blip>
          <a:stretch>
            <a:fillRect/>
          </a:stretch>
        </p:blipFill>
        <p:spPr>
          <a:xfrm>
            <a:off x="4617975" y="1783700"/>
            <a:ext cx="4148825" cy="2760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48" name="Google Shape;448;p57"/>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449" name="Google Shape;449;p57"/>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450" name="Google Shape;450;p57"/>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451" name="Google Shape;451;p57"/>
          <p:cNvCxnSpPr>
            <a:stCxn id="452" idx="1"/>
            <a:endCxn id="450"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57"/>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453" name="Google Shape;453;p57"/>
          <p:cNvCxnSpPr>
            <a:stCxn id="449" idx="3"/>
            <a:endCxn id="454"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454" name="Google Shape;454;p57"/>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455" name="Google Shape;455;p57"/>
          <p:cNvCxnSpPr/>
          <p:nvPr/>
        </p:nvCxnSpPr>
        <p:spPr>
          <a:xfrm flipH="1" rot="10800000">
            <a:off x="5620675" y="3826925"/>
            <a:ext cx="1260300" cy="27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7"/>
          <p:cNvSpPr txBox="1"/>
          <p:nvPr/>
        </p:nvSpPr>
        <p:spPr>
          <a:xfrm>
            <a:off x="6945375" y="351232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can now be used to call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57" name="Google Shape;457;p57"/>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57"/>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459" name="Google Shape;459;p57"/>
          <p:cNvSpPr txBox="1"/>
          <p:nvPr/>
        </p:nvSpPr>
        <p:spPr>
          <a:xfrm>
            <a:off x="4121275" y="429307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460" name="Google Shape;460;p57"/>
          <p:cNvSpPr txBox="1"/>
          <p:nvPr/>
        </p:nvSpPr>
        <p:spPr>
          <a:xfrm>
            <a:off x="7306200" y="4295023"/>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66" name="Google Shape;466;p58"/>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All AI relies on </a:t>
            </a:r>
            <a:r>
              <a:rPr b="1" lang="en" sz="2600">
                <a:solidFill>
                  <a:srgbClr val="000000"/>
                </a:solidFill>
              </a:rPr>
              <a:t>input</a:t>
            </a:r>
            <a:r>
              <a:rPr lang="en" sz="2600">
                <a:solidFill>
                  <a:srgbClr val="000000"/>
                </a:solidFill>
              </a:rPr>
              <a:t> to adapt and learn.</a:t>
            </a:r>
            <a:endParaRPr sz="2600">
              <a:solidFill>
                <a:srgbClr val="000000"/>
              </a:solidFill>
            </a:endParaRPr>
          </a:p>
        </p:txBody>
      </p:sp>
      <p:pic>
        <p:nvPicPr>
          <p:cNvPr id="467" name="Google Shape;467;p58"/>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468" name="Google Shape;468;p58"/>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469" name="Google Shape;469;p58"/>
          <p:cNvSpPr txBox="1"/>
          <p:nvPr/>
        </p:nvSpPr>
        <p:spPr>
          <a:xfrm>
            <a:off x="4121275" y="429307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470" name="Google Shape;470;p58"/>
          <p:cNvSpPr txBox="1"/>
          <p:nvPr/>
        </p:nvSpPr>
        <p:spPr>
          <a:xfrm>
            <a:off x="7306200" y="4295023"/>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cxnSp>
        <p:nvCxnSpPr>
          <p:cNvPr id="471" name="Google Shape;471;p58"/>
          <p:cNvCxnSpPr>
            <a:endCxn id="469" idx="0"/>
          </p:cNvCxnSpPr>
          <p:nvPr/>
        </p:nvCxnSpPr>
        <p:spPr>
          <a:xfrm flipH="1">
            <a:off x="4677775" y="2713875"/>
            <a:ext cx="1550100" cy="1579200"/>
          </a:xfrm>
          <a:prstGeom prst="straightConnector1">
            <a:avLst/>
          </a:prstGeom>
          <a:noFill/>
          <a:ln cap="flat" cmpd="sng" w="9525">
            <a:solidFill>
              <a:schemeClr val="dk2"/>
            </a:solidFill>
            <a:prstDash val="solid"/>
            <a:round/>
            <a:headEnd len="med" w="med" type="none"/>
            <a:tailEnd len="med" w="med" type="stealth"/>
          </a:ln>
        </p:spPr>
      </p:cxnSp>
      <p:cxnSp>
        <p:nvCxnSpPr>
          <p:cNvPr id="472" name="Google Shape;472;p58"/>
          <p:cNvCxnSpPr>
            <a:stCxn id="469" idx="3"/>
            <a:endCxn id="470" idx="1"/>
          </p:cNvCxnSpPr>
          <p:nvPr/>
        </p:nvCxnSpPr>
        <p:spPr>
          <a:xfrm>
            <a:off x="5234275" y="4493175"/>
            <a:ext cx="2071800" cy="18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78" name="Google Shape;478;p59"/>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All AI relies on </a:t>
            </a:r>
            <a:r>
              <a:rPr b="1" lang="en" sz="2600">
                <a:solidFill>
                  <a:srgbClr val="000000"/>
                </a:solidFill>
              </a:rPr>
              <a:t>input</a:t>
            </a:r>
            <a:r>
              <a:rPr lang="en" sz="2600">
                <a:solidFill>
                  <a:srgbClr val="000000"/>
                </a:solidFill>
              </a:rPr>
              <a:t> to adapt and learn.</a:t>
            </a:r>
            <a:endParaRPr sz="2600">
              <a:solidFill>
                <a:srgbClr val="000000"/>
              </a:solidFill>
            </a:endParaRPr>
          </a:p>
          <a:p>
            <a:pPr indent="0" lvl="0" marL="0" rtl="0" algn="l">
              <a:spcBef>
                <a:spcPts val="600"/>
              </a:spcBef>
              <a:spcAft>
                <a:spcPts val="0"/>
              </a:spcAft>
              <a:buNone/>
            </a:pPr>
            <a:r>
              <a:t/>
            </a:r>
            <a:endParaRPr sz="2600">
              <a:solidFill>
                <a:srgbClr val="000000"/>
              </a:solidFill>
            </a:endParaRPr>
          </a:p>
          <a:p>
            <a:pPr indent="0" lvl="0" marL="0" rtl="0" algn="l">
              <a:spcBef>
                <a:spcPts val="600"/>
              </a:spcBef>
              <a:spcAft>
                <a:spcPts val="0"/>
              </a:spcAft>
              <a:buNone/>
            </a:pPr>
            <a:r>
              <a:t/>
            </a:r>
            <a:endParaRPr sz="2600">
              <a:solidFill>
                <a:srgbClr val="000000"/>
              </a:solidFill>
            </a:endParaRPr>
          </a:p>
          <a:p>
            <a:pPr indent="0" lvl="0" marL="0" rtl="0" algn="l">
              <a:spcBef>
                <a:spcPts val="600"/>
              </a:spcBef>
              <a:spcAft>
                <a:spcPts val="0"/>
              </a:spcAft>
              <a:buNone/>
            </a:pPr>
            <a:r>
              <a:rPr lang="en" sz="2300">
                <a:solidFill>
                  <a:srgbClr val="000000"/>
                </a:solidFill>
              </a:rPr>
              <a:t>Algorithms create the </a:t>
            </a:r>
            <a:endParaRPr sz="2300">
              <a:solidFill>
                <a:srgbClr val="000000"/>
              </a:solidFill>
            </a:endParaRPr>
          </a:p>
          <a:p>
            <a:pPr indent="0" lvl="0" marL="0" rtl="0" algn="l">
              <a:spcBef>
                <a:spcPts val="600"/>
              </a:spcBef>
              <a:spcAft>
                <a:spcPts val="0"/>
              </a:spcAft>
              <a:buNone/>
            </a:pPr>
            <a:r>
              <a:rPr lang="en" sz="2300">
                <a:solidFill>
                  <a:srgbClr val="000000"/>
                </a:solidFill>
              </a:rPr>
              <a:t>process but AI adapts </a:t>
            </a:r>
            <a:endParaRPr sz="2300">
              <a:solidFill>
                <a:srgbClr val="000000"/>
              </a:solidFill>
            </a:endParaRPr>
          </a:p>
          <a:p>
            <a:pPr indent="0" lvl="0" marL="0" rtl="0" algn="l">
              <a:spcBef>
                <a:spcPts val="600"/>
              </a:spcBef>
              <a:spcAft>
                <a:spcPts val="0"/>
              </a:spcAft>
              <a:buNone/>
            </a:pPr>
            <a:r>
              <a:rPr lang="en" sz="2300">
                <a:solidFill>
                  <a:srgbClr val="000000"/>
                </a:solidFill>
              </a:rPr>
              <a:t>depending on</a:t>
            </a:r>
            <a:r>
              <a:rPr b="1" lang="en" sz="2300">
                <a:solidFill>
                  <a:srgbClr val="000000"/>
                </a:solidFill>
              </a:rPr>
              <a:t> </a:t>
            </a:r>
            <a:r>
              <a:rPr lang="en" sz="2300">
                <a:solidFill>
                  <a:srgbClr val="000000"/>
                </a:solidFill>
              </a:rPr>
              <a:t>the input!</a:t>
            </a:r>
            <a:endParaRPr sz="2300">
              <a:solidFill>
                <a:srgbClr val="000000"/>
              </a:solidFill>
            </a:endParaRPr>
          </a:p>
        </p:txBody>
      </p:sp>
      <p:sp>
        <p:nvSpPr>
          <p:cNvPr id="479" name="Google Shape;479;p59"/>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480" name="Google Shape;480;p59"/>
          <p:cNvSpPr txBox="1"/>
          <p:nvPr/>
        </p:nvSpPr>
        <p:spPr>
          <a:xfrm>
            <a:off x="4121275" y="4293075"/>
            <a:ext cx="1001400" cy="400200"/>
          </a:xfrm>
          <a:prstGeom prst="rect">
            <a:avLst/>
          </a:prstGeom>
          <a:noFill/>
          <a:ln cap="flat" cmpd="sng" w="28575">
            <a:solidFill>
              <a:srgbClr val="B6D7A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481" name="Google Shape;481;p59"/>
          <p:cNvSpPr txBox="1"/>
          <p:nvPr/>
        </p:nvSpPr>
        <p:spPr>
          <a:xfrm>
            <a:off x="7306200" y="4295023"/>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cxnSp>
        <p:nvCxnSpPr>
          <p:cNvPr id="482" name="Google Shape;482;p59"/>
          <p:cNvCxnSpPr/>
          <p:nvPr/>
        </p:nvCxnSpPr>
        <p:spPr>
          <a:xfrm>
            <a:off x="5234275" y="4493175"/>
            <a:ext cx="2071800" cy="1800"/>
          </a:xfrm>
          <a:prstGeom prst="straightConnector1">
            <a:avLst/>
          </a:prstGeom>
          <a:noFill/>
          <a:ln cap="flat" cmpd="sng" w="9525">
            <a:solidFill>
              <a:schemeClr val="dk2"/>
            </a:solidFill>
            <a:prstDash val="solid"/>
            <a:round/>
            <a:headEnd len="med" w="med" type="none"/>
            <a:tailEnd len="med" w="med" type="stealth"/>
          </a:ln>
        </p:spPr>
      </p:cxnSp>
      <p:cxnSp>
        <p:nvCxnSpPr>
          <p:cNvPr id="483" name="Google Shape;483;p59"/>
          <p:cNvCxnSpPr/>
          <p:nvPr/>
        </p:nvCxnSpPr>
        <p:spPr>
          <a:xfrm flipH="1">
            <a:off x="4677775" y="2713875"/>
            <a:ext cx="1550100" cy="1579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489" name="Google Shape;489;p60"/>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All AI relies on </a:t>
            </a:r>
            <a:r>
              <a:rPr b="1" lang="en" sz="2600">
                <a:solidFill>
                  <a:srgbClr val="000000"/>
                </a:solidFill>
              </a:rPr>
              <a:t>input</a:t>
            </a:r>
            <a:r>
              <a:rPr lang="en" sz="2600">
                <a:solidFill>
                  <a:srgbClr val="000000"/>
                </a:solidFill>
              </a:rPr>
              <a:t> to adapt and learn.</a:t>
            </a:r>
            <a:endParaRPr sz="2600">
              <a:solidFill>
                <a:srgbClr val="000000"/>
              </a:solidFill>
            </a:endParaRPr>
          </a:p>
          <a:p>
            <a:pPr indent="0" lvl="0" marL="0" rtl="0" algn="l">
              <a:spcBef>
                <a:spcPts val="600"/>
              </a:spcBef>
              <a:spcAft>
                <a:spcPts val="0"/>
              </a:spcAft>
              <a:buNone/>
            </a:pPr>
            <a:r>
              <a:t/>
            </a:r>
            <a:endParaRPr sz="2600">
              <a:solidFill>
                <a:srgbClr val="000000"/>
              </a:solidFill>
            </a:endParaRPr>
          </a:p>
          <a:p>
            <a:pPr indent="0" lvl="0" marL="0" rtl="0" algn="l">
              <a:spcBef>
                <a:spcPts val="600"/>
              </a:spcBef>
              <a:spcAft>
                <a:spcPts val="0"/>
              </a:spcAft>
              <a:buNone/>
            </a:pPr>
            <a:r>
              <a:t/>
            </a:r>
            <a:endParaRPr sz="2300">
              <a:solidFill>
                <a:srgbClr val="000000"/>
              </a:solidFill>
            </a:endParaRPr>
          </a:p>
          <a:p>
            <a:pPr indent="0" lvl="0" marL="0" rtl="0" algn="l">
              <a:spcBef>
                <a:spcPts val="600"/>
              </a:spcBef>
              <a:spcAft>
                <a:spcPts val="0"/>
              </a:spcAft>
              <a:buNone/>
            </a:pPr>
            <a:r>
              <a:rPr lang="en" sz="2300">
                <a:solidFill>
                  <a:srgbClr val="000000"/>
                </a:solidFill>
              </a:rPr>
              <a:t>The more input, the more</a:t>
            </a:r>
            <a:endParaRPr sz="2300">
              <a:solidFill>
                <a:srgbClr val="000000"/>
              </a:solidFill>
            </a:endParaRPr>
          </a:p>
          <a:p>
            <a:pPr indent="0" lvl="0" marL="0" rtl="0" algn="l">
              <a:spcBef>
                <a:spcPts val="600"/>
              </a:spcBef>
              <a:spcAft>
                <a:spcPts val="0"/>
              </a:spcAft>
              <a:buNone/>
            </a:pPr>
            <a:r>
              <a:rPr lang="en" sz="2300">
                <a:solidFill>
                  <a:srgbClr val="000000"/>
                </a:solidFill>
              </a:rPr>
              <a:t>informed the output will be!</a:t>
            </a:r>
            <a:endParaRPr sz="2300">
              <a:solidFill>
                <a:srgbClr val="000000"/>
              </a:solidFill>
            </a:endParaRPr>
          </a:p>
        </p:txBody>
      </p:sp>
      <p:sp>
        <p:nvSpPr>
          <p:cNvPr id="490" name="Google Shape;490;p60"/>
          <p:cNvSpPr txBox="1"/>
          <p:nvPr/>
        </p:nvSpPr>
        <p:spPr>
          <a:xfrm>
            <a:off x="5924300" y="231002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491" name="Google Shape;491;p60"/>
          <p:cNvSpPr txBox="1"/>
          <p:nvPr/>
        </p:nvSpPr>
        <p:spPr>
          <a:xfrm>
            <a:off x="4121275" y="4293075"/>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Proxima Nova"/>
                <a:ea typeface="Proxima Nova"/>
                <a:cs typeface="Proxima Nova"/>
                <a:sym typeface="Proxima Nova"/>
              </a:rPr>
              <a:t>PROCESS</a:t>
            </a:r>
            <a:endParaRPr b="1">
              <a:solidFill>
                <a:srgbClr val="F1C232"/>
              </a:solidFill>
              <a:latin typeface="Proxima Nova"/>
              <a:ea typeface="Proxima Nova"/>
              <a:cs typeface="Proxima Nova"/>
              <a:sym typeface="Proxima Nova"/>
            </a:endParaRPr>
          </a:p>
        </p:txBody>
      </p:sp>
      <p:sp>
        <p:nvSpPr>
          <p:cNvPr id="492" name="Google Shape;492;p60"/>
          <p:cNvSpPr txBox="1"/>
          <p:nvPr/>
        </p:nvSpPr>
        <p:spPr>
          <a:xfrm>
            <a:off x="7306200" y="4295023"/>
            <a:ext cx="10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Proxima Nova"/>
                <a:ea typeface="Proxima Nova"/>
                <a:cs typeface="Proxima Nova"/>
                <a:sym typeface="Proxima Nova"/>
              </a:rPr>
              <a:t>OUTPUT</a:t>
            </a:r>
            <a:endParaRPr b="1">
              <a:solidFill>
                <a:srgbClr val="1155CC"/>
              </a:solidFill>
              <a:latin typeface="Proxima Nova"/>
              <a:ea typeface="Proxima Nova"/>
              <a:cs typeface="Proxima Nova"/>
              <a:sym typeface="Proxima Nova"/>
            </a:endParaRPr>
          </a:p>
        </p:txBody>
      </p:sp>
      <p:cxnSp>
        <p:nvCxnSpPr>
          <p:cNvPr id="493" name="Google Shape;493;p60"/>
          <p:cNvCxnSpPr>
            <a:endCxn id="491" idx="0"/>
          </p:cNvCxnSpPr>
          <p:nvPr/>
        </p:nvCxnSpPr>
        <p:spPr>
          <a:xfrm flipH="1">
            <a:off x="4677775" y="2713875"/>
            <a:ext cx="1550100" cy="1579200"/>
          </a:xfrm>
          <a:prstGeom prst="straightConnector1">
            <a:avLst/>
          </a:prstGeom>
          <a:noFill/>
          <a:ln cap="flat" cmpd="sng" w="9525">
            <a:solidFill>
              <a:schemeClr val="dk2"/>
            </a:solidFill>
            <a:prstDash val="solid"/>
            <a:round/>
            <a:headEnd len="med" w="med" type="none"/>
            <a:tailEnd len="med" w="med" type="stealth"/>
          </a:ln>
        </p:spPr>
      </p:cxnSp>
      <p:cxnSp>
        <p:nvCxnSpPr>
          <p:cNvPr id="494" name="Google Shape;494;p60"/>
          <p:cNvCxnSpPr>
            <a:stCxn id="491" idx="3"/>
            <a:endCxn id="492" idx="1"/>
          </p:cNvCxnSpPr>
          <p:nvPr/>
        </p:nvCxnSpPr>
        <p:spPr>
          <a:xfrm>
            <a:off x="5234275" y="4493175"/>
            <a:ext cx="2071800" cy="1800"/>
          </a:xfrm>
          <a:prstGeom prst="straightConnector1">
            <a:avLst/>
          </a:prstGeom>
          <a:noFill/>
          <a:ln cap="flat" cmpd="sng" w="9525">
            <a:solidFill>
              <a:schemeClr val="dk2"/>
            </a:solidFill>
            <a:prstDash val="solid"/>
            <a:round/>
            <a:headEnd len="med" w="med" type="none"/>
            <a:tailEnd len="med" w="med" type="stealth"/>
          </a:ln>
        </p:spPr>
      </p:cxnSp>
      <p:sp>
        <p:nvSpPr>
          <p:cNvPr id="495" name="Google Shape;495;p60"/>
          <p:cNvSpPr txBox="1"/>
          <p:nvPr/>
        </p:nvSpPr>
        <p:spPr>
          <a:xfrm>
            <a:off x="5276400" y="2158850"/>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cxnSp>
        <p:nvCxnSpPr>
          <p:cNvPr id="496" name="Google Shape;496;p60"/>
          <p:cNvCxnSpPr>
            <a:endCxn id="491" idx="0"/>
          </p:cNvCxnSpPr>
          <p:nvPr/>
        </p:nvCxnSpPr>
        <p:spPr>
          <a:xfrm flipH="1">
            <a:off x="4677775" y="2562675"/>
            <a:ext cx="902100" cy="1730400"/>
          </a:xfrm>
          <a:prstGeom prst="straightConnector1">
            <a:avLst/>
          </a:prstGeom>
          <a:noFill/>
          <a:ln cap="flat" cmpd="sng" w="9525">
            <a:solidFill>
              <a:schemeClr val="dk2"/>
            </a:solidFill>
            <a:prstDash val="solid"/>
            <a:round/>
            <a:headEnd len="med" w="med" type="none"/>
            <a:tailEnd len="med" w="med" type="stealth"/>
          </a:ln>
        </p:spPr>
      </p:cxnSp>
      <p:sp>
        <p:nvSpPr>
          <p:cNvPr id="497" name="Google Shape;497;p60"/>
          <p:cNvSpPr txBox="1"/>
          <p:nvPr/>
        </p:nvSpPr>
        <p:spPr>
          <a:xfrm>
            <a:off x="6624675" y="2571750"/>
            <a:ext cx="11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cxnSp>
        <p:nvCxnSpPr>
          <p:cNvPr id="498" name="Google Shape;498;p60"/>
          <p:cNvCxnSpPr>
            <a:endCxn id="491" idx="0"/>
          </p:cNvCxnSpPr>
          <p:nvPr/>
        </p:nvCxnSpPr>
        <p:spPr>
          <a:xfrm flipH="1">
            <a:off x="4677775" y="2975475"/>
            <a:ext cx="2250600" cy="1317600"/>
          </a:xfrm>
          <a:prstGeom prst="straightConnector1">
            <a:avLst/>
          </a:prstGeom>
          <a:noFill/>
          <a:ln cap="flat" cmpd="sng" w="9525">
            <a:solidFill>
              <a:schemeClr val="dk2"/>
            </a:solidFill>
            <a:prstDash val="solid"/>
            <a:round/>
            <a:headEnd len="med" w="med" type="none"/>
            <a:tailEnd len="med" w="med" type="stealth"/>
          </a:ln>
        </p:spPr>
      </p:cxnSp>
      <p:sp>
        <p:nvSpPr>
          <p:cNvPr id="499" name="Google Shape;499;p60"/>
          <p:cNvSpPr txBox="1"/>
          <p:nvPr/>
        </p:nvSpPr>
        <p:spPr>
          <a:xfrm>
            <a:off x="5969876" y="2795925"/>
            <a:ext cx="10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cxnSp>
        <p:nvCxnSpPr>
          <p:cNvPr id="500" name="Google Shape;500;p60"/>
          <p:cNvCxnSpPr>
            <a:endCxn id="491" idx="0"/>
          </p:cNvCxnSpPr>
          <p:nvPr/>
        </p:nvCxnSpPr>
        <p:spPr>
          <a:xfrm flipH="1">
            <a:off x="4677775" y="3155175"/>
            <a:ext cx="1494900" cy="11379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04" name="Shape 504"/>
        <p:cNvGrpSpPr/>
        <p:nvPr/>
      </p:nvGrpSpPr>
      <p:grpSpPr>
        <a:xfrm>
          <a:off x="0" y="0"/>
          <a:ext cx="0" cy="0"/>
          <a:chOff x="0" y="0"/>
          <a:chExt cx="0" cy="0"/>
        </a:xfrm>
      </p:grpSpPr>
      <p:sp>
        <p:nvSpPr>
          <p:cNvPr id="505" name="Google Shape;505;p61"/>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it's Your 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Conceptions of AI</a:t>
            </a:r>
            <a:endParaRPr/>
          </a:p>
        </p:txBody>
      </p:sp>
      <p:sp>
        <p:nvSpPr>
          <p:cNvPr id="159" name="Google Shape;159;p31"/>
          <p:cNvSpPr txBox="1"/>
          <p:nvPr>
            <p:ph idx="1" type="body"/>
          </p:nvPr>
        </p:nvSpPr>
        <p:spPr>
          <a:xfrm>
            <a:off x="457200" y="2478325"/>
            <a:ext cx="3856500" cy="1371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000000"/>
                </a:solidFill>
              </a:rPr>
              <a:t>But Artificial Intelligence can be found across a variety of fields and tools that we use everyday!</a:t>
            </a:r>
            <a:endParaRPr sz="2000">
              <a:solidFill>
                <a:srgbClr val="000000"/>
              </a:solidFill>
            </a:endParaRPr>
          </a:p>
        </p:txBody>
      </p:sp>
      <p:pic>
        <p:nvPicPr>
          <p:cNvPr id="160" name="Google Shape;160;p31"/>
          <p:cNvPicPr preferRelativeResize="0"/>
          <p:nvPr/>
        </p:nvPicPr>
        <p:blipFill>
          <a:blip r:embed="rId3">
            <a:alphaModFix/>
          </a:blip>
          <a:stretch>
            <a:fillRect/>
          </a:stretch>
        </p:blipFill>
        <p:spPr>
          <a:xfrm>
            <a:off x="4788050" y="1473351"/>
            <a:ext cx="1706400" cy="1208100"/>
          </a:xfrm>
          <a:prstGeom prst="roundRect">
            <a:avLst>
              <a:gd fmla="val 16667" name="adj"/>
            </a:avLst>
          </a:prstGeom>
          <a:noFill/>
          <a:ln>
            <a:noFill/>
          </a:ln>
        </p:spPr>
      </p:pic>
      <p:pic>
        <p:nvPicPr>
          <p:cNvPr id="161" name="Google Shape;161;p31"/>
          <p:cNvPicPr preferRelativeResize="0"/>
          <p:nvPr/>
        </p:nvPicPr>
        <p:blipFill>
          <a:blip r:embed="rId4">
            <a:alphaModFix/>
          </a:blip>
          <a:stretch>
            <a:fillRect/>
          </a:stretch>
        </p:blipFill>
        <p:spPr>
          <a:xfrm>
            <a:off x="6789025" y="2035850"/>
            <a:ext cx="1952100" cy="1299000"/>
          </a:xfrm>
          <a:prstGeom prst="roundRect">
            <a:avLst>
              <a:gd fmla="val 16667" name="adj"/>
            </a:avLst>
          </a:prstGeom>
          <a:noFill/>
          <a:ln>
            <a:noFill/>
          </a:ln>
        </p:spPr>
      </p:pic>
      <p:pic>
        <p:nvPicPr>
          <p:cNvPr id="162" name="Google Shape;162;p31"/>
          <p:cNvPicPr preferRelativeResize="0"/>
          <p:nvPr/>
        </p:nvPicPr>
        <p:blipFill>
          <a:blip r:embed="rId5">
            <a:alphaModFix/>
          </a:blip>
          <a:stretch>
            <a:fillRect/>
          </a:stretch>
        </p:blipFill>
        <p:spPr>
          <a:xfrm>
            <a:off x="5040075" y="3218800"/>
            <a:ext cx="1202350" cy="1124625"/>
          </a:xfrm>
          <a:prstGeom prst="rect">
            <a:avLst/>
          </a:prstGeom>
          <a:noFill/>
          <a:ln>
            <a:noFill/>
          </a:ln>
        </p:spPr>
      </p:pic>
      <p:pic>
        <p:nvPicPr>
          <p:cNvPr id="163" name="Google Shape;163;p31"/>
          <p:cNvPicPr preferRelativeResize="0"/>
          <p:nvPr/>
        </p:nvPicPr>
        <p:blipFill>
          <a:blip r:embed="rId6">
            <a:alphaModFix/>
          </a:blip>
          <a:stretch>
            <a:fillRect/>
          </a:stretch>
        </p:blipFill>
        <p:spPr>
          <a:xfrm>
            <a:off x="6625797" y="3555572"/>
            <a:ext cx="2061000" cy="13716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169" name="Google Shape;169;p3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00"/>
                </a:solidFill>
              </a:rPr>
              <a:t>Artificial Intelligence</a:t>
            </a:r>
            <a:r>
              <a:rPr lang="en" sz="2400">
                <a:solidFill>
                  <a:srgbClr val="000000"/>
                </a:solidFill>
              </a:rPr>
              <a:t> is a computer system able to perform tasks that ordinarily require human intelligence.</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175" name="Google Shape;175;p3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a:t>
            </a:r>
            <a:r>
              <a:rPr lang="en" sz="2400">
                <a:solidFill>
                  <a:srgbClr val="000000"/>
                </a:solidFill>
              </a:rPr>
              <a:t>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181" name="Google Shape;181;p34"/>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Artificial Intelligence is a computer system able to perform tasks that ordinarily require </a:t>
            </a:r>
            <a:r>
              <a:rPr b="1" lang="en" sz="2400">
                <a:solidFill>
                  <a:srgbClr val="000000"/>
                </a:solidFill>
              </a:rPr>
              <a:t>human intelligence</a:t>
            </a:r>
            <a:r>
              <a:rPr lang="en" sz="2400">
                <a:solidFill>
                  <a:srgbClr val="000000"/>
                </a:solidFill>
              </a:rPr>
              <a:t>.</a:t>
            </a:r>
            <a:endParaRPr sz="2400">
              <a:solidFill>
                <a:srgbClr val="000000"/>
              </a:solidFill>
            </a:endParaRPr>
          </a:p>
        </p:txBody>
      </p:sp>
      <p:cxnSp>
        <p:nvCxnSpPr>
          <p:cNvPr id="182" name="Google Shape;182;p34"/>
          <p:cNvCxnSpPr/>
          <p:nvPr/>
        </p:nvCxnSpPr>
        <p:spPr>
          <a:xfrm>
            <a:off x="5593100" y="2412802"/>
            <a:ext cx="0" cy="5889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34"/>
          <p:cNvSpPr txBox="1"/>
          <p:nvPr/>
        </p:nvSpPr>
        <p:spPr>
          <a:xfrm>
            <a:off x="3937250" y="2960875"/>
            <a:ext cx="3311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50">
                <a:highlight>
                  <a:srgbClr val="FFFFFF"/>
                </a:highlight>
                <a:latin typeface="Proxima Nova"/>
                <a:ea typeface="Proxima Nova"/>
                <a:cs typeface="Proxima Nova"/>
                <a:sym typeface="Proxima Nova"/>
              </a:rPr>
              <a:t>The ability to perceive and interpret information, and to retain it as knowledge to be applied in the correct context.</a:t>
            </a:r>
            <a:endParaRPr sz="205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189" name="Google Shape;189;p35"/>
          <p:cNvPicPr preferRelativeResize="0"/>
          <p:nvPr/>
        </p:nvPicPr>
        <p:blipFill>
          <a:blip r:embed="rId3">
            <a:alphaModFix/>
          </a:blip>
          <a:stretch>
            <a:fillRect/>
          </a:stretch>
        </p:blipFill>
        <p:spPr>
          <a:xfrm>
            <a:off x="3344550" y="1836550"/>
            <a:ext cx="2454900" cy="245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from Experience</a:t>
            </a:r>
            <a:endParaRPr/>
          </a:p>
        </p:txBody>
      </p:sp>
      <p:pic>
        <p:nvPicPr>
          <p:cNvPr id="195" name="Google Shape;195;p36"/>
          <p:cNvPicPr preferRelativeResize="0"/>
          <p:nvPr/>
        </p:nvPicPr>
        <p:blipFill>
          <a:blip r:embed="rId3">
            <a:alphaModFix/>
          </a:blip>
          <a:stretch>
            <a:fillRect/>
          </a:stretch>
        </p:blipFill>
        <p:spPr>
          <a:xfrm>
            <a:off x="3344550" y="1836550"/>
            <a:ext cx="2454900" cy="2454900"/>
          </a:xfrm>
          <a:prstGeom prst="rect">
            <a:avLst/>
          </a:prstGeom>
          <a:noFill/>
          <a:ln>
            <a:noFill/>
          </a:ln>
        </p:spPr>
      </p:pic>
      <p:sp>
        <p:nvSpPr>
          <p:cNvPr id="196" name="Google Shape;196;p36"/>
          <p:cNvSpPr txBox="1"/>
          <p:nvPr/>
        </p:nvSpPr>
        <p:spPr>
          <a:xfrm>
            <a:off x="1407375" y="1486750"/>
            <a:ext cx="7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Proxima Nova"/>
                <a:ea typeface="Proxima Nova"/>
                <a:cs typeface="Proxima Nova"/>
                <a:sym typeface="Proxima Nova"/>
              </a:rPr>
              <a:t>INPUT</a:t>
            </a:r>
            <a:endParaRPr b="1">
              <a:solidFill>
                <a:srgbClr val="38761D"/>
              </a:solidFill>
              <a:latin typeface="Proxima Nova"/>
              <a:ea typeface="Proxima Nova"/>
              <a:cs typeface="Proxima Nova"/>
              <a:sym typeface="Proxima Nova"/>
            </a:endParaRPr>
          </a:p>
        </p:txBody>
      </p:sp>
      <p:sp>
        <p:nvSpPr>
          <p:cNvPr id="197" name="Google Shape;197;p36"/>
          <p:cNvSpPr txBox="1"/>
          <p:nvPr/>
        </p:nvSpPr>
        <p:spPr>
          <a:xfrm>
            <a:off x="623625" y="2083650"/>
            <a:ext cx="230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"Got an A on a test I studied for three days before"</a:t>
            </a:r>
            <a:endParaRPr>
              <a:latin typeface="Proxima Nova"/>
              <a:ea typeface="Proxima Nova"/>
              <a:cs typeface="Proxima Nova"/>
              <a:sym typeface="Proxima Nova"/>
            </a:endParaRPr>
          </a:p>
        </p:txBody>
      </p:sp>
      <p:sp>
        <p:nvSpPr>
          <p:cNvPr id="198" name="Google Shape;198;p36"/>
          <p:cNvSpPr txBox="1"/>
          <p:nvPr/>
        </p:nvSpPr>
        <p:spPr>
          <a:xfrm>
            <a:off x="623625" y="307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tongue gets itchy when I eat peaches"</a:t>
            </a:r>
            <a:endParaRPr>
              <a:latin typeface="Proxima Nova"/>
              <a:ea typeface="Proxima Nova"/>
              <a:cs typeface="Proxima Nova"/>
              <a:sym typeface="Proxima Nova"/>
            </a:endParaRPr>
          </a:p>
        </p:txBody>
      </p:sp>
      <p:sp>
        <p:nvSpPr>
          <p:cNvPr id="199" name="Google Shape;199;p36"/>
          <p:cNvSpPr txBox="1"/>
          <p:nvPr/>
        </p:nvSpPr>
        <p:spPr>
          <a:xfrm>
            <a:off x="623625" y="3935225"/>
            <a:ext cx="230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"My friend got bit by a dog for trying to take its food"</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