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roxima Nova"/>
      <p:regular r:id="rId46"/>
      <p:bold r:id="rId47"/>
      <p:italic r:id="rId48"/>
      <p:boldItalic r:id="rId49"/>
    </p:embeddedFont>
    <p:embeddedFont>
      <p:font typeface="Satisfy"/>
      <p:regular r:id="rId50"/>
    </p:embeddedFont>
    <p:embeddedFont>
      <p:font typeface="Lemon"/>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AB15DE-8334-4A69-97EC-4B472F68BCBB}">
  <a:tblStyle styleId="{11AB15DE-8334-4A69-97EC-4B472F68BC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roximaNova-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emon-regular.fntdata"/><Relationship Id="rId50" Type="http://schemas.openxmlformats.org/officeDocument/2006/relationships/font" Target="fonts/Satisfy-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aea9a4b0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aea9a4b0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aea9a4b0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aea9a4b0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it places O in space 2, it then calls minimax for player 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aea9a4b02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aea9a4b02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case, X can be placed in three different locations. These are each a separate call to minimax 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baea9a4b02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baea9a4b02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call, we can see that the result is a win for player X, so the score -10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aea9a4b02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aea9a4b02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then returned to the minimax call made in the turn before, returning the value -10 to the minimax X call.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baea9a4b02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baea9a4b02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things get interesting. Since options B and C don't result in a winning move, they have to call minimax again to look for an end state. Since O's turn is a maximizing turn, both B and C will return the highest value possible.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baea9a4b02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baea9a4b02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both of these cases, they will choose the winning move that will result in player O winning, giving both of these a score of 10.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baea9a4b02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baea9a4b02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X's turn is a minimizer turn, the value of A will always be selected because it is the lowest of the possible scores.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baea9a4b02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baea9a4b02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is always going to be selected in this particular case, then there is no point searching the other branches! If we've already got the minimum value possible, then it doesn't make sense to explore the other options.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baea9a4b02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baea9a4b02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these redundant or </a:t>
            </a:r>
            <a:r>
              <a:rPr lang="en"/>
              <a:t>unnecessary</a:t>
            </a:r>
            <a:r>
              <a:rPr lang="en"/>
              <a:t> search branches can be done using a technique called alpha beta pruning.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baea9a4b02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baea9a4b02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 Beta pruning compares the current maximum and minimum scores in the game and stops minimax from executing if the minimum score is already lower than the maximum. So what exactly does that mean?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aea9a4b0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aea9a4b0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call the minimax function as we've currently constructed it, it will search through all available moves to find the best option.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baea9a4b02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baea9a4b02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Alpha score refers to the best or highest maximum score available and Beta refers to the best or lowest minimum score that's already been found.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baea9a4b02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baea9a4b02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minimax function, we can assess this by adding two parameters to account for alpha and beta.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baea9a4b02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baea9a4b02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call minimax, we want to set the alpha to a very low score and the beta to a very high score. This insures that when the minimum and maximum scores within the game are compared to the initial values of alpha and beta, they are correctly stored.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baea9a4b02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baea9a4b02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alpha beta pruning, we have to include several additional lines of code in our minimax function. Keep in mind that this is a pseudocode of the minimax function - there are some missing components to help us save space!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baea9a4b02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baea9a4b02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new components sets the value of alpha and beta. In the first, if it's the maximizers turn, we want to find the greatest score and store it in alpha. If it's the minimizers score, we want to find the lowest score and store it in beta. This ensures that alpha only increases when the maximizer is searching, and beta only increases when the minimizer is searching.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baea9a4b02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baea9a4b02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if the value of beta is less than the value of alpha, the current search is going to terminate without returning any value to the program, and without searching any further. This may sound a bit confusing, so let's explore this using our previous example.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baea9a4b02_0_1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baea9a4b02_0_1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same game board that we just looked at next to the new minimax function. What we expect to happen is that this function will terminate the search in turn 2 so that the two additional search branches aren't searched.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baea9a4b02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baea9a4b02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make a call to minimax, indicating the depth and the starting values for alpha and beta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baea9a4b02_0_1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baea9a4b02_0_1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first turn, O is placed on the board, and then minimax is called for player X. Since this results in a win, the score 10 is returned to the program, and stored in the variable value.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baea9a4b02_0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baea9a4b02_0_1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next line of code executes. the value of alpha is compared to the value of value, and the maximum between the two is stored in alpha. Because 10 is greater than -1000, alpha now stores the value 10.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aea9a4b0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aea9a4b0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if we didn't need to search through all the options, just some of them?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baea9a4b02_0_1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baea9a4b02_0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line determines if this branch should stop executing. In this case, because beta is 1000, the program continues to run.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baea9a4b02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baea9a4b02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for loop continues to iterate through the available moves, and places O on the second available space. Then, minimax X is called. The value of alpha and beta are sent to the next level in the search as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baea9a4b02_0_1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baea9a4b02_0_1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are no winners and the depth has not been reached, X is placed on the first available space, and minimax O is called.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baea9a4b02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baea9a4b02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is a winner, the score -10 is returned to the call to minimax 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baea9a4b02_0_2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baea9a4b02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next line of code executes, which compares the existing value of beta to the score that was returned. Since -10 is lower than 1000, the beta value now becomes -10.</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baea9a4b02_0_2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baea9a4b02_0_2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we check if beta is lower than alpha, the if statement is true. We check this condition because we are comparing the current minimum to the other values in the current search depth.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baea9a4b02_0_2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baea9a4b02_0_2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current search is terminated, eliminating the other paths in this search from being executed, and the value of -10 is sent back to the previous level. In this way, alpha beta pruning can be used to eliminate search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baea9a4b02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baea9a4b02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alpha beta pruning because it reduces the total computation necessary to search for an optimal move by roughly half!</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baea9a4b02_0_2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baea9a4b02_0_2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this difference is hardly noticeable in Tic Tac Toe, for games like chess, which have billions of possible moves, Alpha Beta pruning can not only increase the game speed of the computer, but can allow the computer to search further into the program. By eliminating half the potential searches, pruning opens up more computational power to search deeper!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baea9a4b02_0_2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baea9a4b02_0_2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you've learned about Alpha Beta Pruning, It's your turn to try it 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ea9a4b0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ea9a4b0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might we only want to look at some of the options? Let's take a look at this example for a better idea.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this board, it's O's turn. The call minimax("o", 3) is called to check potential moves, and starts by evaluating the potential moves for the first available space.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ea9a4b0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aea9a4b0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it's O's turn, an O will be placed on space one, and minimax will be called for player 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aea9a4b0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aea9a4b0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game ends in a winning move, the base case is returned.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aea9a4b0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aea9a4b0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player O won, the value 10 is returned, indicating that this is an optimal move for player 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aea9a4b0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aea9a4b0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value is then returned to the original minimax call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aea9a4b0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aea9a4b0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Minimax then moves to the next available move to evaluate other potential moves.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6"/>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6"/>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6"/>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6"/>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6"/>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6"/>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6"/>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{11AB15DE-8334-4A69-97EC-4B472F68BCBB}</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17" name="Shape 117"/>
        <p:cNvGrpSpPr/>
        <p:nvPr/>
      </p:nvGrpSpPr>
      <p:grpSpPr>
        <a:xfrm>
          <a:off x="0" y="0"/>
          <a:ext cx="0" cy="0"/>
          <a:chOff x="0" y="0"/>
          <a:chExt cx="0" cy="0"/>
        </a:xfrm>
      </p:grpSpPr>
      <p:sp>
        <p:nvSpPr>
          <p:cNvPr id="118" name="Google Shape;118;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21" name="Shape 121"/>
        <p:cNvGrpSpPr/>
        <p:nvPr/>
      </p:nvGrpSpPr>
      <p:grpSpPr>
        <a:xfrm>
          <a:off x="0" y="0"/>
          <a:ext cx="0" cy="0"/>
          <a:chOff x="0" y="0"/>
          <a:chExt cx="0" cy="0"/>
        </a:xfrm>
      </p:grpSpPr>
      <p:sp>
        <p:nvSpPr>
          <p:cNvPr id="122" name="Google Shape;12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7">
  <p:cSld name="TITLE_7">
    <p:spTree>
      <p:nvGrpSpPr>
        <p:cNvPr id="125" name="Shape 125"/>
        <p:cNvGrpSpPr/>
        <p:nvPr/>
      </p:nvGrpSpPr>
      <p:grpSpPr>
        <a:xfrm>
          <a:off x="0" y="0"/>
          <a:ext cx="0" cy="0"/>
          <a:chOff x="0" y="0"/>
          <a:chExt cx="0" cy="0"/>
        </a:xfrm>
      </p:grpSpPr>
      <p:sp>
        <p:nvSpPr>
          <p:cNvPr id="126" name="Google Shape;126;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2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30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30" name="Google Shape;130;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a:t>
            </a:r>
            <a:r>
              <a:rPr lang="en" sz="2000">
                <a:solidFill>
                  <a:srgbClr val="333333"/>
                </a:solidFill>
                <a:latin typeface="Proxima Nova"/>
                <a:ea typeface="Proxima Nova"/>
                <a:cs typeface="Proxima Nova"/>
                <a:sym typeface="Proxima Nova"/>
              </a:rPr>
              <a:t>number</a:t>
            </a:r>
            <a:r>
              <a:rPr lang="en" sz="2000">
                <a:solidFill>
                  <a:srgbClr val="333333"/>
                </a:solidFill>
                <a:latin typeface="Proxima Nova"/>
                <a:ea typeface="Proxima Nova"/>
                <a:cs typeface="Proxima Nova"/>
                <a:sym typeface="Proxima Nova"/>
              </a:rPr>
              <a:t>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6"/>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391" name="Google Shape;391;p36"/>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92" name="Google Shape;392;p36"/>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393" name="Google Shape;393;p36"/>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394" name="Google Shape;394;p36"/>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95" name="Google Shape;395;p36"/>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396" name="Google Shape;396;p36"/>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397" name="Google Shape;397;p36"/>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36"/>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99" name="Google Shape;399;p36"/>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400" name="Google Shape;400;p36"/>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401" name="Google Shape;401;p36"/>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402" name="Google Shape;402;p36"/>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03" name="Google Shape;403;p36"/>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404" name="Google Shape;404;p36"/>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405" name="Google Shape;405;p36"/>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06" name="Google Shape;406;p36"/>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07" name="Google Shape;407;p36"/>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408" name="Google Shape;408;p36"/>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09" name="Google Shape;409;p36"/>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10" name="Google Shape;410;p36"/>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11" name="Google Shape;411;p36"/>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12" name="Google Shape;412;p36"/>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13" name="Google Shape;413;p36"/>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414" name="Google Shape;414;p36"/>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500"/>
          </a:p>
        </p:txBody>
      </p:sp>
      <p:sp>
        <p:nvSpPr>
          <p:cNvPr id="415" name="Google Shape;415;p36"/>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16" name="Google Shape;416;p36"/>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17" name="Google Shape;417;p36"/>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418" name="Google Shape;418;p36"/>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19" name="Google Shape;419;p36"/>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20" name="Google Shape;420;p36"/>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21" name="Google Shape;421;p36"/>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22" name="Google Shape;422;p36"/>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423" name="Google Shape;423;p36"/>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24" name="Google Shape;424;p36"/>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425" name="Google Shape;425;p36"/>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26" name="Google Shape;426;p36"/>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27" name="Google Shape;427;p36"/>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28" name="Google Shape;428;p36"/>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429" name="Google Shape;429;p36"/>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30" name="Google Shape;430;p36"/>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31" name="Google Shape;431;p36"/>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32" name="Google Shape;432;p36"/>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33" name="Google Shape;433;p36"/>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434" name="Google Shape;434;p36"/>
          <p:cNvCxnSpPr>
            <a:stCxn id="435" idx="0"/>
            <a:endCxn id="430"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36"/>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37" name="Google Shape;437;p36"/>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35" name="Google Shape;435;p36"/>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38" name="Google Shape;438;p36"/>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439" name="Google Shape;439;p36"/>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40" name="Google Shape;440;p36"/>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41" name="Google Shape;441;p36"/>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42" name="Google Shape;442;p36"/>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443" name="Google Shape;443;p36"/>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444" name="Google Shape;444;p36"/>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45" name="Google Shape;445;p36"/>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46" name="Google Shape;446;p36"/>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447" name="Google Shape;447;p36"/>
          <p:cNvCxnSpPr>
            <a:endCxn id="415"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7"/>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453" name="Google Shape;453;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454" name="Google Shape;454;p37"/>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55" name="Google Shape;455;p37"/>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456" name="Google Shape;456;p37"/>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457" name="Google Shape;457;p37"/>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458" name="Google Shape;458;p37"/>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459" name="Google Shape;459;p37"/>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460" name="Google Shape;460;p37"/>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37"/>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462" name="Google Shape;462;p37"/>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463" name="Google Shape;463;p37"/>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464" name="Google Shape;464;p37"/>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465" name="Google Shape;465;p37"/>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66" name="Google Shape;466;p37"/>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467" name="Google Shape;467;p37"/>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68" name="Google Shape;468;p37"/>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69" name="Google Shape;469;p37"/>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70" name="Google Shape;470;p37"/>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471" name="Google Shape;471;p37"/>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72" name="Google Shape;472;p37"/>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73" name="Google Shape;473;p37"/>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74" name="Google Shape;474;p37"/>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75" name="Google Shape;475;p37"/>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476" name="Google Shape;476;p37"/>
          <p:cNvCxnSpPr>
            <a:stCxn id="477" idx="0"/>
            <a:endCxn id="472"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478" name="Google Shape;478;p37"/>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79" name="Google Shape;479;p37"/>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77" name="Google Shape;477;p37"/>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80" name="Google Shape;480;p37"/>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481" name="Google Shape;481;p37"/>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82" name="Google Shape;482;p37"/>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83" name="Google Shape;483;p37"/>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84" name="Google Shape;484;p37"/>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485" name="Google Shape;485;p37"/>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486" name="Google Shape;486;p37"/>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87" name="Google Shape;487;p37"/>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88" name="Google Shape;488;p37"/>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489" name="Google Shape;489;p37"/>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490" name="Google Shape;490;p37"/>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491" name="Google Shape;491;p37"/>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492" name="Google Shape;492;p37"/>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93" name="Google Shape;493;p37"/>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494" name="Google Shape;494;p37"/>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495" name="Google Shape;495;p37"/>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496" name="Google Shape;496;p37"/>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497" name="Google Shape;497;p37"/>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498" name="Google Shape;498;p37"/>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499" name="Google Shape;499;p37"/>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00" name="Google Shape;500;p37"/>
          <p:cNvSpPr/>
          <p:nvPr/>
        </p:nvSpPr>
        <p:spPr>
          <a:xfrm>
            <a:off x="6384350" y="4231852"/>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501" name="Google Shape;501;p37"/>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502" name="Google Shape;502;p37"/>
          <p:cNvSpPr/>
          <p:nvPr/>
        </p:nvSpPr>
        <p:spPr>
          <a:xfrm>
            <a:off x="6623175" y="4231852"/>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03" name="Google Shape;503;p37"/>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504" name="Google Shape;504;p37"/>
          <p:cNvSpPr/>
          <p:nvPr/>
        </p:nvSpPr>
        <p:spPr>
          <a:xfrm>
            <a:off x="6862001" y="4231852"/>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505" name="Google Shape;505;p37"/>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06" name="Google Shape;506;p37"/>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07" name="Google Shape;507;p37"/>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508" name="Google Shape;508;p37"/>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509" name="Google Shape;509;p37"/>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10" name="Google Shape;510;p37"/>
          <p:cNvSpPr/>
          <p:nvPr/>
        </p:nvSpPr>
        <p:spPr>
          <a:xfrm>
            <a:off x="7238859"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511" name="Google Shape;511;p37"/>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512" name="Google Shape;512;p37"/>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13" name="Google Shape;513;p37"/>
          <p:cNvSpPr/>
          <p:nvPr/>
        </p:nvSpPr>
        <p:spPr>
          <a:xfrm>
            <a:off x="7477684"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514" name="Google Shape;514;p37"/>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515" name="Google Shape;515;p37"/>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16" name="Google Shape;516;p37"/>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17" name="Google Shape;517;p37"/>
          <p:cNvSpPr/>
          <p:nvPr/>
        </p:nvSpPr>
        <p:spPr>
          <a:xfrm>
            <a:off x="7716510"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518" name="Google Shape;518;p37"/>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519" name="Google Shape;519;p37"/>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20" name="Google Shape;520;p37"/>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521" name="Google Shape;521;p37"/>
          <p:cNvSpPr/>
          <p:nvPr/>
        </p:nvSpPr>
        <p:spPr>
          <a:xfrm>
            <a:off x="8105484"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522" name="Google Shape;522;p37"/>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23" name="Google Shape;523;p37"/>
          <p:cNvSpPr/>
          <p:nvPr/>
        </p:nvSpPr>
        <p:spPr>
          <a:xfrm>
            <a:off x="8344309"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524" name="Google Shape;524;p37"/>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525" name="Google Shape;525;p37"/>
          <p:cNvSpPr/>
          <p:nvPr/>
        </p:nvSpPr>
        <p:spPr>
          <a:xfrm>
            <a:off x="8583135"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26" name="Google Shape;526;p37"/>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27" name="Google Shape;527;p37"/>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528" name="Google Shape;528;p37"/>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529" name="Google Shape;529;p37"/>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30" name="Google Shape;530;p37"/>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531" name="Google Shape;531;p37"/>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532" name="Google Shape;532;p37"/>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33" name="Google Shape;533;p37"/>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534" name="Google Shape;534;p37"/>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535" name="Google Shape;535;p37"/>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36" name="Google Shape;536;p37"/>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37" name="Google Shape;537;p37"/>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538" name="Google Shape;538;p37"/>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539" name="Google Shape;539;p37"/>
          <p:cNvCxnSpPr>
            <a:endCxn id="532"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540" name="Google Shape;540;p37"/>
          <p:cNvCxnSpPr>
            <a:endCxn id="502" idx="0"/>
          </p:cNvCxnSpPr>
          <p:nvPr/>
        </p:nvCxnSpPr>
        <p:spPr>
          <a:xfrm flipH="1">
            <a:off x="6742575" y="3997852"/>
            <a:ext cx="854400" cy="234000"/>
          </a:xfrm>
          <a:prstGeom prst="straightConnector1">
            <a:avLst/>
          </a:prstGeom>
          <a:noFill/>
          <a:ln cap="flat" cmpd="sng" w="9525">
            <a:solidFill>
              <a:schemeClr val="dk2"/>
            </a:solidFill>
            <a:prstDash val="solid"/>
            <a:round/>
            <a:headEnd len="med" w="med" type="none"/>
            <a:tailEnd len="med" w="med" type="triangle"/>
          </a:ln>
        </p:spPr>
      </p:cxnSp>
      <p:cxnSp>
        <p:nvCxnSpPr>
          <p:cNvPr id="541" name="Google Shape;541;p37"/>
          <p:cNvCxnSpPr>
            <a:endCxn id="522"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37"/>
          <p:cNvCxnSpPr>
            <a:stCxn id="536" idx="2"/>
            <a:endCxn id="512"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37"/>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544" name="Google Shape;544;p37"/>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sp>
        <p:nvSpPr>
          <p:cNvPr id="545" name="Google Shape;545;p37"/>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546" name="Google Shape;546;p37"/>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8"/>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552" name="Google Shape;552;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553" name="Google Shape;553;p38"/>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54" name="Google Shape;554;p38"/>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555" name="Google Shape;555;p38"/>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556" name="Google Shape;556;p38"/>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557" name="Google Shape;557;p38"/>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558" name="Google Shape;558;p38"/>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559" name="Google Shape;559;p38"/>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38"/>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561" name="Google Shape;561;p38"/>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562" name="Google Shape;562;p38"/>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563" name="Google Shape;563;p38"/>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564" name="Google Shape;564;p38"/>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65" name="Google Shape;565;p38"/>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566" name="Google Shape;566;p38"/>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67" name="Google Shape;567;p38"/>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68" name="Google Shape;568;p38"/>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569" name="Google Shape;569;p38"/>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570" name="Google Shape;570;p38"/>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71" name="Google Shape;571;p38"/>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72" name="Google Shape;572;p38"/>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573" name="Google Shape;573;p38"/>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574" name="Google Shape;574;p38"/>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575" name="Google Shape;575;p38"/>
          <p:cNvCxnSpPr>
            <a:stCxn id="576" idx="0"/>
            <a:endCxn id="571"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577" name="Google Shape;577;p38"/>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78" name="Google Shape;578;p38"/>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76" name="Google Shape;576;p38"/>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79" name="Google Shape;579;p38"/>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580" name="Google Shape;580;p38"/>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81" name="Google Shape;581;p38"/>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82" name="Google Shape;582;p38"/>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583" name="Google Shape;583;p38"/>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584" name="Google Shape;584;p38"/>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585" name="Google Shape;585;p38"/>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586" name="Google Shape;586;p38"/>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587" name="Google Shape;587;p38"/>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588" name="Google Shape;588;p38"/>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89" name="Google Shape;589;p38"/>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590" name="Google Shape;590;p38"/>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591" name="Google Shape;591;p38"/>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92" name="Google Shape;592;p38"/>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593" name="Google Shape;593;p38"/>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594" name="Google Shape;594;p38"/>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595" name="Google Shape;595;p38"/>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596" name="Google Shape;596;p38"/>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597" name="Google Shape;597;p38"/>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598" name="Google Shape;598;p38"/>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599" name="Google Shape;599;p38"/>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600" name="Google Shape;600;p38"/>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601" name="Google Shape;601;p38"/>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02" name="Google Shape;602;p38"/>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03" name="Google Shape;603;p38"/>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604" name="Google Shape;604;p38"/>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605" name="Google Shape;605;p38"/>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06" name="Google Shape;606;p38"/>
          <p:cNvSpPr/>
          <p:nvPr/>
        </p:nvSpPr>
        <p:spPr>
          <a:xfrm>
            <a:off x="7238859"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607" name="Google Shape;607;p38"/>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608" name="Google Shape;608;p38"/>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09" name="Google Shape;609;p38"/>
          <p:cNvSpPr/>
          <p:nvPr/>
        </p:nvSpPr>
        <p:spPr>
          <a:xfrm>
            <a:off x="7477684"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610" name="Google Shape;610;p38"/>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611" name="Google Shape;611;p38"/>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100"/>
          </a:p>
        </p:txBody>
      </p:sp>
      <p:sp>
        <p:nvSpPr>
          <p:cNvPr id="612" name="Google Shape;612;p38"/>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13" name="Google Shape;613;p38"/>
          <p:cNvSpPr/>
          <p:nvPr/>
        </p:nvSpPr>
        <p:spPr>
          <a:xfrm>
            <a:off x="7716510"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614" name="Google Shape;614;p38"/>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615" name="Google Shape;615;p38"/>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16" name="Google Shape;616;p38"/>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617" name="Google Shape;617;p38"/>
          <p:cNvSpPr/>
          <p:nvPr/>
        </p:nvSpPr>
        <p:spPr>
          <a:xfrm>
            <a:off x="8105484"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618" name="Google Shape;618;p38"/>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19" name="Google Shape;619;p38"/>
          <p:cNvSpPr/>
          <p:nvPr/>
        </p:nvSpPr>
        <p:spPr>
          <a:xfrm>
            <a:off x="8344309"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620" name="Google Shape;620;p38"/>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621" name="Google Shape;621;p38"/>
          <p:cNvSpPr/>
          <p:nvPr/>
        </p:nvSpPr>
        <p:spPr>
          <a:xfrm>
            <a:off x="8583135"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22" name="Google Shape;622;p38"/>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23" name="Google Shape;623;p38"/>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624" name="Google Shape;624;p38"/>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25" name="Google Shape;625;p38"/>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26" name="Google Shape;626;p38"/>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627" name="Google Shape;627;p38"/>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628" name="Google Shape;628;p38"/>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29" name="Google Shape;629;p38"/>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630" name="Google Shape;630;p38"/>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631" name="Google Shape;631;p38"/>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32" name="Google Shape;632;p38"/>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33" name="Google Shape;633;p38"/>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634" name="Google Shape;634;p38"/>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635" name="Google Shape;635;p38"/>
          <p:cNvCxnSpPr>
            <a:endCxn id="628"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636" name="Google Shape;636;p38"/>
          <p:cNvCxnSpPr>
            <a:endCxn id="637" idx="0"/>
          </p:cNvCxnSpPr>
          <p:nvPr/>
        </p:nvCxnSpPr>
        <p:spPr>
          <a:xfrm flipH="1">
            <a:off x="6742575" y="3997852"/>
            <a:ext cx="854400" cy="234000"/>
          </a:xfrm>
          <a:prstGeom prst="straightConnector1">
            <a:avLst/>
          </a:prstGeom>
          <a:noFill/>
          <a:ln cap="flat" cmpd="sng" w="9525">
            <a:solidFill>
              <a:schemeClr val="dk2"/>
            </a:solidFill>
            <a:prstDash val="solid"/>
            <a:round/>
            <a:headEnd len="med" w="med" type="none"/>
            <a:tailEnd len="med" w="med" type="triangle"/>
          </a:ln>
        </p:spPr>
      </p:cxnSp>
      <p:cxnSp>
        <p:nvCxnSpPr>
          <p:cNvPr id="638" name="Google Shape;638;p38"/>
          <p:cNvCxnSpPr>
            <a:endCxn id="618"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639" name="Google Shape;639;p38"/>
          <p:cNvCxnSpPr>
            <a:stCxn id="632" idx="2"/>
            <a:endCxn id="608"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640" name="Google Shape;640;p38"/>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641" name="Google Shape;641;p38"/>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637" name="Google Shape;637;p38"/>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642" name="Google Shape;642;p38"/>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643" name="Google Shape;643;p38"/>
          <p:cNvSpPr txBox="1"/>
          <p:nvPr/>
        </p:nvSpPr>
        <p:spPr>
          <a:xfrm>
            <a:off x="6522625" y="3907075"/>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a:t>
            </a: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
        <p:nvSpPr>
          <p:cNvPr id="644" name="Google Shape;644;p38"/>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sp>
        <p:nvSpPr>
          <p:cNvPr id="645" name="Google Shape;645;p38"/>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646" name="Google Shape;646;p38"/>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9"/>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652" name="Google Shape;652;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653" name="Google Shape;653;p39"/>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54" name="Google Shape;654;p39"/>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655" name="Google Shape;655;p39"/>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656" name="Google Shape;656;p39"/>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657" name="Google Shape;657;p39"/>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658" name="Google Shape;658;p39"/>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659" name="Google Shape;659;p39"/>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0" name="Google Shape;660;p39"/>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661" name="Google Shape;661;p39"/>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662" name="Google Shape;662;p39"/>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663" name="Google Shape;663;p39"/>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664" name="Google Shape;664;p39"/>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65" name="Google Shape;665;p39"/>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666" name="Google Shape;666;p39"/>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67" name="Google Shape;667;p39"/>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68" name="Google Shape;668;p39"/>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669" name="Google Shape;669;p39"/>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670" name="Google Shape;670;p39"/>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71" name="Google Shape;671;p39"/>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72" name="Google Shape;672;p39"/>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673" name="Google Shape;673;p39"/>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674" name="Google Shape;674;p39"/>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675" name="Google Shape;675;p39"/>
          <p:cNvCxnSpPr>
            <a:stCxn id="676" idx="0"/>
            <a:endCxn id="671"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677" name="Google Shape;677;p39"/>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78" name="Google Shape;678;p39"/>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76" name="Google Shape;676;p39"/>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79" name="Google Shape;679;p39"/>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680" name="Google Shape;680;p39"/>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81" name="Google Shape;681;p39"/>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82" name="Google Shape;682;p39"/>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683" name="Google Shape;683;p39"/>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684" name="Google Shape;684;p39"/>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685" name="Google Shape;685;p39"/>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686" name="Google Shape;686;p39"/>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687" name="Google Shape;687;p39"/>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688" name="Google Shape;688;p39"/>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89" name="Google Shape;689;p39"/>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690" name="Google Shape;690;p39"/>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691" name="Google Shape;691;p39"/>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92" name="Google Shape;692;p39"/>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693" name="Google Shape;693;p39"/>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694" name="Google Shape;694;p39"/>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695" name="Google Shape;695;p39"/>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696" name="Google Shape;696;p39"/>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697" name="Google Shape;697;p39"/>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698" name="Google Shape;698;p39"/>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699" name="Google Shape;699;p39"/>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700" name="Google Shape;700;p39"/>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701" name="Google Shape;701;p39"/>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02" name="Google Shape;702;p39"/>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03" name="Google Shape;703;p39"/>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704" name="Google Shape;704;p39"/>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705" name="Google Shape;705;p39"/>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06" name="Google Shape;706;p39"/>
          <p:cNvSpPr/>
          <p:nvPr/>
        </p:nvSpPr>
        <p:spPr>
          <a:xfrm>
            <a:off x="7238859"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707" name="Google Shape;707;p39"/>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708" name="Google Shape;708;p39"/>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09" name="Google Shape;709;p39"/>
          <p:cNvSpPr/>
          <p:nvPr/>
        </p:nvSpPr>
        <p:spPr>
          <a:xfrm>
            <a:off x="7477684"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710" name="Google Shape;710;p39"/>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711" name="Google Shape;711;p39"/>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100"/>
          </a:p>
        </p:txBody>
      </p:sp>
      <p:sp>
        <p:nvSpPr>
          <p:cNvPr id="712" name="Google Shape;712;p39"/>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13" name="Google Shape;713;p39"/>
          <p:cNvSpPr/>
          <p:nvPr/>
        </p:nvSpPr>
        <p:spPr>
          <a:xfrm>
            <a:off x="7716510"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714" name="Google Shape;714;p39"/>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715" name="Google Shape;715;p39"/>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16" name="Google Shape;716;p39"/>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717" name="Google Shape;717;p39"/>
          <p:cNvSpPr/>
          <p:nvPr/>
        </p:nvSpPr>
        <p:spPr>
          <a:xfrm>
            <a:off x="8105484"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718" name="Google Shape;718;p39"/>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19" name="Google Shape;719;p39"/>
          <p:cNvSpPr/>
          <p:nvPr/>
        </p:nvSpPr>
        <p:spPr>
          <a:xfrm>
            <a:off x="8344309"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720" name="Google Shape;720;p39"/>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721" name="Google Shape;721;p39"/>
          <p:cNvSpPr/>
          <p:nvPr/>
        </p:nvSpPr>
        <p:spPr>
          <a:xfrm>
            <a:off x="8583135"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22" name="Google Shape;722;p39"/>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23" name="Google Shape;723;p39"/>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724" name="Google Shape;724;p39"/>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25" name="Google Shape;725;p39"/>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26" name="Google Shape;726;p39"/>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727" name="Google Shape;727;p39"/>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728" name="Google Shape;728;p39"/>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29" name="Google Shape;729;p39"/>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730" name="Google Shape;730;p39"/>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731" name="Google Shape;731;p39"/>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32" name="Google Shape;732;p39"/>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33" name="Google Shape;733;p39"/>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734" name="Google Shape;734;p39"/>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735" name="Google Shape;735;p39"/>
          <p:cNvCxnSpPr>
            <a:endCxn id="728"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736" name="Google Shape;736;p39"/>
          <p:cNvCxnSpPr>
            <a:endCxn id="737" idx="0"/>
          </p:cNvCxnSpPr>
          <p:nvPr/>
        </p:nvCxnSpPr>
        <p:spPr>
          <a:xfrm flipH="1">
            <a:off x="6742575" y="3997852"/>
            <a:ext cx="854400" cy="234000"/>
          </a:xfrm>
          <a:prstGeom prst="straightConnector1">
            <a:avLst/>
          </a:prstGeom>
          <a:noFill/>
          <a:ln cap="flat" cmpd="sng" w="9525">
            <a:solidFill>
              <a:schemeClr val="dk2"/>
            </a:solidFill>
            <a:prstDash val="solid"/>
            <a:round/>
            <a:headEnd len="med" w="med" type="none"/>
            <a:tailEnd len="med" w="med" type="triangle"/>
          </a:ln>
        </p:spPr>
      </p:cxnSp>
      <p:cxnSp>
        <p:nvCxnSpPr>
          <p:cNvPr id="738" name="Google Shape;738;p39"/>
          <p:cNvCxnSpPr>
            <a:endCxn id="718"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39"/>
          <p:cNvCxnSpPr>
            <a:stCxn id="732" idx="2"/>
            <a:endCxn id="708"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740" name="Google Shape;740;p39"/>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741" name="Google Shape;741;p39"/>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737" name="Google Shape;737;p39"/>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742" name="Google Shape;742;p39"/>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743" name="Google Shape;743;p39"/>
          <p:cNvSpPr txBox="1"/>
          <p:nvPr/>
        </p:nvSpPr>
        <p:spPr>
          <a:xfrm>
            <a:off x="6522625" y="3907075"/>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
        <p:nvSpPr>
          <p:cNvPr id="744" name="Google Shape;744;p39"/>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sp>
        <p:nvSpPr>
          <p:cNvPr id="745" name="Google Shape;745;p39"/>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746" name="Google Shape;746;p39"/>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
        <p:nvSpPr>
          <p:cNvPr id="747" name="Google Shape;747;p39"/>
          <p:cNvSpPr txBox="1"/>
          <p:nvPr/>
        </p:nvSpPr>
        <p:spPr>
          <a:xfrm>
            <a:off x="6268049" y="2916375"/>
            <a:ext cx="5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 -10</a:t>
            </a:r>
            <a:endParaRPr b="1" sz="1100">
              <a:latin typeface="Proxima Nova"/>
              <a:ea typeface="Proxima Nova"/>
              <a:cs typeface="Proxima Nova"/>
              <a:sym typeface="Proxima Nova"/>
            </a:endParaRPr>
          </a:p>
        </p:txBody>
      </p:sp>
      <p:sp>
        <p:nvSpPr>
          <p:cNvPr id="748" name="Google Shape;748;p39"/>
          <p:cNvSpPr txBox="1"/>
          <p:nvPr/>
        </p:nvSpPr>
        <p:spPr>
          <a:xfrm>
            <a:off x="6268076" y="3223749"/>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749" name="Google Shape;749;p39"/>
          <p:cNvSpPr txBox="1"/>
          <p:nvPr/>
        </p:nvSpPr>
        <p:spPr>
          <a:xfrm>
            <a:off x="6268960" y="3540301"/>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0"/>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755" name="Google Shape;755;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756" name="Google Shape;756;p40"/>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57" name="Google Shape;757;p40"/>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758" name="Google Shape;758;p40"/>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759" name="Google Shape;759;p40"/>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760" name="Google Shape;760;p40"/>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761" name="Google Shape;761;p40"/>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762" name="Google Shape;762;p40"/>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3" name="Google Shape;763;p40"/>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764" name="Google Shape;764;p40"/>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765" name="Google Shape;765;p40"/>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766" name="Google Shape;766;p40"/>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767" name="Google Shape;767;p40"/>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68" name="Google Shape;768;p40"/>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769" name="Google Shape;769;p40"/>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70" name="Google Shape;770;p40"/>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71" name="Google Shape;771;p40"/>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772" name="Google Shape;772;p40"/>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773" name="Google Shape;773;p40"/>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74" name="Google Shape;774;p40"/>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75" name="Google Shape;775;p40"/>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776" name="Google Shape;776;p40"/>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777" name="Google Shape;777;p40"/>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778" name="Google Shape;778;p40"/>
          <p:cNvCxnSpPr>
            <a:stCxn id="779" idx="0"/>
            <a:endCxn id="774"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780" name="Google Shape;780;p40"/>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81" name="Google Shape;781;p40"/>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79" name="Google Shape;779;p40"/>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82" name="Google Shape;782;p40"/>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783" name="Google Shape;783;p40"/>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84" name="Google Shape;784;p40"/>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85" name="Google Shape;785;p40"/>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786" name="Google Shape;786;p40"/>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787" name="Google Shape;787;p40"/>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788" name="Google Shape;788;p40"/>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789" name="Google Shape;789;p40"/>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790" name="Google Shape;790;p40"/>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791" name="Google Shape;791;p40"/>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792" name="Google Shape;792;p40"/>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793" name="Google Shape;793;p40"/>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94" name="Google Shape;794;p40"/>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795" name="Google Shape;795;p40"/>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796" name="Google Shape;796;p40"/>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797" name="Google Shape;797;p40"/>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798" name="Google Shape;798;p40"/>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799" name="Google Shape;799;p40"/>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00" name="Google Shape;800;p40"/>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01" name="Google Shape;801;p40"/>
          <p:cNvSpPr/>
          <p:nvPr/>
        </p:nvSpPr>
        <p:spPr>
          <a:xfrm>
            <a:off x="7238859"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802" name="Google Shape;802;p40"/>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803" name="Google Shape;803;p40"/>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04" name="Google Shape;804;p40"/>
          <p:cNvSpPr/>
          <p:nvPr/>
        </p:nvSpPr>
        <p:spPr>
          <a:xfrm>
            <a:off x="7477684"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805" name="Google Shape;805;p40"/>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806" name="Google Shape;806;p40"/>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100"/>
          </a:p>
        </p:txBody>
      </p:sp>
      <p:sp>
        <p:nvSpPr>
          <p:cNvPr id="807" name="Google Shape;807;p40"/>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08" name="Google Shape;808;p40"/>
          <p:cNvSpPr/>
          <p:nvPr/>
        </p:nvSpPr>
        <p:spPr>
          <a:xfrm>
            <a:off x="7716510"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809" name="Google Shape;809;p40"/>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10" name="Google Shape;810;p40"/>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11" name="Google Shape;811;p40"/>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812" name="Google Shape;812;p40"/>
          <p:cNvSpPr/>
          <p:nvPr/>
        </p:nvSpPr>
        <p:spPr>
          <a:xfrm>
            <a:off x="8105484"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813" name="Google Shape;813;p40"/>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14" name="Google Shape;814;p40"/>
          <p:cNvSpPr/>
          <p:nvPr/>
        </p:nvSpPr>
        <p:spPr>
          <a:xfrm>
            <a:off x="8344309"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815" name="Google Shape;815;p40"/>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816" name="Google Shape;816;p40"/>
          <p:cNvSpPr/>
          <p:nvPr/>
        </p:nvSpPr>
        <p:spPr>
          <a:xfrm>
            <a:off x="8583135" y="4481255"/>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17" name="Google Shape;817;p40"/>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18" name="Google Shape;818;p40"/>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819" name="Google Shape;819;p40"/>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20" name="Google Shape;820;p40"/>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21" name="Google Shape;821;p40"/>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822" name="Google Shape;822;p40"/>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823" name="Google Shape;823;p40"/>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24" name="Google Shape;824;p40"/>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825" name="Google Shape;825;p40"/>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826" name="Google Shape;826;p40"/>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27" name="Google Shape;827;p40"/>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28" name="Google Shape;828;p40"/>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829" name="Google Shape;829;p40"/>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830" name="Google Shape;830;p40"/>
          <p:cNvCxnSpPr>
            <a:endCxn id="823"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831" name="Google Shape;831;p40"/>
          <p:cNvCxnSpPr>
            <a:endCxn id="813"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832" name="Google Shape;832;p40"/>
          <p:cNvCxnSpPr>
            <a:stCxn id="827" idx="2"/>
            <a:endCxn id="803"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833" name="Google Shape;833;p40"/>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834" name="Google Shape;834;p40"/>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835" name="Google Shape;835;p40"/>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
        <p:nvSpPr>
          <p:cNvPr id="836" name="Google Shape;836;p40"/>
          <p:cNvSpPr txBox="1"/>
          <p:nvPr/>
        </p:nvSpPr>
        <p:spPr>
          <a:xfrm>
            <a:off x="6268049" y="2916375"/>
            <a:ext cx="5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 -10</a:t>
            </a:r>
            <a:endParaRPr b="1" sz="1100">
              <a:latin typeface="Proxima Nova"/>
              <a:ea typeface="Proxima Nova"/>
              <a:cs typeface="Proxima Nova"/>
              <a:sym typeface="Proxima Nova"/>
            </a:endParaRPr>
          </a:p>
        </p:txBody>
      </p:sp>
      <p:sp>
        <p:nvSpPr>
          <p:cNvPr id="837" name="Google Shape;837;p40"/>
          <p:cNvSpPr txBox="1"/>
          <p:nvPr/>
        </p:nvSpPr>
        <p:spPr>
          <a:xfrm>
            <a:off x="6268076" y="3223749"/>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838" name="Google Shape;838;p40"/>
          <p:cNvSpPr txBox="1"/>
          <p:nvPr/>
        </p:nvSpPr>
        <p:spPr>
          <a:xfrm>
            <a:off x="6268960" y="3540301"/>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
        <p:nvSpPr>
          <p:cNvPr id="839" name="Google Shape;839;p40"/>
          <p:cNvSpPr txBox="1"/>
          <p:nvPr/>
        </p:nvSpPr>
        <p:spPr>
          <a:xfrm>
            <a:off x="4908818" y="4215741"/>
            <a:ext cx="204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Because it's a max turn, B and C will try to return the </a:t>
            </a:r>
            <a:r>
              <a:rPr b="1" lang="en" sz="1200">
                <a:latin typeface="Proxima Nova"/>
                <a:ea typeface="Proxima Nova"/>
                <a:cs typeface="Proxima Nova"/>
                <a:sym typeface="Proxima Nova"/>
              </a:rPr>
              <a:t>highest</a:t>
            </a:r>
            <a:r>
              <a:rPr lang="en" sz="1200">
                <a:latin typeface="Proxima Nova"/>
                <a:ea typeface="Proxima Nova"/>
                <a:cs typeface="Proxima Nova"/>
                <a:sym typeface="Proxima Nova"/>
              </a:rPr>
              <a:t> value possible!</a:t>
            </a:r>
            <a:endParaRPr sz="1200">
              <a:latin typeface="Proxima Nova"/>
              <a:ea typeface="Proxima Nova"/>
              <a:cs typeface="Proxima Nova"/>
              <a:sym typeface="Proxima Nova"/>
            </a:endParaRPr>
          </a:p>
        </p:txBody>
      </p:sp>
      <p:cxnSp>
        <p:nvCxnSpPr>
          <p:cNvPr id="840" name="Google Shape;840;p40"/>
          <p:cNvCxnSpPr>
            <a:stCxn id="839" idx="3"/>
            <a:endCxn id="802" idx="1"/>
          </p:cNvCxnSpPr>
          <p:nvPr/>
        </p:nvCxnSpPr>
        <p:spPr>
          <a:xfrm>
            <a:off x="6954218" y="4585191"/>
            <a:ext cx="2847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1"/>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846" name="Google Shape;846;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847" name="Google Shape;847;p41"/>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48" name="Google Shape;848;p41"/>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849" name="Google Shape;849;p41"/>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850" name="Google Shape;850;p41"/>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851" name="Google Shape;851;p41"/>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852" name="Google Shape;852;p41"/>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853" name="Google Shape;853;p41"/>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4" name="Google Shape;854;p41"/>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855" name="Google Shape;855;p41"/>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856" name="Google Shape;856;p41"/>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857" name="Google Shape;857;p41"/>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858" name="Google Shape;858;p41"/>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59" name="Google Shape;859;p41"/>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860" name="Google Shape;860;p41"/>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61" name="Google Shape;861;p41"/>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62" name="Google Shape;862;p41"/>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863" name="Google Shape;863;p41"/>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864" name="Google Shape;864;p41"/>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65" name="Google Shape;865;p41"/>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66" name="Google Shape;866;p41"/>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867" name="Google Shape;867;p41"/>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68" name="Google Shape;868;p41"/>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869" name="Google Shape;869;p41"/>
          <p:cNvCxnSpPr>
            <a:stCxn id="870" idx="0"/>
            <a:endCxn id="865"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871" name="Google Shape;871;p41"/>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72" name="Google Shape;872;p41"/>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70" name="Google Shape;870;p41"/>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73" name="Google Shape;873;p41"/>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874" name="Google Shape;874;p41"/>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75" name="Google Shape;875;p41"/>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76" name="Google Shape;876;p41"/>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77" name="Google Shape;877;p41"/>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878" name="Google Shape;878;p41"/>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879" name="Google Shape;879;p41"/>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880" name="Google Shape;880;p41"/>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881" name="Google Shape;881;p41"/>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82" name="Google Shape;882;p41"/>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883" name="Google Shape;883;p41"/>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884" name="Google Shape;884;p41"/>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85" name="Google Shape;885;p41"/>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886" name="Google Shape;886;p41"/>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887" name="Google Shape;887;p41"/>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888" name="Google Shape;888;p41"/>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889" name="Google Shape;889;p41"/>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890" name="Google Shape;890;p41"/>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91" name="Google Shape;891;p41"/>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92" name="Google Shape;892;p41"/>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893" name="Google Shape;893;p41"/>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94" name="Google Shape;894;p41"/>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895" name="Google Shape;895;p41"/>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100"/>
          </a:p>
        </p:txBody>
      </p:sp>
      <p:sp>
        <p:nvSpPr>
          <p:cNvPr id="896" name="Google Shape;896;p41"/>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897" name="Google Shape;897;p41"/>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898" name="Google Shape;898;p41"/>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899" name="Google Shape;899;p41"/>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900" name="Google Shape;900;p41"/>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01" name="Google Shape;901;p41"/>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902" name="Google Shape;902;p41"/>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03" name="Google Shape;903;p41"/>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904" name="Google Shape;904;p41"/>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05" name="Google Shape;905;p41"/>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06" name="Google Shape;906;p41"/>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907" name="Google Shape;907;p41"/>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908" name="Google Shape;908;p41"/>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09" name="Google Shape;909;p41"/>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910" name="Google Shape;910;p41"/>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911" name="Google Shape;911;p41"/>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12" name="Google Shape;912;p41"/>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13" name="Google Shape;913;p41"/>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914" name="Google Shape;914;p41"/>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915" name="Google Shape;915;p41"/>
          <p:cNvCxnSpPr>
            <a:endCxn id="908"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916" name="Google Shape;916;p41"/>
          <p:cNvCxnSpPr>
            <a:endCxn id="900"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917" name="Google Shape;917;p41"/>
          <p:cNvCxnSpPr>
            <a:stCxn id="912" idx="2"/>
            <a:endCxn id="893"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918" name="Google Shape;918;p41"/>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919" name="Google Shape;919;p41"/>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920" name="Google Shape;920;p41"/>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
        <p:nvSpPr>
          <p:cNvPr id="921" name="Google Shape;921;p41"/>
          <p:cNvSpPr txBox="1"/>
          <p:nvPr/>
        </p:nvSpPr>
        <p:spPr>
          <a:xfrm>
            <a:off x="6268049" y="2916375"/>
            <a:ext cx="5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 -10</a:t>
            </a:r>
            <a:endParaRPr b="1" sz="1100">
              <a:latin typeface="Proxima Nova"/>
              <a:ea typeface="Proxima Nova"/>
              <a:cs typeface="Proxima Nova"/>
              <a:sym typeface="Proxima Nova"/>
            </a:endParaRPr>
          </a:p>
        </p:txBody>
      </p:sp>
      <p:sp>
        <p:nvSpPr>
          <p:cNvPr id="922" name="Google Shape;922;p41"/>
          <p:cNvSpPr txBox="1"/>
          <p:nvPr/>
        </p:nvSpPr>
        <p:spPr>
          <a:xfrm>
            <a:off x="6268076" y="3223749"/>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 10</a:t>
            </a:r>
            <a:endParaRPr b="1" sz="1100">
              <a:latin typeface="Proxima Nova"/>
              <a:ea typeface="Proxima Nova"/>
              <a:cs typeface="Proxima Nova"/>
              <a:sym typeface="Proxima Nova"/>
            </a:endParaRPr>
          </a:p>
        </p:txBody>
      </p:sp>
      <p:sp>
        <p:nvSpPr>
          <p:cNvPr id="923" name="Google Shape;923;p41"/>
          <p:cNvSpPr txBox="1"/>
          <p:nvPr/>
        </p:nvSpPr>
        <p:spPr>
          <a:xfrm>
            <a:off x="6268960" y="3540301"/>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 10</a:t>
            </a:r>
            <a:endParaRPr b="1" sz="1100">
              <a:latin typeface="Proxima Nova"/>
              <a:ea typeface="Proxima Nova"/>
              <a:cs typeface="Proxima Nova"/>
              <a:sym typeface="Proxima Nova"/>
            </a:endParaRPr>
          </a:p>
        </p:txBody>
      </p:sp>
      <p:sp>
        <p:nvSpPr>
          <p:cNvPr id="924" name="Google Shape;924;p41"/>
          <p:cNvSpPr txBox="1"/>
          <p:nvPr/>
        </p:nvSpPr>
        <p:spPr>
          <a:xfrm>
            <a:off x="4908818" y="4215741"/>
            <a:ext cx="204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Because it's a max turn, B and C will try to return the </a:t>
            </a:r>
            <a:r>
              <a:rPr b="1" lang="en" sz="1200">
                <a:latin typeface="Proxima Nova"/>
                <a:ea typeface="Proxima Nova"/>
                <a:cs typeface="Proxima Nova"/>
                <a:sym typeface="Proxima Nova"/>
              </a:rPr>
              <a:t>highest</a:t>
            </a:r>
            <a:r>
              <a:rPr lang="en" sz="1200">
                <a:latin typeface="Proxima Nova"/>
                <a:ea typeface="Proxima Nova"/>
                <a:cs typeface="Proxima Nova"/>
                <a:sym typeface="Proxima Nova"/>
              </a:rPr>
              <a:t> value possible!</a:t>
            </a:r>
            <a:endParaRPr sz="1200">
              <a:latin typeface="Proxima Nova"/>
              <a:ea typeface="Proxima Nova"/>
              <a:cs typeface="Proxima Nova"/>
              <a:sym typeface="Proxima Nova"/>
            </a:endParaRPr>
          </a:p>
        </p:txBody>
      </p:sp>
      <p:cxnSp>
        <p:nvCxnSpPr>
          <p:cNvPr id="925" name="Google Shape;925;p41"/>
          <p:cNvCxnSpPr>
            <a:stCxn id="924" idx="3"/>
            <a:endCxn id="892" idx="1"/>
          </p:cNvCxnSpPr>
          <p:nvPr/>
        </p:nvCxnSpPr>
        <p:spPr>
          <a:xfrm>
            <a:off x="6954218" y="4585191"/>
            <a:ext cx="284700" cy="7500"/>
          </a:xfrm>
          <a:prstGeom prst="straightConnector1">
            <a:avLst/>
          </a:prstGeom>
          <a:noFill/>
          <a:ln cap="flat" cmpd="sng" w="9525">
            <a:solidFill>
              <a:schemeClr val="dk2"/>
            </a:solidFill>
            <a:prstDash val="solid"/>
            <a:round/>
            <a:headEnd len="med" w="med" type="none"/>
            <a:tailEnd len="med" w="med" type="triangle"/>
          </a:ln>
        </p:spPr>
      </p:cxnSp>
      <p:sp>
        <p:nvSpPr>
          <p:cNvPr id="926" name="Google Shape;926;p41"/>
          <p:cNvSpPr/>
          <p:nvPr/>
        </p:nvSpPr>
        <p:spPr>
          <a:xfrm>
            <a:off x="8105484"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927" name="Google Shape;927;p41"/>
          <p:cNvSpPr/>
          <p:nvPr/>
        </p:nvSpPr>
        <p:spPr>
          <a:xfrm>
            <a:off x="8344309"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928" name="Google Shape;928;p41"/>
          <p:cNvSpPr/>
          <p:nvPr/>
        </p:nvSpPr>
        <p:spPr>
          <a:xfrm>
            <a:off x="8583135"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929" name="Google Shape;929;p41"/>
          <p:cNvSpPr/>
          <p:nvPr/>
        </p:nvSpPr>
        <p:spPr>
          <a:xfrm>
            <a:off x="7238859" y="4232934"/>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200"/>
          </a:p>
        </p:txBody>
      </p:sp>
      <p:sp>
        <p:nvSpPr>
          <p:cNvPr id="930" name="Google Shape;930;p41"/>
          <p:cNvSpPr/>
          <p:nvPr/>
        </p:nvSpPr>
        <p:spPr>
          <a:xfrm>
            <a:off x="7477684" y="4473473"/>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931" name="Google Shape;931;p41"/>
          <p:cNvSpPr/>
          <p:nvPr/>
        </p:nvSpPr>
        <p:spPr>
          <a:xfrm>
            <a:off x="7716510" y="4712036"/>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2"/>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937" name="Google Shape;937;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938" name="Google Shape;938;p42"/>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39" name="Google Shape;939;p42"/>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940" name="Google Shape;940;p42"/>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941" name="Google Shape;941;p42"/>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42" name="Google Shape;942;p42"/>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943" name="Google Shape;943;p42"/>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944" name="Google Shape;944;p42"/>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5" name="Google Shape;945;p42"/>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46" name="Google Shape;946;p42"/>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947" name="Google Shape;947;p42"/>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948" name="Google Shape;948;p42"/>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949" name="Google Shape;949;p42"/>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50" name="Google Shape;950;p42"/>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951" name="Google Shape;951;p42"/>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52" name="Google Shape;952;p42"/>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53" name="Google Shape;953;p42"/>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954" name="Google Shape;954;p42"/>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955" name="Google Shape;955;p42"/>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56" name="Google Shape;956;p42"/>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57" name="Google Shape;957;p42"/>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958" name="Google Shape;958;p42"/>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959" name="Google Shape;959;p42"/>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960" name="Google Shape;960;p42"/>
          <p:cNvCxnSpPr>
            <a:stCxn id="961" idx="0"/>
            <a:endCxn id="956"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p42"/>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63" name="Google Shape;963;p42"/>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61" name="Google Shape;961;p42"/>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64" name="Google Shape;964;p42"/>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965" name="Google Shape;965;p42"/>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66" name="Google Shape;966;p42"/>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67" name="Google Shape;967;p42"/>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968" name="Google Shape;968;p42"/>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969" name="Google Shape;969;p42"/>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970" name="Google Shape;970;p42"/>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971" name="Google Shape;971;p42"/>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972" name="Google Shape;972;p42"/>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73" name="Google Shape;973;p42"/>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974" name="Google Shape;974;p42"/>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975" name="Google Shape;975;p42"/>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76" name="Google Shape;976;p42"/>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977" name="Google Shape;977;p42"/>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978" name="Google Shape;978;p42"/>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979" name="Google Shape;979;p42"/>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980" name="Google Shape;980;p42"/>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981" name="Google Shape;981;p42"/>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982" name="Google Shape;982;p42"/>
          <p:cNvSpPr txBox="1"/>
          <p:nvPr/>
        </p:nvSpPr>
        <p:spPr>
          <a:xfrm>
            <a:off x="7626913" y="4354948"/>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83" name="Google Shape;983;p42"/>
          <p:cNvSpPr/>
          <p:nvPr/>
        </p:nvSpPr>
        <p:spPr>
          <a:xfrm>
            <a:off x="7238859"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984" name="Google Shape;984;p42"/>
          <p:cNvSpPr/>
          <p:nvPr/>
        </p:nvSpPr>
        <p:spPr>
          <a:xfrm>
            <a:off x="7477684"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85" name="Google Shape;985;p42"/>
          <p:cNvSpPr/>
          <p:nvPr/>
        </p:nvSpPr>
        <p:spPr>
          <a:xfrm>
            <a:off x="7716510" y="423293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986" name="Google Shape;986;p42"/>
          <p:cNvSpPr/>
          <p:nvPr/>
        </p:nvSpPr>
        <p:spPr>
          <a:xfrm>
            <a:off x="7716510" y="4473473"/>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100"/>
          </a:p>
        </p:txBody>
      </p:sp>
      <p:sp>
        <p:nvSpPr>
          <p:cNvPr id="987" name="Google Shape;987;p42"/>
          <p:cNvSpPr/>
          <p:nvPr/>
        </p:nvSpPr>
        <p:spPr>
          <a:xfrm>
            <a:off x="7477684" y="471203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88" name="Google Shape;988;p42"/>
          <p:cNvSpPr/>
          <p:nvPr/>
        </p:nvSpPr>
        <p:spPr>
          <a:xfrm>
            <a:off x="7238859" y="4712036"/>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989" name="Google Shape;989;p42"/>
          <p:cNvSpPr txBox="1"/>
          <p:nvPr/>
        </p:nvSpPr>
        <p:spPr>
          <a:xfrm>
            <a:off x="8493538" y="436273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90" name="Google Shape;990;p42"/>
          <p:cNvSpPr/>
          <p:nvPr/>
        </p:nvSpPr>
        <p:spPr>
          <a:xfrm>
            <a:off x="8105484"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991" name="Google Shape;991;p42"/>
          <p:cNvSpPr/>
          <p:nvPr/>
        </p:nvSpPr>
        <p:spPr>
          <a:xfrm>
            <a:off x="8344309"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92" name="Google Shape;992;p42"/>
          <p:cNvSpPr/>
          <p:nvPr/>
        </p:nvSpPr>
        <p:spPr>
          <a:xfrm>
            <a:off x="8583135" y="4240715"/>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993" name="Google Shape;993;p42"/>
          <p:cNvSpPr/>
          <p:nvPr/>
        </p:nvSpPr>
        <p:spPr>
          <a:xfrm>
            <a:off x="8344309" y="4719817"/>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94" name="Google Shape;994;p42"/>
          <p:cNvSpPr/>
          <p:nvPr/>
        </p:nvSpPr>
        <p:spPr>
          <a:xfrm>
            <a:off x="8583135"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995" name="Google Shape;995;p42"/>
          <p:cNvSpPr/>
          <p:nvPr/>
        </p:nvSpPr>
        <p:spPr>
          <a:xfrm>
            <a:off x="8105484" y="4719817"/>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996" name="Google Shape;996;p42"/>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997" name="Google Shape;997;p42"/>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998" name="Google Shape;998;p42"/>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999" name="Google Shape;999;p42"/>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00" name="Google Shape;1000;p42"/>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001" name="Google Shape;1001;p42"/>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002" name="Google Shape;1002;p42"/>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03" name="Google Shape;1003;p42"/>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04" name="Google Shape;1004;p42"/>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005" name="Google Shape;1005;p42"/>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006" name="Google Shape;1006;p42"/>
          <p:cNvCxnSpPr>
            <a:endCxn id="999"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cxnSp>
        <p:nvCxnSpPr>
          <p:cNvPr id="1007" name="Google Shape;1007;p42"/>
          <p:cNvCxnSpPr>
            <a:endCxn id="991" idx="0"/>
          </p:cNvCxnSpPr>
          <p:nvPr/>
        </p:nvCxnSpPr>
        <p:spPr>
          <a:xfrm>
            <a:off x="7597009" y="3998015"/>
            <a:ext cx="866700" cy="242700"/>
          </a:xfrm>
          <a:prstGeom prst="straightConnector1">
            <a:avLst/>
          </a:prstGeom>
          <a:noFill/>
          <a:ln cap="flat" cmpd="sng" w="9525">
            <a:solidFill>
              <a:schemeClr val="dk2"/>
            </a:solidFill>
            <a:prstDash val="solid"/>
            <a:round/>
            <a:headEnd len="med" w="med" type="none"/>
            <a:tailEnd len="med" w="med" type="triangle"/>
          </a:ln>
        </p:spPr>
      </p:cxnSp>
      <p:cxnSp>
        <p:nvCxnSpPr>
          <p:cNvPr id="1008" name="Google Shape;1008;p42"/>
          <p:cNvCxnSpPr>
            <a:stCxn id="1003" idx="2"/>
            <a:endCxn id="984" idx="0"/>
          </p:cNvCxnSpPr>
          <p:nvPr/>
        </p:nvCxnSpPr>
        <p:spPr>
          <a:xfrm>
            <a:off x="7597071" y="3997921"/>
            <a:ext cx="0" cy="234900"/>
          </a:xfrm>
          <a:prstGeom prst="straightConnector1">
            <a:avLst/>
          </a:prstGeom>
          <a:noFill/>
          <a:ln cap="flat" cmpd="sng" w="9525">
            <a:solidFill>
              <a:schemeClr val="dk2"/>
            </a:solidFill>
            <a:prstDash val="solid"/>
            <a:round/>
            <a:headEnd len="med" w="med" type="none"/>
            <a:tailEnd len="med" w="med" type="triangle"/>
          </a:ln>
        </p:spPr>
      </p:cxnSp>
      <p:sp>
        <p:nvSpPr>
          <p:cNvPr id="1009" name="Google Shape;1009;p42"/>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010" name="Google Shape;1010;p42"/>
          <p:cNvSpPr txBox="1"/>
          <p:nvPr/>
        </p:nvSpPr>
        <p:spPr>
          <a:xfrm>
            <a:off x="748373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a:t>
            </a:r>
            <a:endParaRPr b="1" sz="1100">
              <a:latin typeface="Proxima Nova"/>
              <a:ea typeface="Proxima Nova"/>
              <a:cs typeface="Proxima Nova"/>
              <a:sym typeface="Proxima Nova"/>
            </a:endParaRPr>
          </a:p>
        </p:txBody>
      </p:sp>
      <p:sp>
        <p:nvSpPr>
          <p:cNvPr id="1011" name="Google Shape;1011;p42"/>
          <p:cNvSpPr txBox="1"/>
          <p:nvPr/>
        </p:nvSpPr>
        <p:spPr>
          <a:xfrm>
            <a:off x="8344018"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a:t>
            </a:r>
            <a:endParaRPr b="1" sz="1100">
              <a:latin typeface="Proxima Nova"/>
              <a:ea typeface="Proxima Nova"/>
              <a:cs typeface="Proxima Nova"/>
              <a:sym typeface="Proxima Nova"/>
            </a:endParaRPr>
          </a:p>
        </p:txBody>
      </p:sp>
      <p:sp>
        <p:nvSpPr>
          <p:cNvPr id="1012" name="Google Shape;1012;p42"/>
          <p:cNvSpPr txBox="1"/>
          <p:nvPr/>
        </p:nvSpPr>
        <p:spPr>
          <a:xfrm>
            <a:off x="6268049" y="2916375"/>
            <a:ext cx="5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FD966"/>
                </a:highlight>
                <a:latin typeface="Proxima Nova"/>
                <a:ea typeface="Proxima Nova"/>
                <a:cs typeface="Proxima Nova"/>
                <a:sym typeface="Proxima Nova"/>
              </a:rPr>
              <a:t>A: -10</a:t>
            </a:r>
            <a:endParaRPr b="1" sz="1100">
              <a:highlight>
                <a:srgbClr val="FFD966"/>
              </a:highlight>
              <a:latin typeface="Proxima Nova"/>
              <a:ea typeface="Proxima Nova"/>
              <a:cs typeface="Proxima Nova"/>
              <a:sym typeface="Proxima Nova"/>
            </a:endParaRPr>
          </a:p>
        </p:txBody>
      </p:sp>
      <p:sp>
        <p:nvSpPr>
          <p:cNvPr id="1013" name="Google Shape;1013;p42"/>
          <p:cNvSpPr txBox="1"/>
          <p:nvPr/>
        </p:nvSpPr>
        <p:spPr>
          <a:xfrm>
            <a:off x="6268076" y="3223749"/>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B: 10</a:t>
            </a:r>
            <a:endParaRPr b="1" sz="1100">
              <a:latin typeface="Proxima Nova"/>
              <a:ea typeface="Proxima Nova"/>
              <a:cs typeface="Proxima Nova"/>
              <a:sym typeface="Proxima Nova"/>
            </a:endParaRPr>
          </a:p>
        </p:txBody>
      </p:sp>
      <p:sp>
        <p:nvSpPr>
          <p:cNvPr id="1014" name="Google Shape;1014;p42"/>
          <p:cNvSpPr txBox="1"/>
          <p:nvPr/>
        </p:nvSpPr>
        <p:spPr>
          <a:xfrm>
            <a:off x="6268960" y="3540301"/>
            <a:ext cx="51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C: 10</a:t>
            </a:r>
            <a:endParaRPr b="1" sz="1100">
              <a:latin typeface="Proxima Nova"/>
              <a:ea typeface="Proxima Nova"/>
              <a:cs typeface="Proxima Nova"/>
              <a:sym typeface="Proxima Nova"/>
            </a:endParaRPr>
          </a:p>
        </p:txBody>
      </p:sp>
      <p:sp>
        <p:nvSpPr>
          <p:cNvPr id="1015" name="Google Shape;1015;p42"/>
          <p:cNvSpPr txBox="1"/>
          <p:nvPr/>
        </p:nvSpPr>
        <p:spPr>
          <a:xfrm>
            <a:off x="4908818" y="4215741"/>
            <a:ext cx="204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Since this turn will minimize, A will </a:t>
            </a:r>
            <a:r>
              <a:rPr b="1" lang="en" sz="1200">
                <a:latin typeface="Proxima Nova"/>
                <a:ea typeface="Proxima Nova"/>
                <a:cs typeface="Proxima Nova"/>
                <a:sym typeface="Proxima Nova"/>
              </a:rPr>
              <a:t>always</a:t>
            </a:r>
            <a:r>
              <a:rPr lang="en" sz="1200">
                <a:latin typeface="Proxima Nova"/>
                <a:ea typeface="Proxima Nova"/>
                <a:cs typeface="Proxima Nova"/>
                <a:sym typeface="Proxima Nova"/>
              </a:rPr>
              <a:t> be selected.</a:t>
            </a:r>
            <a:endParaRPr sz="1200">
              <a:latin typeface="Proxima Nova"/>
              <a:ea typeface="Proxima Nova"/>
              <a:cs typeface="Proxima Nova"/>
              <a:sym typeface="Proxima Nova"/>
            </a:endParaRPr>
          </a:p>
        </p:txBody>
      </p:sp>
      <p:cxnSp>
        <p:nvCxnSpPr>
          <p:cNvPr id="1016" name="Google Shape;1016;p42"/>
          <p:cNvCxnSpPr>
            <a:endCxn id="1014" idx="2"/>
          </p:cNvCxnSpPr>
          <p:nvPr/>
        </p:nvCxnSpPr>
        <p:spPr>
          <a:xfrm rot="10800000">
            <a:off x="6528310" y="3894301"/>
            <a:ext cx="9000" cy="385200"/>
          </a:xfrm>
          <a:prstGeom prst="straightConnector1">
            <a:avLst/>
          </a:prstGeom>
          <a:noFill/>
          <a:ln cap="flat" cmpd="sng" w="9525">
            <a:solidFill>
              <a:schemeClr val="dk2"/>
            </a:solidFill>
            <a:prstDash val="solid"/>
            <a:round/>
            <a:headEnd len="med" w="med" type="none"/>
            <a:tailEnd len="med" w="med" type="triangle"/>
          </a:ln>
        </p:spPr>
      </p:cxnSp>
      <p:sp>
        <p:nvSpPr>
          <p:cNvPr id="1017" name="Google Shape;1017;p42"/>
          <p:cNvSpPr/>
          <p:nvPr/>
        </p:nvSpPr>
        <p:spPr>
          <a:xfrm>
            <a:off x="8105484"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018" name="Google Shape;1018;p42"/>
          <p:cNvSpPr/>
          <p:nvPr/>
        </p:nvSpPr>
        <p:spPr>
          <a:xfrm>
            <a:off x="8344309"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019" name="Google Shape;1019;p42"/>
          <p:cNvSpPr/>
          <p:nvPr/>
        </p:nvSpPr>
        <p:spPr>
          <a:xfrm>
            <a:off x="8583135" y="4481255"/>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020" name="Google Shape;1020;p42"/>
          <p:cNvSpPr/>
          <p:nvPr/>
        </p:nvSpPr>
        <p:spPr>
          <a:xfrm>
            <a:off x="7238859" y="4232934"/>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200"/>
          </a:p>
        </p:txBody>
      </p:sp>
      <p:sp>
        <p:nvSpPr>
          <p:cNvPr id="1021" name="Google Shape;1021;p42"/>
          <p:cNvSpPr/>
          <p:nvPr/>
        </p:nvSpPr>
        <p:spPr>
          <a:xfrm>
            <a:off x="7477684" y="4473473"/>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022" name="Google Shape;1022;p42"/>
          <p:cNvSpPr/>
          <p:nvPr/>
        </p:nvSpPr>
        <p:spPr>
          <a:xfrm>
            <a:off x="7716510" y="4712036"/>
            <a:ext cx="238800" cy="23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3"/>
          <p:cNvSpPr txBox="1"/>
          <p:nvPr/>
        </p:nvSpPr>
        <p:spPr>
          <a:xfrm>
            <a:off x="6277229" y="3897259"/>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
        <p:nvSpPr>
          <p:cNvPr id="1028" name="Google Shape;1028;p43"/>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1029" name="Google Shape;1029;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030" name="Google Shape;1030;p43"/>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31" name="Google Shape;1031;p43"/>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1032" name="Google Shape;1032;p43"/>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1033" name="Google Shape;1033;p43"/>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034" name="Google Shape;1034;p43"/>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035" name="Google Shape;1035;p43"/>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sz="3300">
              <a:solidFill>
                <a:srgbClr val="38761D"/>
              </a:solidFill>
            </a:endParaRPr>
          </a:p>
        </p:txBody>
      </p:sp>
      <p:sp>
        <p:nvSpPr>
          <p:cNvPr id="1036" name="Google Shape;1036;p43"/>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43"/>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038" name="Google Shape;1038;p43"/>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1039" name="Google Shape;1039;p43"/>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040" name="Google Shape;1040;p43"/>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041" name="Google Shape;1041;p43"/>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042" name="Google Shape;1042;p43"/>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043" name="Google Shape;1043;p43"/>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44" name="Google Shape;1044;p43"/>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45" name="Google Shape;1045;p43"/>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046" name="Google Shape;1046;p43"/>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047" name="Google Shape;1047;p43"/>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48" name="Google Shape;1048;p43"/>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49" name="Google Shape;1049;p43"/>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050" name="Google Shape;1050;p43"/>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051" name="Google Shape;1051;p43"/>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1052" name="Google Shape;1052;p43"/>
          <p:cNvCxnSpPr>
            <a:stCxn id="1053" idx="0"/>
            <a:endCxn id="1048"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054" name="Google Shape;1054;p43"/>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055" name="Google Shape;1055;p43"/>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53" name="Google Shape;1053;p43"/>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56" name="Google Shape;1056;p43"/>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057" name="Google Shape;1057;p43"/>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58" name="Google Shape;1058;p43"/>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59" name="Google Shape;1059;p43"/>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060" name="Google Shape;1060;p43"/>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061" name="Google Shape;1061;p43"/>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062" name="Google Shape;1062;p43"/>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063" name="Google Shape;1063;p43"/>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064" name="Google Shape;1064;p43"/>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065" name="Google Shape;1065;p43"/>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066" name="Google Shape;1066;p43"/>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067" name="Google Shape;1067;p43"/>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68" name="Google Shape;1068;p43"/>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069" name="Google Shape;1069;p43"/>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070" name="Google Shape;1070;p43"/>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71" name="Google Shape;1071;p43"/>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72" name="Google Shape;1072;p43"/>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073" name="Google Shape;1073;p43"/>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074" name="Google Shape;1074;p43"/>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075" name="Google Shape;1075;p43"/>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076" name="Google Shape;1076;p43"/>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077" name="Google Shape;1077;p43"/>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78" name="Google Shape;1078;p43"/>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079" name="Google Shape;1079;p43"/>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080" name="Google Shape;1080;p43"/>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81" name="Google Shape;1081;p43"/>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082" name="Google Shape;1082;p43"/>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083" name="Google Shape;1083;p43"/>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084" name="Google Shape;1084;p43"/>
          <p:cNvCxnSpPr>
            <a:endCxn id="1077"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085" name="Google Shape;1085;p43"/>
          <p:cNvSpPr txBox="1"/>
          <p:nvPr/>
        </p:nvSpPr>
        <p:spPr>
          <a:xfrm>
            <a:off x="3332648" y="43660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086" name="Google Shape;1086;p43"/>
          <p:cNvSpPr txBox="1"/>
          <p:nvPr/>
        </p:nvSpPr>
        <p:spPr>
          <a:xfrm>
            <a:off x="6268049" y="2916375"/>
            <a:ext cx="5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FD966"/>
                </a:highlight>
                <a:latin typeface="Proxima Nova"/>
                <a:ea typeface="Proxima Nova"/>
                <a:cs typeface="Proxima Nova"/>
                <a:sym typeface="Proxima Nova"/>
              </a:rPr>
              <a:t>A: -10</a:t>
            </a:r>
            <a:endParaRPr b="1" sz="1100">
              <a:highlight>
                <a:srgbClr val="FFD966"/>
              </a:highlight>
              <a:latin typeface="Proxima Nova"/>
              <a:ea typeface="Proxima Nova"/>
              <a:cs typeface="Proxima Nova"/>
              <a:sym typeface="Proxima Nova"/>
            </a:endParaRPr>
          </a:p>
        </p:txBody>
      </p:sp>
      <p:sp>
        <p:nvSpPr>
          <p:cNvPr id="1087" name="Google Shape;1087;p43"/>
          <p:cNvSpPr txBox="1"/>
          <p:nvPr/>
        </p:nvSpPr>
        <p:spPr>
          <a:xfrm>
            <a:off x="6527009" y="4344050"/>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088" name="Google Shape;1088;p43"/>
          <p:cNvSpPr/>
          <p:nvPr/>
        </p:nvSpPr>
        <p:spPr>
          <a:xfrm>
            <a:off x="6138954" y="446257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089" name="Google Shape;1089;p43"/>
          <p:cNvSpPr/>
          <p:nvPr/>
        </p:nvSpPr>
        <p:spPr>
          <a:xfrm>
            <a:off x="6377779" y="446257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090" name="Google Shape;1090;p43"/>
          <p:cNvSpPr/>
          <p:nvPr/>
        </p:nvSpPr>
        <p:spPr>
          <a:xfrm>
            <a:off x="6616605" y="4462576"/>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091" name="Google Shape;1091;p43"/>
          <p:cNvSpPr/>
          <p:nvPr/>
        </p:nvSpPr>
        <p:spPr>
          <a:xfrm>
            <a:off x="6377779" y="4701138"/>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092" name="Google Shape;1092;p43"/>
          <p:cNvSpPr/>
          <p:nvPr/>
        </p:nvSpPr>
        <p:spPr>
          <a:xfrm>
            <a:off x="6616605" y="4701138"/>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093" name="Google Shape;1093;p43"/>
          <p:cNvSpPr/>
          <p:nvPr/>
        </p:nvSpPr>
        <p:spPr>
          <a:xfrm>
            <a:off x="6138954" y="4701138"/>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094" name="Google Shape;1094;p43"/>
          <p:cNvCxnSpPr>
            <a:stCxn id="1081" idx="2"/>
            <a:endCxn id="1095" idx="0"/>
          </p:cNvCxnSpPr>
          <p:nvPr/>
        </p:nvCxnSpPr>
        <p:spPr>
          <a:xfrm flipH="1">
            <a:off x="6497271" y="3997921"/>
            <a:ext cx="1099800" cy="224100"/>
          </a:xfrm>
          <a:prstGeom prst="straightConnector1">
            <a:avLst/>
          </a:prstGeom>
          <a:noFill/>
          <a:ln cap="flat" cmpd="sng" w="9525">
            <a:solidFill>
              <a:schemeClr val="dk2"/>
            </a:solidFill>
            <a:prstDash val="solid"/>
            <a:round/>
            <a:headEnd len="med" w="med" type="none"/>
            <a:tailEnd len="med" w="med" type="triangle"/>
          </a:ln>
        </p:spPr>
      </p:cxnSp>
      <p:sp>
        <p:nvSpPr>
          <p:cNvPr id="1096" name="Google Shape;1096;p43"/>
          <p:cNvSpPr/>
          <p:nvPr/>
        </p:nvSpPr>
        <p:spPr>
          <a:xfrm>
            <a:off x="6138954" y="4222036"/>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095" name="Google Shape;1095;p43"/>
          <p:cNvSpPr/>
          <p:nvPr/>
        </p:nvSpPr>
        <p:spPr>
          <a:xfrm>
            <a:off x="6377779" y="4222036"/>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097" name="Google Shape;1097;p43"/>
          <p:cNvSpPr/>
          <p:nvPr/>
        </p:nvSpPr>
        <p:spPr>
          <a:xfrm>
            <a:off x="6616605" y="4222036"/>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098" name="Google Shape;1098;p43"/>
          <p:cNvSpPr txBox="1"/>
          <p:nvPr/>
        </p:nvSpPr>
        <p:spPr>
          <a:xfrm>
            <a:off x="6365654" y="4849084"/>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sp>
        <p:nvSpPr>
          <p:cNvPr id="1099" name="Google Shape;1099;p43"/>
          <p:cNvSpPr txBox="1"/>
          <p:nvPr/>
        </p:nvSpPr>
        <p:spPr>
          <a:xfrm>
            <a:off x="6909294" y="4123914"/>
            <a:ext cx="2317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If A is always going to be selected, there is </a:t>
            </a:r>
            <a:r>
              <a:rPr b="1" lang="en" sz="1300">
                <a:latin typeface="Proxima Nova"/>
                <a:ea typeface="Proxima Nova"/>
                <a:cs typeface="Proxima Nova"/>
                <a:sym typeface="Proxima Nova"/>
              </a:rPr>
              <a:t>no point</a:t>
            </a:r>
            <a:r>
              <a:rPr lang="en" sz="1300">
                <a:latin typeface="Proxima Nova"/>
                <a:ea typeface="Proxima Nova"/>
                <a:cs typeface="Proxima Nova"/>
                <a:sym typeface="Proxima Nova"/>
              </a:rPr>
              <a:t> </a:t>
            </a:r>
            <a:r>
              <a:rPr b="1" lang="en" sz="1300">
                <a:latin typeface="Proxima Nova"/>
                <a:ea typeface="Proxima Nova"/>
                <a:cs typeface="Proxima Nova"/>
                <a:sym typeface="Proxima Nova"/>
              </a:rPr>
              <a:t>searching the other options in this branch</a:t>
            </a:r>
            <a:r>
              <a:rPr lang="en" sz="1300">
                <a:latin typeface="Proxima Nova"/>
                <a:ea typeface="Proxima Nova"/>
                <a:cs typeface="Proxima Nova"/>
                <a:sym typeface="Proxima Nova"/>
              </a:rPr>
              <a:t>!</a:t>
            </a:r>
            <a:endParaRPr sz="13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05" name="Google Shape;1105;p44"/>
          <p:cNvSpPr txBox="1"/>
          <p:nvPr>
            <p:ph idx="1" type="body"/>
          </p:nvPr>
        </p:nvSpPr>
        <p:spPr>
          <a:xfrm>
            <a:off x="436350" y="1403550"/>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Removing redundant search branches can be done using </a:t>
            </a:r>
            <a:r>
              <a:rPr b="1" lang="en" sz="2400">
                <a:solidFill>
                  <a:srgbClr val="000000"/>
                </a:solidFill>
              </a:rPr>
              <a:t>Alpha Beta Pruning. </a:t>
            </a:r>
            <a:endParaRPr b="1" sz="2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11" name="Google Shape;1111;p45"/>
          <p:cNvSpPr txBox="1"/>
          <p:nvPr>
            <p:ph idx="1" type="body"/>
          </p:nvPr>
        </p:nvSpPr>
        <p:spPr>
          <a:xfrm>
            <a:off x="436350" y="1403550"/>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Removing redundant search branches can be done using </a:t>
            </a:r>
            <a:r>
              <a:rPr b="1" lang="en" sz="2400">
                <a:solidFill>
                  <a:srgbClr val="000000"/>
                </a:solidFill>
              </a:rPr>
              <a:t>Alpha Beta Pruning.</a:t>
            </a:r>
            <a:endParaRPr b="1" sz="2400">
              <a:solidFill>
                <a:srgbClr val="000000"/>
              </a:solidFill>
            </a:endParaRPr>
          </a:p>
          <a:p>
            <a:pPr indent="0" lvl="0" marL="0" rtl="0" algn="l">
              <a:spcBef>
                <a:spcPts val="600"/>
              </a:spcBef>
              <a:spcAft>
                <a:spcPts val="0"/>
              </a:spcAft>
              <a:buNone/>
            </a:pPr>
            <a:r>
              <a:t/>
            </a:r>
            <a:endParaRPr b="1" sz="2400">
              <a:solidFill>
                <a:srgbClr val="000000"/>
              </a:solidFill>
            </a:endParaRPr>
          </a:p>
          <a:p>
            <a:pPr indent="0" lvl="0" marL="0" rtl="0" algn="l">
              <a:spcBef>
                <a:spcPts val="600"/>
              </a:spcBef>
              <a:spcAft>
                <a:spcPts val="0"/>
              </a:spcAft>
              <a:buNone/>
            </a:pPr>
            <a:r>
              <a:rPr lang="en" sz="2400">
                <a:solidFill>
                  <a:srgbClr val="000000"/>
                </a:solidFill>
              </a:rPr>
              <a:t>Alpha Beta Pruning compares the current maximum and minimum scores in the game and stops minimax from executing </a:t>
            </a:r>
            <a:r>
              <a:rPr b="1" lang="en" sz="2400">
                <a:solidFill>
                  <a:srgbClr val="000000"/>
                </a:solidFill>
              </a:rPr>
              <a:t>if the minimum score is lower than the maximum</a:t>
            </a:r>
            <a:r>
              <a:rPr lang="en" sz="2400">
                <a:solidFill>
                  <a:srgbClr val="000000"/>
                </a:solidFill>
              </a:rPr>
              <a:t>.</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41" name="Google Shape;141;p28"/>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2" name="Google Shape;142;p28"/>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143" name="Google Shape;143;p28"/>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8"/>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45" name="Google Shape;145;p28"/>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46" name="Google Shape;146;p28"/>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147" name="Google Shape;147;p28"/>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8"/>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49" name="Google Shape;149;p28"/>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sz="1000"/>
          </a:p>
        </p:txBody>
      </p:sp>
      <p:sp>
        <p:nvSpPr>
          <p:cNvPr id="150" name="Google Shape;150;p28"/>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51" name="Google Shape;151;p28"/>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52" name="Google Shape;152;p28"/>
          <p:cNvSpPr txBox="1"/>
          <p:nvPr/>
        </p:nvSpPr>
        <p:spPr>
          <a:xfrm>
            <a:off x="3673975" y="3119200"/>
            <a:ext cx="230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onsolas"/>
                <a:ea typeface="Consolas"/>
                <a:cs typeface="Consolas"/>
                <a:sym typeface="Consolas"/>
              </a:rPr>
              <a:t>minimax("O", 2)</a:t>
            </a:r>
            <a:endParaRPr sz="100">
              <a:latin typeface="Consolas"/>
              <a:ea typeface="Consolas"/>
              <a:cs typeface="Consolas"/>
              <a:sym typeface="Consolas"/>
            </a:endParaRPr>
          </a:p>
        </p:txBody>
      </p:sp>
      <p:sp>
        <p:nvSpPr>
          <p:cNvPr id="153" name="Google Shape;153;p28"/>
          <p:cNvSpPr txBox="1"/>
          <p:nvPr/>
        </p:nvSpPr>
        <p:spPr>
          <a:xfrm>
            <a:off x="6321300" y="2874225"/>
            <a:ext cx="23655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Minimax will search </a:t>
            </a:r>
            <a:r>
              <a:rPr b="1" lang="en" sz="1700">
                <a:latin typeface="Proxima Nova"/>
                <a:ea typeface="Proxima Nova"/>
                <a:cs typeface="Proxima Nova"/>
                <a:sym typeface="Proxima Nova"/>
              </a:rPr>
              <a:t>all</a:t>
            </a:r>
            <a:r>
              <a:rPr lang="en" sz="1700">
                <a:latin typeface="Proxima Nova"/>
                <a:ea typeface="Proxima Nova"/>
                <a:cs typeface="Proxima Nova"/>
                <a:sym typeface="Proxima Nova"/>
              </a:rPr>
              <a:t> available moves and find the best option!</a:t>
            </a:r>
            <a:endParaRPr sz="17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17" name="Google Shape;1117;p46"/>
          <p:cNvSpPr txBox="1"/>
          <p:nvPr>
            <p:ph idx="1" type="body"/>
          </p:nvPr>
        </p:nvSpPr>
        <p:spPr>
          <a:xfrm>
            <a:off x="436350" y="1403550"/>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00"/>
                </a:solidFill>
              </a:rPr>
              <a:t>Alpha </a:t>
            </a:r>
            <a:r>
              <a:rPr lang="en" sz="2400">
                <a:solidFill>
                  <a:srgbClr val="000000"/>
                </a:solidFill>
              </a:rPr>
              <a:t>refers to the </a:t>
            </a:r>
            <a:r>
              <a:rPr b="1" lang="en" sz="2400">
                <a:solidFill>
                  <a:srgbClr val="000000"/>
                </a:solidFill>
              </a:rPr>
              <a:t>best (highest) maximum score.</a:t>
            </a:r>
            <a:endParaRPr sz="2400">
              <a:solidFill>
                <a:srgbClr val="000000"/>
              </a:solidFill>
            </a:endParaRPr>
          </a:p>
          <a:p>
            <a:pPr indent="0" lvl="0" marL="0" rtl="0" algn="l">
              <a:spcBef>
                <a:spcPts val="600"/>
              </a:spcBef>
              <a:spcAft>
                <a:spcPts val="0"/>
              </a:spcAft>
              <a:buNone/>
            </a:pPr>
            <a:r>
              <a:t/>
            </a:r>
            <a:endParaRPr sz="2400">
              <a:solidFill>
                <a:srgbClr val="000000"/>
              </a:solidFill>
            </a:endParaRPr>
          </a:p>
          <a:p>
            <a:pPr indent="0" lvl="0" marL="0" rtl="0" algn="l">
              <a:spcBef>
                <a:spcPts val="600"/>
              </a:spcBef>
              <a:spcAft>
                <a:spcPts val="0"/>
              </a:spcAft>
              <a:buNone/>
            </a:pPr>
            <a:r>
              <a:rPr b="1" lang="en" sz="2400">
                <a:solidFill>
                  <a:srgbClr val="000000"/>
                </a:solidFill>
              </a:rPr>
              <a:t>Beta </a:t>
            </a:r>
            <a:r>
              <a:rPr lang="en" sz="2400">
                <a:solidFill>
                  <a:srgbClr val="000000"/>
                </a:solidFill>
              </a:rPr>
              <a:t>refers to the </a:t>
            </a:r>
            <a:r>
              <a:rPr b="1" lang="en" sz="2400">
                <a:solidFill>
                  <a:srgbClr val="000000"/>
                </a:solidFill>
              </a:rPr>
              <a:t>best (lowest) minimum score. </a:t>
            </a:r>
            <a:endParaRPr b="1"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23" name="Google Shape;1123;p47"/>
          <p:cNvSpPr txBox="1"/>
          <p:nvPr>
            <p:ph idx="1" type="body"/>
          </p:nvPr>
        </p:nvSpPr>
        <p:spPr>
          <a:xfrm>
            <a:off x="436350" y="1403550"/>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00"/>
                </a:solidFill>
              </a:rPr>
              <a:t>Alpha </a:t>
            </a:r>
            <a:r>
              <a:rPr lang="en" sz="2400">
                <a:solidFill>
                  <a:srgbClr val="000000"/>
                </a:solidFill>
              </a:rPr>
              <a:t>refers to the </a:t>
            </a:r>
            <a:r>
              <a:rPr b="1" lang="en" sz="2400">
                <a:solidFill>
                  <a:srgbClr val="000000"/>
                </a:solidFill>
              </a:rPr>
              <a:t>best (highest) maximum score.</a:t>
            </a:r>
            <a:endParaRPr sz="2400">
              <a:solidFill>
                <a:srgbClr val="000000"/>
              </a:solidFill>
            </a:endParaRPr>
          </a:p>
          <a:p>
            <a:pPr indent="0" lvl="0" marL="0" rtl="0" algn="l">
              <a:spcBef>
                <a:spcPts val="600"/>
              </a:spcBef>
              <a:spcAft>
                <a:spcPts val="0"/>
              </a:spcAft>
              <a:buNone/>
            </a:pPr>
            <a:r>
              <a:t/>
            </a:r>
            <a:endParaRPr sz="2400">
              <a:solidFill>
                <a:srgbClr val="000000"/>
              </a:solidFill>
            </a:endParaRPr>
          </a:p>
          <a:p>
            <a:pPr indent="0" lvl="0" marL="0" rtl="0" algn="l">
              <a:spcBef>
                <a:spcPts val="600"/>
              </a:spcBef>
              <a:spcAft>
                <a:spcPts val="0"/>
              </a:spcAft>
              <a:buNone/>
            </a:pPr>
            <a:r>
              <a:rPr b="1" lang="en" sz="2400">
                <a:solidFill>
                  <a:srgbClr val="000000"/>
                </a:solidFill>
              </a:rPr>
              <a:t>Beta </a:t>
            </a:r>
            <a:r>
              <a:rPr lang="en" sz="2400">
                <a:solidFill>
                  <a:srgbClr val="000000"/>
                </a:solidFill>
              </a:rPr>
              <a:t>refers to the </a:t>
            </a:r>
            <a:r>
              <a:rPr b="1" lang="en" sz="2400">
                <a:solidFill>
                  <a:srgbClr val="000000"/>
                </a:solidFill>
              </a:rPr>
              <a:t>best (lowest) minimum score. </a:t>
            </a:r>
            <a:endParaRPr b="1" sz="2400">
              <a:solidFill>
                <a:srgbClr val="000000"/>
              </a:solidFill>
            </a:endParaRPr>
          </a:p>
        </p:txBody>
      </p:sp>
      <p:sp>
        <p:nvSpPr>
          <p:cNvPr id="1124" name="Google Shape;1124;p47"/>
          <p:cNvSpPr txBox="1"/>
          <p:nvPr/>
        </p:nvSpPr>
        <p:spPr>
          <a:xfrm>
            <a:off x="2476350" y="3253700"/>
            <a:ext cx="41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depth, </a:t>
            </a:r>
            <a:r>
              <a:rPr lang="en">
                <a:highlight>
                  <a:srgbClr val="FFD966"/>
                </a:highlight>
                <a:latin typeface="Consolas"/>
                <a:ea typeface="Consolas"/>
                <a:cs typeface="Consolas"/>
                <a:sym typeface="Consolas"/>
              </a:rPr>
              <a:t>alpha</a:t>
            </a:r>
            <a:r>
              <a:rPr lang="en">
                <a:latin typeface="Consolas"/>
                <a:ea typeface="Consolas"/>
                <a:cs typeface="Consolas"/>
                <a:sym typeface="Consolas"/>
              </a:rPr>
              <a:t>, </a:t>
            </a:r>
            <a:r>
              <a:rPr lang="en">
                <a:highlight>
                  <a:srgbClr val="FFD966"/>
                </a:highlight>
                <a:latin typeface="Consolas"/>
                <a:ea typeface="Consolas"/>
                <a:cs typeface="Consolas"/>
                <a:sym typeface="Consolas"/>
              </a:rPr>
              <a:t>beta</a:t>
            </a: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30" name="Google Shape;1130;p48"/>
          <p:cNvSpPr txBox="1"/>
          <p:nvPr>
            <p:ph idx="1" type="body"/>
          </p:nvPr>
        </p:nvSpPr>
        <p:spPr>
          <a:xfrm>
            <a:off x="436350" y="1403550"/>
            <a:ext cx="8271300" cy="156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0000"/>
                </a:solidFill>
              </a:rPr>
              <a:t>Alpha </a:t>
            </a:r>
            <a:r>
              <a:rPr lang="en" sz="2400">
                <a:solidFill>
                  <a:srgbClr val="000000"/>
                </a:solidFill>
              </a:rPr>
              <a:t>refers to the </a:t>
            </a:r>
            <a:r>
              <a:rPr b="1" lang="en" sz="2400">
                <a:solidFill>
                  <a:srgbClr val="000000"/>
                </a:solidFill>
              </a:rPr>
              <a:t>best (highest) maximum score.</a:t>
            </a:r>
            <a:endParaRPr sz="2400">
              <a:solidFill>
                <a:srgbClr val="000000"/>
              </a:solidFill>
            </a:endParaRPr>
          </a:p>
          <a:p>
            <a:pPr indent="0" lvl="0" marL="0" rtl="0" algn="l">
              <a:spcBef>
                <a:spcPts val="600"/>
              </a:spcBef>
              <a:spcAft>
                <a:spcPts val="0"/>
              </a:spcAft>
              <a:buNone/>
            </a:pPr>
            <a:r>
              <a:t/>
            </a:r>
            <a:endParaRPr sz="2400">
              <a:solidFill>
                <a:srgbClr val="000000"/>
              </a:solidFill>
            </a:endParaRPr>
          </a:p>
          <a:p>
            <a:pPr indent="0" lvl="0" marL="0" rtl="0" algn="l">
              <a:spcBef>
                <a:spcPts val="600"/>
              </a:spcBef>
              <a:spcAft>
                <a:spcPts val="0"/>
              </a:spcAft>
              <a:buNone/>
            </a:pPr>
            <a:r>
              <a:rPr b="1" lang="en" sz="2400">
                <a:solidFill>
                  <a:srgbClr val="000000"/>
                </a:solidFill>
              </a:rPr>
              <a:t>Beta </a:t>
            </a:r>
            <a:r>
              <a:rPr lang="en" sz="2400">
                <a:solidFill>
                  <a:srgbClr val="000000"/>
                </a:solidFill>
              </a:rPr>
              <a:t>refers to the </a:t>
            </a:r>
            <a:r>
              <a:rPr b="1" lang="en" sz="2400">
                <a:solidFill>
                  <a:srgbClr val="000000"/>
                </a:solidFill>
              </a:rPr>
              <a:t>best (lowest) minimum score. </a:t>
            </a:r>
            <a:endParaRPr b="1" sz="2400">
              <a:solidFill>
                <a:srgbClr val="000000"/>
              </a:solidFill>
            </a:endParaRPr>
          </a:p>
        </p:txBody>
      </p:sp>
      <p:sp>
        <p:nvSpPr>
          <p:cNvPr id="1131" name="Google Shape;1131;p48"/>
          <p:cNvSpPr txBox="1"/>
          <p:nvPr/>
        </p:nvSpPr>
        <p:spPr>
          <a:xfrm>
            <a:off x="2476350" y="3253700"/>
            <a:ext cx="41913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onsolas"/>
                <a:ea typeface="Consolas"/>
                <a:cs typeface="Consolas"/>
                <a:sym typeface="Consolas"/>
              </a:rPr>
              <a:t>minimax("O", 3, </a:t>
            </a:r>
            <a:r>
              <a:rPr lang="en">
                <a:highlight>
                  <a:srgbClr val="FFD966"/>
                </a:highlight>
                <a:latin typeface="Consolas"/>
                <a:ea typeface="Consolas"/>
                <a:cs typeface="Consolas"/>
                <a:sym typeface="Consolas"/>
              </a:rPr>
              <a:t>-1000</a:t>
            </a:r>
            <a:r>
              <a:rPr lang="en">
                <a:latin typeface="Consolas"/>
                <a:ea typeface="Consolas"/>
                <a:cs typeface="Consolas"/>
                <a:sym typeface="Consolas"/>
              </a:rPr>
              <a:t>, </a:t>
            </a:r>
            <a:r>
              <a:rPr lang="en">
                <a:highlight>
                  <a:srgbClr val="FFD966"/>
                </a:highlight>
                <a:latin typeface="Consolas"/>
                <a:ea typeface="Consolas"/>
                <a:cs typeface="Consolas"/>
                <a:sym typeface="Consolas"/>
              </a:rPr>
              <a:t>1000</a:t>
            </a:r>
            <a:r>
              <a:rPr lang="en">
                <a:latin typeface="Consolas"/>
                <a:ea typeface="Consolas"/>
                <a:cs typeface="Consolas"/>
                <a:sym typeface="Consolas"/>
              </a:rPr>
              <a:t>)</a:t>
            </a:r>
            <a:endParaRPr>
              <a:latin typeface="Consolas"/>
              <a:ea typeface="Consolas"/>
              <a:cs typeface="Consolas"/>
              <a:sym typeface="Consolas"/>
            </a:endParaRPr>
          </a:p>
        </p:txBody>
      </p:sp>
      <p:cxnSp>
        <p:nvCxnSpPr>
          <p:cNvPr id="1132" name="Google Shape;1132;p48"/>
          <p:cNvCxnSpPr/>
          <p:nvPr/>
        </p:nvCxnSpPr>
        <p:spPr>
          <a:xfrm flipH="1" rot="10800000">
            <a:off x="4465200" y="3717550"/>
            <a:ext cx="294600" cy="363000"/>
          </a:xfrm>
          <a:prstGeom prst="straightConnector1">
            <a:avLst/>
          </a:prstGeom>
          <a:noFill/>
          <a:ln cap="flat" cmpd="sng" w="9525">
            <a:solidFill>
              <a:schemeClr val="dk2"/>
            </a:solidFill>
            <a:prstDash val="solid"/>
            <a:round/>
            <a:headEnd len="med" w="med" type="none"/>
            <a:tailEnd len="med" w="med" type="triangle"/>
          </a:ln>
        </p:spPr>
      </p:cxnSp>
      <p:sp>
        <p:nvSpPr>
          <p:cNvPr id="1133" name="Google Shape;1133;p48"/>
          <p:cNvSpPr txBox="1"/>
          <p:nvPr/>
        </p:nvSpPr>
        <p:spPr>
          <a:xfrm>
            <a:off x="3621000" y="4080550"/>
            <a:ext cx="15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Set alpha low</a:t>
            </a:r>
            <a:endParaRPr>
              <a:latin typeface="Proxima Nova"/>
              <a:ea typeface="Proxima Nova"/>
              <a:cs typeface="Proxima Nova"/>
              <a:sym typeface="Proxima Nova"/>
            </a:endParaRPr>
          </a:p>
        </p:txBody>
      </p:sp>
      <p:sp>
        <p:nvSpPr>
          <p:cNvPr id="1134" name="Google Shape;1134;p48"/>
          <p:cNvSpPr txBox="1"/>
          <p:nvPr/>
        </p:nvSpPr>
        <p:spPr>
          <a:xfrm>
            <a:off x="5220900" y="4080550"/>
            <a:ext cx="15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Set beta high</a:t>
            </a:r>
            <a:endParaRPr>
              <a:latin typeface="Proxima Nova"/>
              <a:ea typeface="Proxima Nova"/>
              <a:cs typeface="Proxima Nova"/>
              <a:sym typeface="Proxima Nova"/>
            </a:endParaRPr>
          </a:p>
        </p:txBody>
      </p:sp>
      <p:cxnSp>
        <p:nvCxnSpPr>
          <p:cNvPr id="1135" name="Google Shape;1135;p48"/>
          <p:cNvCxnSpPr/>
          <p:nvPr/>
        </p:nvCxnSpPr>
        <p:spPr>
          <a:xfrm rot="10800000">
            <a:off x="5574450" y="3712450"/>
            <a:ext cx="235500" cy="36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41" name="Google Shape;1141;p49"/>
          <p:cNvSpPr txBox="1"/>
          <p:nvPr/>
        </p:nvSpPr>
        <p:spPr>
          <a:xfrm>
            <a:off x="568550" y="1751850"/>
            <a:ext cx="4938000" cy="280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depth, </a:t>
            </a:r>
            <a:r>
              <a:rPr lang="en">
                <a:latin typeface="Consolas"/>
                <a:ea typeface="Consolas"/>
                <a:cs typeface="Consolas"/>
                <a:sym typeface="Consolas"/>
              </a:rPr>
              <a:t>alpha</a:t>
            </a:r>
            <a:r>
              <a:rPr lang="en">
                <a:latin typeface="Consolas"/>
                <a:ea typeface="Consolas"/>
                <a:cs typeface="Consolas"/>
                <a:sym typeface="Consolas"/>
              </a:rPr>
              <a:t>, </a:t>
            </a:r>
            <a:r>
              <a:rPr lang="en">
                <a:latin typeface="Consolas"/>
                <a:ea typeface="Consolas"/>
                <a:cs typeface="Consolas"/>
                <a:sym typeface="Consolas"/>
              </a:rPr>
              <a:t>beta</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 sz="1300">
                <a:latin typeface="Consolas"/>
                <a:ea typeface="Consolas"/>
                <a:cs typeface="Consolas"/>
                <a:sym typeface="Consolas"/>
              </a:rPr>
              <a:t>if player == "O":</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t>
            </a:r>
            <a:r>
              <a:rPr lang="en" sz="1300">
                <a:latin typeface="Consolas"/>
                <a:ea typeface="Consolas"/>
                <a:cs typeface="Consolas"/>
                <a:sym typeface="Consolas"/>
              </a:rPr>
              <a:t>value</a:t>
            </a:r>
            <a:r>
              <a:rPr lang="en" sz="1300">
                <a:latin typeface="Consolas"/>
                <a:ea typeface="Consolas"/>
                <a:cs typeface="Consolas"/>
                <a:sym typeface="Consolas"/>
              </a:rPr>
              <a:t> = minimax("X", depth-1, alpha, beta)</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alpha = max(alpha, value)</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t>
            </a:r>
            <a:r>
              <a:rPr lang="en" sz="1300">
                <a:solidFill>
                  <a:schemeClr val="dk1"/>
                </a:solidFill>
                <a:latin typeface="Consolas"/>
                <a:ea typeface="Consolas"/>
                <a:cs typeface="Consolas"/>
                <a:sym typeface="Consolas"/>
              </a:rPr>
              <a:t>	if alpha &gt;= beta: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break</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if player == "X":</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value = minimax("O", depth-1, alpha, beta)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beta = min(beta, value)</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if beta &lt;= alpha:</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			break</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47" name="Google Shape;1147;p50"/>
          <p:cNvSpPr txBox="1"/>
          <p:nvPr/>
        </p:nvSpPr>
        <p:spPr>
          <a:xfrm>
            <a:off x="568550" y="1751850"/>
            <a:ext cx="4938000" cy="280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depth, alpha, beta):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 sz="1300">
                <a:latin typeface="Consolas"/>
                <a:ea typeface="Consolas"/>
                <a:cs typeface="Consolas"/>
                <a:sym typeface="Consolas"/>
              </a:rPr>
              <a:t>if player == "O":</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value = minimax("X", depth-1, alpha, beta)</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t>
            </a:r>
            <a:r>
              <a:rPr lang="en" sz="1300">
                <a:highlight>
                  <a:srgbClr val="FFD966"/>
                </a:highlight>
                <a:latin typeface="Consolas"/>
                <a:ea typeface="Consolas"/>
                <a:cs typeface="Consolas"/>
                <a:sym typeface="Consolas"/>
              </a:rPr>
              <a:t>alpha = max(alpha, value)</a:t>
            </a:r>
            <a:endParaRPr sz="1300">
              <a:highlight>
                <a:srgbClr val="FFD966"/>
              </a:highlight>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t>
            </a:r>
            <a:r>
              <a:rPr lang="en" sz="1300">
                <a:solidFill>
                  <a:schemeClr val="dk1"/>
                </a:solidFill>
                <a:latin typeface="Consolas"/>
                <a:ea typeface="Consolas"/>
                <a:cs typeface="Consolas"/>
                <a:sym typeface="Consolas"/>
              </a:rPr>
              <a:t>	if alpha &gt;= beta: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break</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if player == "X":</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value = minimax("O", depth-1, alpha, beta)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a:t>
            </a:r>
            <a:r>
              <a:rPr lang="en" sz="1300">
                <a:solidFill>
                  <a:schemeClr val="dk1"/>
                </a:solidFill>
                <a:highlight>
                  <a:srgbClr val="FFD966"/>
                </a:highlight>
                <a:latin typeface="Consolas"/>
                <a:ea typeface="Consolas"/>
                <a:cs typeface="Consolas"/>
                <a:sym typeface="Consolas"/>
              </a:rPr>
              <a:t>beta = min(beta, value)</a:t>
            </a:r>
            <a:endParaRPr sz="13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if beta &lt;= alpha: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break</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
        <p:nvSpPr>
          <p:cNvPr id="1148" name="Google Shape;1148;p50"/>
          <p:cNvSpPr txBox="1"/>
          <p:nvPr/>
        </p:nvSpPr>
        <p:spPr>
          <a:xfrm>
            <a:off x="5899325" y="2080950"/>
            <a:ext cx="29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it's the </a:t>
            </a:r>
            <a:r>
              <a:rPr b="1" lang="en">
                <a:latin typeface="Proxima Nova"/>
                <a:ea typeface="Proxima Nova"/>
                <a:cs typeface="Proxima Nova"/>
                <a:sym typeface="Proxima Nova"/>
              </a:rPr>
              <a:t>maximizer's</a:t>
            </a:r>
            <a:r>
              <a:rPr lang="en">
                <a:latin typeface="Proxima Nova"/>
                <a:ea typeface="Proxima Nova"/>
                <a:cs typeface="Proxima Nova"/>
                <a:sym typeface="Proxima Nova"/>
              </a:rPr>
              <a:t> turn, find the </a:t>
            </a:r>
            <a:r>
              <a:rPr b="1" lang="en">
                <a:latin typeface="Proxima Nova"/>
                <a:ea typeface="Proxima Nova"/>
                <a:cs typeface="Proxima Nova"/>
                <a:sym typeface="Proxima Nova"/>
              </a:rPr>
              <a:t>greatest</a:t>
            </a:r>
            <a:r>
              <a:rPr lang="en">
                <a:latin typeface="Proxima Nova"/>
                <a:ea typeface="Proxima Nova"/>
                <a:cs typeface="Proxima Nova"/>
                <a:sym typeface="Proxima Nova"/>
              </a:rPr>
              <a:t> score and store it in </a:t>
            </a:r>
            <a:r>
              <a:rPr b="1" lang="en">
                <a:latin typeface="Proxima Nova"/>
                <a:ea typeface="Proxima Nova"/>
                <a:cs typeface="Proxima Nova"/>
                <a:sym typeface="Proxima Nova"/>
              </a:rPr>
              <a:t>alpha.</a:t>
            </a:r>
            <a:endParaRPr b="1">
              <a:latin typeface="Proxima Nova"/>
              <a:ea typeface="Proxima Nova"/>
              <a:cs typeface="Proxima Nova"/>
              <a:sym typeface="Proxima Nova"/>
            </a:endParaRPr>
          </a:p>
        </p:txBody>
      </p:sp>
      <p:sp>
        <p:nvSpPr>
          <p:cNvPr id="1149" name="Google Shape;1149;p50"/>
          <p:cNvSpPr txBox="1"/>
          <p:nvPr/>
        </p:nvSpPr>
        <p:spPr>
          <a:xfrm>
            <a:off x="5899325" y="3399750"/>
            <a:ext cx="291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it's the </a:t>
            </a:r>
            <a:r>
              <a:rPr b="1" lang="en">
                <a:latin typeface="Proxima Nova"/>
                <a:ea typeface="Proxima Nova"/>
                <a:cs typeface="Proxima Nova"/>
                <a:sym typeface="Proxima Nova"/>
              </a:rPr>
              <a:t>minimizer's</a:t>
            </a:r>
            <a:r>
              <a:rPr lang="en">
                <a:latin typeface="Proxima Nova"/>
                <a:ea typeface="Proxima Nova"/>
                <a:cs typeface="Proxima Nova"/>
                <a:sym typeface="Proxima Nova"/>
              </a:rPr>
              <a:t> turn, find the </a:t>
            </a:r>
            <a:r>
              <a:rPr b="1" lang="en">
                <a:latin typeface="Proxima Nova"/>
                <a:ea typeface="Proxima Nova"/>
                <a:cs typeface="Proxima Nova"/>
                <a:sym typeface="Proxima Nova"/>
              </a:rPr>
              <a:t>lowest</a:t>
            </a:r>
            <a:r>
              <a:rPr lang="en">
                <a:latin typeface="Proxima Nova"/>
                <a:ea typeface="Proxima Nova"/>
                <a:cs typeface="Proxima Nova"/>
                <a:sym typeface="Proxima Nova"/>
              </a:rPr>
              <a:t> score and store it in </a:t>
            </a:r>
            <a:r>
              <a:rPr b="1" lang="en">
                <a:latin typeface="Proxima Nova"/>
                <a:ea typeface="Proxima Nova"/>
                <a:cs typeface="Proxima Nova"/>
                <a:sym typeface="Proxima Nova"/>
              </a:rPr>
              <a:t>beta</a:t>
            </a:r>
            <a:r>
              <a:rPr b="1" lang="en">
                <a:latin typeface="Proxima Nova"/>
                <a:ea typeface="Proxima Nova"/>
                <a:cs typeface="Proxima Nova"/>
                <a:sym typeface="Proxima Nova"/>
              </a:rPr>
              <a:t>.</a:t>
            </a:r>
            <a:endParaRPr b="1">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 Beta Pruning</a:t>
            </a:r>
            <a:endParaRPr/>
          </a:p>
        </p:txBody>
      </p:sp>
      <p:sp>
        <p:nvSpPr>
          <p:cNvPr id="1155" name="Google Shape;1155;p51"/>
          <p:cNvSpPr txBox="1"/>
          <p:nvPr/>
        </p:nvSpPr>
        <p:spPr>
          <a:xfrm>
            <a:off x="568550" y="1751850"/>
            <a:ext cx="4938000" cy="280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depth, alpha, beta):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 sz="1300">
                <a:latin typeface="Consolas"/>
                <a:ea typeface="Consolas"/>
                <a:cs typeface="Consolas"/>
                <a:sym typeface="Consolas"/>
              </a:rPr>
              <a:t>if player == "O":</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value = minimax("X", depth-1, alpha, beta)</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alpha = max(alpha, value)</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a:t>
            </a:r>
            <a:r>
              <a:rPr lang="en" sz="1300">
                <a:solidFill>
                  <a:schemeClr val="dk1"/>
                </a:solidFill>
                <a:latin typeface="Consolas"/>
                <a:ea typeface="Consolas"/>
                <a:cs typeface="Consolas"/>
                <a:sym typeface="Consolas"/>
              </a:rPr>
              <a:t>	</a:t>
            </a:r>
            <a:r>
              <a:rPr lang="en" sz="1300">
                <a:solidFill>
                  <a:schemeClr val="dk1"/>
                </a:solidFill>
                <a:highlight>
                  <a:srgbClr val="FFD966"/>
                </a:highlight>
                <a:latin typeface="Consolas"/>
                <a:ea typeface="Consolas"/>
                <a:cs typeface="Consolas"/>
                <a:sym typeface="Consolas"/>
              </a:rPr>
              <a:t>if alpha &gt;= beta:</a:t>
            </a:r>
            <a:endParaRPr sz="13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300">
                <a:solidFill>
                  <a:schemeClr val="dk1"/>
                </a:solidFill>
                <a:highlight>
                  <a:srgbClr val="FFD966"/>
                </a:highlight>
                <a:latin typeface="Consolas"/>
                <a:ea typeface="Consolas"/>
                <a:cs typeface="Consolas"/>
                <a:sym typeface="Consolas"/>
              </a:rPr>
              <a:t>			break</a:t>
            </a:r>
            <a:endParaRPr sz="13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if player == "X":</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value = minimax("O", depth-1, alpha, beta)</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beta = min(beta, value)</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 sz="1300">
                <a:solidFill>
                  <a:schemeClr val="dk1"/>
                </a:solidFill>
                <a:latin typeface="Consolas"/>
                <a:ea typeface="Consolas"/>
                <a:cs typeface="Consolas"/>
                <a:sym typeface="Consolas"/>
              </a:rPr>
              <a:t>		</a:t>
            </a:r>
            <a:r>
              <a:rPr lang="en" sz="1300">
                <a:solidFill>
                  <a:schemeClr val="dk1"/>
                </a:solidFill>
                <a:highlight>
                  <a:srgbClr val="FFD966"/>
                </a:highlight>
                <a:latin typeface="Consolas"/>
                <a:ea typeface="Consolas"/>
                <a:cs typeface="Consolas"/>
                <a:sym typeface="Consolas"/>
              </a:rPr>
              <a:t>if beta &lt;= alpha:</a:t>
            </a:r>
            <a:endParaRPr sz="13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300">
                <a:solidFill>
                  <a:schemeClr val="dk1"/>
                </a:solidFill>
                <a:highlight>
                  <a:srgbClr val="FFD966"/>
                </a:highlight>
                <a:latin typeface="Consolas"/>
                <a:ea typeface="Consolas"/>
                <a:cs typeface="Consolas"/>
                <a:sym typeface="Consolas"/>
              </a:rPr>
              <a:t>			break</a:t>
            </a:r>
            <a:endParaRPr sz="13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
        <p:nvSpPr>
          <p:cNvPr id="1156" name="Google Shape;1156;p51"/>
          <p:cNvSpPr txBox="1"/>
          <p:nvPr/>
        </p:nvSpPr>
        <p:spPr>
          <a:xfrm>
            <a:off x="5879700" y="2736900"/>
            <a:ext cx="29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a:t>
            </a:r>
            <a:r>
              <a:rPr b="1" lang="en">
                <a:latin typeface="Proxima Nova"/>
                <a:ea typeface="Proxima Nova"/>
                <a:cs typeface="Proxima Nova"/>
                <a:sym typeface="Proxima Nova"/>
              </a:rPr>
              <a:t>minimum</a:t>
            </a:r>
            <a:r>
              <a:rPr lang="en">
                <a:latin typeface="Proxima Nova"/>
                <a:ea typeface="Proxima Nova"/>
                <a:cs typeface="Proxima Nova"/>
                <a:sym typeface="Proxima Nova"/>
              </a:rPr>
              <a:t> is </a:t>
            </a:r>
            <a:r>
              <a:rPr b="1" lang="en">
                <a:latin typeface="Proxima Nova"/>
                <a:ea typeface="Proxima Nova"/>
                <a:cs typeface="Proxima Nova"/>
                <a:sym typeface="Proxima Nova"/>
              </a:rPr>
              <a:t>lower</a:t>
            </a:r>
            <a:r>
              <a:rPr lang="en">
                <a:latin typeface="Proxima Nova"/>
                <a:ea typeface="Proxima Nova"/>
                <a:cs typeface="Proxima Nova"/>
                <a:sym typeface="Proxima Nova"/>
              </a:rPr>
              <a:t> than the current </a:t>
            </a:r>
            <a:r>
              <a:rPr b="1" lang="en">
                <a:latin typeface="Proxima Nova"/>
                <a:ea typeface="Proxima Nova"/>
                <a:cs typeface="Proxima Nova"/>
                <a:sym typeface="Proxima Nova"/>
              </a:rPr>
              <a:t>maximum</a:t>
            </a:r>
            <a:r>
              <a:rPr lang="en">
                <a:latin typeface="Proxima Nova"/>
                <a:ea typeface="Proxima Nova"/>
                <a:cs typeface="Proxima Nova"/>
                <a:sym typeface="Proxima Nova"/>
              </a:rPr>
              <a:t>, terminate the current search.</a:t>
            </a:r>
            <a:endParaRPr b="1">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2"/>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162" name="Google Shape;1162;p52"/>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163" name="Google Shape;1163;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164" name="Google Shape;1164;p52"/>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165" name="Google Shape;1165;p52"/>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166" name="Google Shape;1166;p52"/>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67" name="Google Shape;1167;p52"/>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168" name="Google Shape;1168;p52"/>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169" name="Google Shape;1169;p52"/>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170" name="Google Shape;1170;p52"/>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71" name="Google Shape;1171;p52"/>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172" name="Google Shape;1172;p52"/>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173" name="Google Shape;1173;p52"/>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174" name="Google Shape;1174;p52"/>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175" name="Google Shape;1175;p52"/>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176" name="Google Shape;1176;p52"/>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177" name="Google Shape;1177;p52"/>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78" name="Google Shape;1178;p52"/>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179" name="Google Shape;1179;p52"/>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180" name="Google Shape;1180;p52"/>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181" name="Google Shape;1181;p52"/>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82" name="Google Shape;1182;p52"/>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183" name="Google Shape;1183;p52"/>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184" name="Google Shape;1184;p52"/>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53"/>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190" name="Google Shape;1190;p53"/>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191" name="Google Shape;1191;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192" name="Google Shape;1192;p53"/>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193" name="Google Shape;1193;p53"/>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194" name="Google Shape;1194;p53"/>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95" name="Google Shape;1195;p53"/>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196" name="Google Shape;1196;p53"/>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197" name="Google Shape;1197;p53"/>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198" name="Google Shape;1198;p53"/>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199" name="Google Shape;1199;p53"/>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00" name="Google Shape;1200;p53"/>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01" name="Google Shape;1201;p53"/>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202" name="Google Shape;1202;p53"/>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03" name="Google Shape;1203;p53"/>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204" name="Google Shape;1204;p53"/>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205" name="Google Shape;1205;p53"/>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06" name="Google Shape;1206;p53"/>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07" name="Google Shape;1207;p53"/>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208" name="Google Shape;1208;p53"/>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09" name="Google Shape;1209;p53"/>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10" name="Google Shape;1210;p53"/>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11" name="Google Shape;1211;p53"/>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12" name="Google Shape;1212;p53"/>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213" name="Google Shape;1213;p53"/>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54"/>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219" name="Google Shape;1219;p54"/>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220" name="Google Shape;1220;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221" name="Google Shape;1221;p54"/>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22" name="Google Shape;1222;p54"/>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23" name="Google Shape;1223;p54"/>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24" name="Google Shape;1224;p54"/>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25" name="Google Shape;1225;p54"/>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226" name="Google Shape;1226;p54"/>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27" name="Google Shape;1227;p54"/>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28" name="Google Shape;1228;p54"/>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29" name="Google Shape;1229;p54"/>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30" name="Google Shape;1230;p54"/>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231" name="Google Shape;1231;p54"/>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32" name="Google Shape;1232;p54"/>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233" name="Google Shape;1233;p54"/>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234" name="Google Shape;1234;p54"/>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35" name="Google Shape;1235;p54"/>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36" name="Google Shape;1236;p54"/>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237" name="Google Shape;1237;p54"/>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38" name="Google Shape;1238;p54"/>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39" name="Google Shape;1239;p54"/>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40" name="Google Shape;1240;p54"/>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41" name="Google Shape;1241;p54"/>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highlight>
                  <a:srgbClr val="FFD966"/>
                </a:highlight>
                <a:latin typeface="Consolas"/>
                <a:ea typeface="Consolas"/>
                <a:cs typeface="Consolas"/>
                <a:sym typeface="Consolas"/>
              </a:rPr>
              <a:t>return score</a:t>
            </a:r>
            <a:endParaRPr sz="900">
              <a:highlight>
                <a:srgbClr val="FFD966"/>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highlight>
                  <a:srgbClr val="FFD966"/>
                </a:highlight>
                <a:latin typeface="Consolas"/>
                <a:ea typeface="Consolas"/>
                <a:cs typeface="Consolas"/>
                <a:sym typeface="Consolas"/>
              </a:rPr>
              <a:t>value = minimax("X", depth-1, alpha, beta)</a:t>
            </a:r>
            <a:endParaRPr sz="900">
              <a:highlight>
                <a:srgbClr val="FFD966"/>
              </a:highlight>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242" name="Google Shape;1242;p54"/>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243" name="Google Shape;1243;p54"/>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44" name="Google Shape;1244;p54"/>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45" name="Google Shape;1245;p54"/>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46" name="Google Shape;1246;p54"/>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247" name="Google Shape;1247;p54"/>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48" name="Google Shape;1248;p54"/>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49" name="Google Shape;1249;p54"/>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50" name="Google Shape;1250;p54"/>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251" name="Google Shape;1251;p54"/>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252" name="Google Shape;1252;p54"/>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53" name="Google Shape;1253;p54"/>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54" name="Google Shape;1254;p54"/>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255" name="Google Shape;1255;p54"/>
          <p:cNvCxnSpPr>
            <a:endCxn id="1245"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1256" name="Google Shape;1256;p54"/>
          <p:cNvCxnSpPr/>
          <p:nvPr/>
        </p:nvCxnSpPr>
        <p:spPr>
          <a:xfrm>
            <a:off x="2022075" y="2601200"/>
            <a:ext cx="569400" cy="274800"/>
          </a:xfrm>
          <a:prstGeom prst="straightConnector1">
            <a:avLst/>
          </a:prstGeom>
          <a:noFill/>
          <a:ln cap="flat" cmpd="sng" w="9525">
            <a:solidFill>
              <a:schemeClr val="dk2"/>
            </a:solidFill>
            <a:prstDash val="solid"/>
            <a:round/>
            <a:headEnd len="med" w="med" type="none"/>
            <a:tailEnd len="med" w="med" type="triangle"/>
          </a:ln>
        </p:spPr>
      </p:cxnSp>
      <p:sp>
        <p:nvSpPr>
          <p:cNvPr id="1257" name="Google Shape;1257;p54"/>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D966"/>
                </a:highlight>
                <a:latin typeface="Proxima Nova"/>
                <a:ea typeface="Proxima Nova"/>
                <a:cs typeface="Proxima Nova"/>
                <a:sym typeface="Proxima Nova"/>
              </a:rPr>
              <a:t>value: 10</a:t>
            </a:r>
            <a:endParaRPr b="1">
              <a:highlight>
                <a:srgbClr val="FFD966"/>
              </a:highlight>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55"/>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263" name="Google Shape;1263;p55"/>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264" name="Google Shape;1264;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265" name="Google Shape;1265;p55"/>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66" name="Google Shape;1266;p55"/>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67" name="Google Shape;1267;p55"/>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68" name="Google Shape;1268;p55"/>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69" name="Google Shape;1269;p55"/>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270" name="Google Shape;1270;p55"/>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71" name="Google Shape;1271;p55"/>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72" name="Google Shape;1272;p55"/>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73" name="Google Shape;1273;p55"/>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74" name="Google Shape;1274;p55"/>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275" name="Google Shape;1275;p55"/>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76" name="Google Shape;1276;p55"/>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277" name="Google Shape;1277;p55"/>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278" name="Google Shape;1278;p55"/>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79" name="Google Shape;1279;p55"/>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80" name="Google Shape;1280;p55"/>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281" name="Google Shape;1281;p55"/>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82" name="Google Shape;1282;p55"/>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83" name="Google Shape;1283;p55"/>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84" name="Google Shape;1284;p55"/>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85" name="Google Shape;1285;p55"/>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highlight>
                  <a:srgbClr val="FFD966"/>
                </a:highlight>
                <a:latin typeface="Consolas"/>
                <a:ea typeface="Consolas"/>
                <a:cs typeface="Consolas"/>
                <a:sym typeface="Consolas"/>
              </a:rPr>
              <a:t>alpha = max(alpha, value)</a:t>
            </a:r>
            <a:endParaRPr sz="900">
              <a:highlight>
                <a:srgbClr val="FFD966"/>
              </a:highlight>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286" name="Google Shape;1286;p55"/>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287" name="Google Shape;1287;p55"/>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288" name="Google Shape;1288;p55"/>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89" name="Google Shape;1289;p55"/>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90" name="Google Shape;1290;p55"/>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291" name="Google Shape;1291;p55"/>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292" name="Google Shape;1292;p55"/>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293" name="Google Shape;1293;p55"/>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294" name="Google Shape;1294;p55"/>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295" name="Google Shape;1295;p55"/>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296" name="Google Shape;1296;p55"/>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297" name="Google Shape;1297;p55"/>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298" name="Google Shape;1298;p55"/>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299" name="Google Shape;1299;p55"/>
          <p:cNvCxnSpPr>
            <a:endCxn id="1289"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300" name="Google Shape;1300;p55"/>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301" name="Google Shape;1301;p55"/>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D966"/>
                </a:highlight>
                <a:latin typeface="Proxima Nova"/>
                <a:ea typeface="Proxima Nova"/>
                <a:cs typeface="Proxima Nova"/>
                <a:sym typeface="Proxima Nova"/>
              </a:rPr>
              <a:t>alpha</a:t>
            </a:r>
            <a:r>
              <a:rPr b="1" lang="en">
                <a:highlight>
                  <a:srgbClr val="FFD966"/>
                </a:highlight>
                <a:latin typeface="Proxima Nova"/>
                <a:ea typeface="Proxima Nova"/>
                <a:cs typeface="Proxima Nova"/>
                <a:sym typeface="Proxima Nova"/>
              </a:rPr>
              <a:t>: 10</a:t>
            </a:r>
            <a:endParaRPr b="1">
              <a:highlight>
                <a:srgbClr val="FFD966"/>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59" name="Google Shape;159;p29"/>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0" name="Google Shape;160;p29"/>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161" name="Google Shape;161;p29"/>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9"/>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63" name="Google Shape;163;p29"/>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64" name="Google Shape;164;p29"/>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165" name="Google Shape;165;p29"/>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9"/>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67" name="Google Shape;167;p29"/>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168" name="Google Shape;168;p29"/>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69" name="Google Shape;169;p29"/>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70" name="Google Shape;170;p29"/>
          <p:cNvSpPr txBox="1"/>
          <p:nvPr/>
        </p:nvSpPr>
        <p:spPr>
          <a:xfrm>
            <a:off x="4572000" y="2735625"/>
            <a:ext cx="33789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Proxima Nova"/>
                <a:ea typeface="Proxima Nova"/>
                <a:cs typeface="Proxima Nova"/>
                <a:sym typeface="Proxima Nova"/>
              </a:rPr>
              <a:t>What if we didn't have to search </a:t>
            </a:r>
            <a:r>
              <a:rPr b="1" lang="en" sz="2300">
                <a:latin typeface="Proxima Nova"/>
                <a:ea typeface="Proxima Nova"/>
                <a:cs typeface="Proxima Nova"/>
                <a:sym typeface="Proxima Nova"/>
              </a:rPr>
              <a:t>all </a:t>
            </a:r>
            <a:r>
              <a:rPr lang="en" sz="2300">
                <a:latin typeface="Proxima Nova"/>
                <a:ea typeface="Proxima Nova"/>
                <a:cs typeface="Proxima Nova"/>
                <a:sym typeface="Proxima Nova"/>
              </a:rPr>
              <a:t>options, just </a:t>
            </a:r>
            <a:r>
              <a:rPr b="1" lang="en" sz="2300">
                <a:latin typeface="Proxima Nova"/>
                <a:ea typeface="Proxima Nova"/>
                <a:cs typeface="Proxima Nova"/>
                <a:sym typeface="Proxima Nova"/>
              </a:rPr>
              <a:t>some?</a:t>
            </a:r>
            <a:endParaRPr b="1" sz="23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56"/>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307" name="Google Shape;1307;p56"/>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308" name="Google Shape;1308;p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309" name="Google Shape;1309;p56"/>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10" name="Google Shape;1310;p56"/>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11" name="Google Shape;1311;p56"/>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12" name="Google Shape;1312;p56"/>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13" name="Google Shape;1313;p56"/>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314" name="Google Shape;1314;p56"/>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15" name="Google Shape;1315;p56"/>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16" name="Google Shape;1316;p56"/>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17" name="Google Shape;1317;p56"/>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18" name="Google Shape;1318;p56"/>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319" name="Google Shape;1319;p56"/>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20" name="Google Shape;1320;p56"/>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321" name="Google Shape;1321;p56"/>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322" name="Google Shape;1322;p56"/>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23" name="Google Shape;1323;p56"/>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24" name="Google Shape;1324;p56"/>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325" name="Google Shape;1325;p56"/>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26" name="Google Shape;1326;p56"/>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27" name="Google Shape;1327;p56"/>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28" name="Google Shape;1328;p56"/>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29" name="Google Shape;1329;p56"/>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a:t>
            </a:r>
            <a:r>
              <a:rPr lang="en" sz="900">
                <a:solidFill>
                  <a:schemeClr val="dk1"/>
                </a:solidFill>
                <a:highlight>
                  <a:srgbClr val="FFD966"/>
                </a:highlight>
                <a:latin typeface="Consolas"/>
                <a:ea typeface="Consolas"/>
                <a:cs typeface="Consolas"/>
                <a:sym typeface="Consolas"/>
              </a:rPr>
              <a:t>if alpha &gt;= beta:</a:t>
            </a:r>
            <a:endParaRPr sz="9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330" name="Google Shape;1330;p56"/>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331" name="Google Shape;1331;p56"/>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32" name="Google Shape;1332;p56"/>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33" name="Google Shape;1333;p56"/>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34" name="Google Shape;1334;p56"/>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335" name="Google Shape;1335;p56"/>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36" name="Google Shape;1336;p56"/>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37" name="Google Shape;1337;p56"/>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38" name="Google Shape;1338;p56"/>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339" name="Google Shape;1339;p56"/>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340" name="Google Shape;1340;p56"/>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41" name="Google Shape;1341;p56"/>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42" name="Google Shape;1342;p56"/>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343" name="Google Shape;1343;p56"/>
          <p:cNvCxnSpPr>
            <a:endCxn id="1333"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344" name="Google Shape;1344;p56"/>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345" name="Google Shape;1345;p56"/>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a:t>
            </a:r>
            <a:endParaRPr b="1">
              <a:latin typeface="Proxima Nova"/>
              <a:ea typeface="Proxima Nova"/>
              <a:cs typeface="Proxima Nova"/>
              <a:sym typeface="Proxima Nova"/>
            </a:endParaRPr>
          </a:p>
        </p:txBody>
      </p:sp>
      <p:sp>
        <p:nvSpPr>
          <p:cNvPr id="1346" name="Google Shape;1346;p56"/>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a:t>
            </a:r>
            <a:r>
              <a:rPr b="1" lang="en">
                <a:latin typeface="Proxima Nova"/>
                <a:ea typeface="Proxima Nova"/>
                <a:cs typeface="Proxima Nova"/>
                <a:sym typeface="Proxima Nova"/>
              </a:rPr>
              <a:t>: 1000</a:t>
            </a:r>
            <a:endParaRPr b="1">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57"/>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352" name="Google Shape;1352;p57"/>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353" name="Google Shape;1353;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354" name="Google Shape;1354;p57"/>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55" name="Google Shape;1355;p57"/>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56" name="Google Shape;1356;p57"/>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57" name="Google Shape;1357;p57"/>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58" name="Google Shape;1358;p57"/>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359" name="Google Shape;1359;p57"/>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60" name="Google Shape;1360;p57"/>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61" name="Google Shape;1361;p57"/>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62" name="Google Shape;1362;p57"/>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63" name="Google Shape;1363;p57"/>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364" name="Google Shape;1364;p57"/>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65" name="Google Shape;1365;p57"/>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366" name="Google Shape;1366;p57"/>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367" name="Google Shape;1367;p57"/>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68" name="Google Shape;1368;p57"/>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69" name="Google Shape;1369;p57"/>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370" name="Google Shape;1370;p57"/>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71" name="Google Shape;1371;p57"/>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72" name="Google Shape;1372;p57"/>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73" name="Google Shape;1373;p57"/>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74" name="Google Shape;1374;p57"/>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highlight>
                  <a:srgbClr val="FFD966"/>
                </a:highlight>
                <a:latin typeface="Consolas"/>
                <a:ea typeface="Consolas"/>
                <a:cs typeface="Consolas"/>
                <a:sym typeface="Consolas"/>
              </a:rPr>
              <a:t>value = minimax("X", depth-1, alpha, beta)</a:t>
            </a:r>
            <a:endParaRPr sz="900">
              <a:highlight>
                <a:srgbClr val="FFD966"/>
              </a:highlight>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375" name="Google Shape;1375;p57"/>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376" name="Google Shape;1376;p57"/>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77" name="Google Shape;1377;p57"/>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78" name="Google Shape;1378;p57"/>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79" name="Google Shape;1379;p57"/>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380" name="Google Shape;1380;p57"/>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81" name="Google Shape;1381;p57"/>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82" name="Google Shape;1382;p57"/>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383" name="Google Shape;1383;p57"/>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384" name="Google Shape;1384;p57"/>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385" name="Google Shape;1385;p57"/>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86" name="Google Shape;1386;p57"/>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387" name="Google Shape;1387;p57"/>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388" name="Google Shape;1388;p57"/>
          <p:cNvCxnSpPr>
            <a:endCxn id="1378"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389" name="Google Shape;1389;p57"/>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390" name="Google Shape;1390;p57"/>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a:t>
            </a:r>
            <a:endParaRPr b="1">
              <a:latin typeface="Proxima Nova"/>
              <a:ea typeface="Proxima Nova"/>
              <a:cs typeface="Proxima Nova"/>
              <a:sym typeface="Proxima Nova"/>
            </a:endParaRPr>
          </a:p>
        </p:txBody>
      </p:sp>
      <p:sp>
        <p:nvSpPr>
          <p:cNvPr id="1391" name="Google Shape;1391;p57"/>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 1000</a:t>
            </a:r>
            <a:endParaRPr b="1">
              <a:latin typeface="Proxima Nova"/>
              <a:ea typeface="Proxima Nova"/>
              <a:cs typeface="Proxima Nova"/>
              <a:sym typeface="Proxima Nova"/>
            </a:endParaRPr>
          </a:p>
        </p:txBody>
      </p:sp>
      <p:sp>
        <p:nvSpPr>
          <p:cNvPr id="1392" name="Google Shape;1392;p57"/>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393" name="Google Shape;1393;p57"/>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394" name="Google Shape;1394;p57"/>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395" name="Google Shape;1395;p57"/>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396" name="Google Shape;1396;p57"/>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397" name="Google Shape;1397;p57"/>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398" name="Google Shape;1398;p57"/>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399" name="Google Shape;1399;p57"/>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00" name="Google Shape;1400;p57"/>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01" name="Google Shape;1401;p57"/>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402" name="Google Shape;1402;p57"/>
          <p:cNvCxnSpPr>
            <a:endCxn id="1395"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58"/>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408" name="Google Shape;1408;p58"/>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409" name="Google Shape;1409;p5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410" name="Google Shape;1410;p58"/>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11" name="Google Shape;1411;p58"/>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12" name="Google Shape;1412;p58"/>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13" name="Google Shape;1413;p58"/>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14" name="Google Shape;1414;p58"/>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415" name="Google Shape;1415;p58"/>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16" name="Google Shape;1416;p58"/>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17" name="Google Shape;1417;p58"/>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18" name="Google Shape;1418;p58"/>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19" name="Google Shape;1419;p58"/>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420" name="Google Shape;1420;p58"/>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21" name="Google Shape;1421;p58"/>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422" name="Google Shape;1422;p58"/>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423" name="Google Shape;1423;p58"/>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24" name="Google Shape;1424;p58"/>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25" name="Google Shape;1425;p58"/>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426" name="Google Shape;1426;p58"/>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27" name="Google Shape;1427;p58"/>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28" name="Google Shape;1428;p58"/>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29" name="Google Shape;1429;p58"/>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30" name="Google Shape;1430;p58"/>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highlight>
                  <a:srgbClr val="FFD966"/>
                </a:highlight>
                <a:latin typeface="Consolas"/>
                <a:ea typeface="Consolas"/>
                <a:cs typeface="Consolas"/>
                <a:sym typeface="Consolas"/>
              </a:rPr>
              <a:t>		value = minimax("O", depth-1, alpha, beta)</a:t>
            </a:r>
            <a:endParaRPr sz="9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431" name="Google Shape;1431;p58"/>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432" name="Google Shape;1432;p58"/>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33" name="Google Shape;1433;p58"/>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34" name="Google Shape;1434;p58"/>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35" name="Google Shape;1435;p58"/>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436" name="Google Shape;1436;p58"/>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37" name="Google Shape;1437;p58"/>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38" name="Google Shape;1438;p58"/>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39" name="Google Shape;1439;p58"/>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440" name="Google Shape;1440;p58"/>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441" name="Google Shape;1441;p58"/>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42" name="Google Shape;1442;p58"/>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43" name="Google Shape;1443;p58"/>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444" name="Google Shape;1444;p58"/>
          <p:cNvCxnSpPr>
            <a:endCxn id="1434"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445" name="Google Shape;1445;p58"/>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446" name="Google Shape;1446;p58"/>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a:t>
            </a:r>
            <a:endParaRPr b="1">
              <a:latin typeface="Proxima Nova"/>
              <a:ea typeface="Proxima Nova"/>
              <a:cs typeface="Proxima Nova"/>
              <a:sym typeface="Proxima Nova"/>
            </a:endParaRPr>
          </a:p>
        </p:txBody>
      </p:sp>
      <p:sp>
        <p:nvSpPr>
          <p:cNvPr id="1447" name="Google Shape;1447;p58"/>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 1000</a:t>
            </a:r>
            <a:endParaRPr b="1">
              <a:latin typeface="Proxima Nova"/>
              <a:ea typeface="Proxima Nova"/>
              <a:cs typeface="Proxima Nova"/>
              <a:sym typeface="Proxima Nova"/>
            </a:endParaRPr>
          </a:p>
        </p:txBody>
      </p:sp>
      <p:sp>
        <p:nvSpPr>
          <p:cNvPr id="1448" name="Google Shape;1448;p58"/>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49" name="Google Shape;1449;p58"/>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450" name="Google Shape;1450;p58"/>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451" name="Google Shape;1451;p58"/>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52" name="Google Shape;1452;p58"/>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53" name="Google Shape;1453;p58"/>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454" name="Google Shape;1454;p58"/>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55" name="Google Shape;1455;p58"/>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56" name="Google Shape;1456;p58"/>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57" name="Google Shape;1457;p58"/>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458" name="Google Shape;1458;p58"/>
          <p:cNvCxnSpPr>
            <a:endCxn id="1451"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459" name="Google Shape;1459;p58"/>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60" name="Google Shape;1460;p58"/>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461" name="Google Shape;1461;p58"/>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462" name="Google Shape;1462;p58"/>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63" name="Google Shape;1463;p58"/>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464" name="Google Shape;1464;p58"/>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465" name="Google Shape;1465;p58"/>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66" name="Google Shape;1466;p58"/>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467" name="Google Shape;1467;p58"/>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468" name="Google Shape;1468;p58"/>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469" name="Google Shape;1469;p58"/>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cxnSp>
        <p:nvCxnSpPr>
          <p:cNvPr id="1470" name="Google Shape;1470;p58"/>
          <p:cNvCxnSpPr>
            <a:stCxn id="1455" idx="2"/>
            <a:endCxn id="1467" idx="0"/>
          </p:cNvCxnSpPr>
          <p:nvPr/>
        </p:nvCxnSpPr>
        <p:spPr>
          <a:xfrm flipH="1">
            <a:off x="6742671" y="3997921"/>
            <a:ext cx="854400" cy="23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59"/>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476" name="Google Shape;1476;p59"/>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477" name="Google Shape;1477;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478" name="Google Shape;1478;p59"/>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79" name="Google Shape;1479;p59"/>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80" name="Google Shape;1480;p59"/>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81" name="Google Shape;1481;p59"/>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82" name="Google Shape;1482;p59"/>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483" name="Google Shape;1483;p59"/>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84" name="Google Shape;1484;p59"/>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85" name="Google Shape;1485;p59"/>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86" name="Google Shape;1486;p59"/>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87" name="Google Shape;1487;p59"/>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488" name="Google Shape;1488;p59"/>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489" name="Google Shape;1489;p59"/>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490" name="Google Shape;1490;p59"/>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491" name="Google Shape;1491;p59"/>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92" name="Google Shape;1492;p59"/>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493" name="Google Shape;1493;p59"/>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494" name="Google Shape;1494;p59"/>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495" name="Google Shape;1495;p59"/>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496" name="Google Shape;1496;p59"/>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497" name="Google Shape;1497;p59"/>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498" name="Google Shape;1498;p59"/>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highlight>
                  <a:srgbClr val="FFD966"/>
                </a:highlight>
                <a:latin typeface="Consolas"/>
                <a:ea typeface="Consolas"/>
                <a:cs typeface="Consolas"/>
                <a:sym typeface="Consolas"/>
              </a:rPr>
              <a:t>		return score</a:t>
            </a:r>
            <a:endParaRPr sz="900">
              <a:highlight>
                <a:srgbClr val="FFD966"/>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highlight>
                  <a:srgbClr val="FFD966"/>
                </a:highlight>
                <a:latin typeface="Consolas"/>
                <a:ea typeface="Consolas"/>
                <a:cs typeface="Consolas"/>
                <a:sym typeface="Consolas"/>
              </a:rPr>
              <a:t>		value = minimax("O", depth-1, alpha, beta)</a:t>
            </a:r>
            <a:endParaRPr sz="9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499" name="Google Shape;1499;p59"/>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500" name="Google Shape;1500;p59"/>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01" name="Google Shape;1501;p59"/>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02" name="Google Shape;1502;p59"/>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03" name="Google Shape;1503;p59"/>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504" name="Google Shape;1504;p59"/>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05" name="Google Shape;1505;p59"/>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06" name="Google Shape;1506;p59"/>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507" name="Google Shape;1507;p59"/>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508" name="Google Shape;1508;p59"/>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509" name="Google Shape;1509;p59"/>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10" name="Google Shape;1510;p59"/>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11" name="Google Shape;1511;p59"/>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512" name="Google Shape;1512;p59"/>
          <p:cNvCxnSpPr>
            <a:endCxn id="1502"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513" name="Google Shape;1513;p59"/>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D966"/>
                </a:highlight>
                <a:latin typeface="Proxima Nova"/>
                <a:ea typeface="Proxima Nova"/>
                <a:cs typeface="Proxima Nova"/>
                <a:sym typeface="Proxima Nova"/>
              </a:rPr>
              <a:t>value: -10</a:t>
            </a:r>
            <a:endParaRPr b="1">
              <a:highlight>
                <a:srgbClr val="FFD966"/>
              </a:highlight>
              <a:latin typeface="Proxima Nova"/>
              <a:ea typeface="Proxima Nova"/>
              <a:cs typeface="Proxima Nova"/>
              <a:sym typeface="Proxima Nova"/>
            </a:endParaRPr>
          </a:p>
        </p:txBody>
      </p:sp>
      <p:sp>
        <p:nvSpPr>
          <p:cNvPr id="1514" name="Google Shape;1514;p59"/>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a:t>
            </a:r>
            <a:endParaRPr b="1">
              <a:latin typeface="Proxima Nova"/>
              <a:ea typeface="Proxima Nova"/>
              <a:cs typeface="Proxima Nova"/>
              <a:sym typeface="Proxima Nova"/>
            </a:endParaRPr>
          </a:p>
        </p:txBody>
      </p:sp>
      <p:sp>
        <p:nvSpPr>
          <p:cNvPr id="1515" name="Google Shape;1515;p59"/>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 1000</a:t>
            </a:r>
            <a:endParaRPr b="1">
              <a:latin typeface="Proxima Nova"/>
              <a:ea typeface="Proxima Nova"/>
              <a:cs typeface="Proxima Nova"/>
              <a:sym typeface="Proxima Nova"/>
            </a:endParaRPr>
          </a:p>
        </p:txBody>
      </p:sp>
      <p:sp>
        <p:nvSpPr>
          <p:cNvPr id="1516" name="Google Shape;1516;p59"/>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17" name="Google Shape;1517;p59"/>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518" name="Google Shape;1518;p59"/>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519" name="Google Shape;1519;p59"/>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20" name="Google Shape;1520;p59"/>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21" name="Google Shape;1521;p59"/>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522" name="Google Shape;1522;p59"/>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23" name="Google Shape;1523;p59"/>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24" name="Google Shape;1524;p59"/>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25" name="Google Shape;1525;p59"/>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526" name="Google Shape;1526;p59"/>
          <p:cNvCxnSpPr>
            <a:endCxn id="1519"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527" name="Google Shape;1527;p59"/>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28" name="Google Shape;1528;p59"/>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529" name="Google Shape;1529;p59"/>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530" name="Google Shape;1530;p59"/>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31" name="Google Shape;1531;p59"/>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532" name="Google Shape;1532;p59"/>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533" name="Google Shape;1533;p59"/>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534" name="Google Shape;1534;p59"/>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535" name="Google Shape;1535;p59"/>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536" name="Google Shape;1536;p59"/>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537" name="Google Shape;1537;p59"/>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cxnSp>
        <p:nvCxnSpPr>
          <p:cNvPr id="1538" name="Google Shape;1538;p59"/>
          <p:cNvCxnSpPr>
            <a:stCxn id="1523" idx="2"/>
            <a:endCxn id="1535" idx="0"/>
          </p:cNvCxnSpPr>
          <p:nvPr/>
        </p:nvCxnSpPr>
        <p:spPr>
          <a:xfrm flipH="1">
            <a:off x="6742671" y="3997921"/>
            <a:ext cx="854400" cy="234000"/>
          </a:xfrm>
          <a:prstGeom prst="straightConnector1">
            <a:avLst/>
          </a:prstGeom>
          <a:noFill/>
          <a:ln cap="flat" cmpd="sng" w="9525">
            <a:solidFill>
              <a:schemeClr val="dk2"/>
            </a:solidFill>
            <a:prstDash val="solid"/>
            <a:round/>
            <a:headEnd len="med" w="med" type="none"/>
            <a:tailEnd len="med" w="med" type="triangle"/>
          </a:ln>
        </p:spPr>
      </p:cxnSp>
      <p:sp>
        <p:nvSpPr>
          <p:cNvPr id="1539" name="Google Shape;1539;p59"/>
          <p:cNvSpPr txBox="1"/>
          <p:nvPr/>
        </p:nvSpPr>
        <p:spPr>
          <a:xfrm>
            <a:off x="7115429" y="4430659"/>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0"/>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545" name="Google Shape;1545;p60"/>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546" name="Google Shape;1546;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547" name="Google Shape;1547;p60"/>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48" name="Google Shape;1548;p60"/>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49" name="Google Shape;1549;p60"/>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50" name="Google Shape;1550;p60"/>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51" name="Google Shape;1551;p60"/>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552" name="Google Shape;1552;p60"/>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53" name="Google Shape;1553;p60"/>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54" name="Google Shape;1554;p60"/>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55" name="Google Shape;1555;p60"/>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556" name="Google Shape;1556;p60"/>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557" name="Google Shape;1557;p60"/>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58" name="Google Shape;1558;p60"/>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559" name="Google Shape;1559;p60"/>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560" name="Google Shape;1560;p60"/>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61" name="Google Shape;1561;p60"/>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62" name="Google Shape;1562;p60"/>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563" name="Google Shape;1563;p60"/>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64" name="Google Shape;1564;p60"/>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65" name="Google Shape;1565;p60"/>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66" name="Google Shape;1566;p60"/>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567" name="Google Shape;1567;p60"/>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highlight>
                  <a:srgbClr val="FFD966"/>
                </a:highlight>
                <a:latin typeface="Consolas"/>
                <a:ea typeface="Consolas"/>
                <a:cs typeface="Consolas"/>
                <a:sym typeface="Consolas"/>
              </a:rPr>
              <a:t>		beta = min(beta, value)</a:t>
            </a:r>
            <a:endParaRPr sz="9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568" name="Google Shape;1568;p60"/>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569" name="Google Shape;1569;p60"/>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70" name="Google Shape;1570;p60"/>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71" name="Google Shape;1571;p60"/>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72" name="Google Shape;1572;p60"/>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573" name="Google Shape;1573;p60"/>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74" name="Google Shape;1574;p60"/>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75" name="Google Shape;1575;p60"/>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576" name="Google Shape;1576;p60"/>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577" name="Google Shape;1577;p60"/>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578" name="Google Shape;1578;p60"/>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79" name="Google Shape;1579;p60"/>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80" name="Google Shape;1580;p60"/>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581" name="Google Shape;1581;p60"/>
          <p:cNvCxnSpPr>
            <a:endCxn id="1571"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582" name="Google Shape;1582;p60"/>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583" name="Google Shape;1583;p60"/>
          <p:cNvSpPr txBox="1"/>
          <p:nvPr/>
        </p:nvSpPr>
        <p:spPr>
          <a:xfrm>
            <a:off x="147227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a:t>
            </a:r>
            <a:endParaRPr b="1">
              <a:latin typeface="Proxima Nova"/>
              <a:ea typeface="Proxima Nova"/>
              <a:cs typeface="Proxima Nova"/>
              <a:sym typeface="Proxima Nova"/>
            </a:endParaRPr>
          </a:p>
        </p:txBody>
      </p:sp>
      <p:sp>
        <p:nvSpPr>
          <p:cNvPr id="1584" name="Google Shape;1584;p60"/>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D966"/>
                </a:highlight>
                <a:latin typeface="Proxima Nova"/>
                <a:ea typeface="Proxima Nova"/>
                <a:cs typeface="Proxima Nova"/>
                <a:sym typeface="Proxima Nova"/>
              </a:rPr>
              <a:t>beta: -10</a:t>
            </a:r>
            <a:endParaRPr b="1">
              <a:highlight>
                <a:srgbClr val="FFD966"/>
              </a:highlight>
              <a:latin typeface="Proxima Nova"/>
              <a:ea typeface="Proxima Nova"/>
              <a:cs typeface="Proxima Nova"/>
              <a:sym typeface="Proxima Nova"/>
            </a:endParaRPr>
          </a:p>
        </p:txBody>
      </p:sp>
      <p:sp>
        <p:nvSpPr>
          <p:cNvPr id="1585" name="Google Shape;1585;p60"/>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86" name="Google Shape;1586;p60"/>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587" name="Google Shape;1587;p60"/>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588" name="Google Shape;1588;p60"/>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89" name="Google Shape;1589;p60"/>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590" name="Google Shape;1590;p60"/>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591" name="Google Shape;1591;p60"/>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592" name="Google Shape;1592;p60"/>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593" name="Google Shape;1593;p60"/>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594" name="Google Shape;1594;p60"/>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595" name="Google Shape;1595;p60"/>
          <p:cNvCxnSpPr>
            <a:endCxn id="1588"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596" name="Google Shape;1596;p60"/>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597" name="Google Shape;1597;p60"/>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598" name="Google Shape;1598;p60"/>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599" name="Google Shape;1599;p60"/>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00" name="Google Shape;1600;p60"/>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601" name="Google Shape;1601;p60"/>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602" name="Google Shape;1602;p60"/>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03" name="Google Shape;1603;p60"/>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604" name="Google Shape;1604;p60"/>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605" name="Google Shape;1605;p60"/>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606" name="Google Shape;1606;p60"/>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cxnSp>
        <p:nvCxnSpPr>
          <p:cNvPr id="1607" name="Google Shape;1607;p60"/>
          <p:cNvCxnSpPr>
            <a:stCxn id="1592" idx="2"/>
            <a:endCxn id="1604" idx="0"/>
          </p:cNvCxnSpPr>
          <p:nvPr/>
        </p:nvCxnSpPr>
        <p:spPr>
          <a:xfrm flipH="1">
            <a:off x="6742671" y="3997921"/>
            <a:ext cx="854400" cy="234000"/>
          </a:xfrm>
          <a:prstGeom prst="straightConnector1">
            <a:avLst/>
          </a:prstGeom>
          <a:noFill/>
          <a:ln cap="flat" cmpd="sng" w="9525">
            <a:solidFill>
              <a:schemeClr val="dk2"/>
            </a:solidFill>
            <a:prstDash val="solid"/>
            <a:round/>
            <a:headEnd len="med" w="med" type="none"/>
            <a:tailEnd len="med" w="med" type="triangle"/>
          </a:ln>
        </p:spPr>
      </p:cxnSp>
      <p:sp>
        <p:nvSpPr>
          <p:cNvPr id="1608" name="Google Shape;1608;p60"/>
          <p:cNvSpPr txBox="1"/>
          <p:nvPr/>
        </p:nvSpPr>
        <p:spPr>
          <a:xfrm>
            <a:off x="7115429" y="4430659"/>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61"/>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614" name="Google Shape;1614;p61"/>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615" name="Google Shape;1615;p6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616" name="Google Shape;1616;p61"/>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17" name="Google Shape;1617;p61"/>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18" name="Google Shape;1618;p61"/>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19" name="Google Shape;1619;p61"/>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620" name="Google Shape;1620;p61"/>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621" name="Google Shape;1621;p61"/>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22" name="Google Shape;1622;p61"/>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23" name="Google Shape;1623;p61"/>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624" name="Google Shape;1624;p61"/>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25" name="Google Shape;1625;p61"/>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626" name="Google Shape;1626;p61"/>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27" name="Google Shape;1627;p61"/>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628" name="Google Shape;1628;p61"/>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629" name="Google Shape;1629;p61"/>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30" name="Google Shape;1630;p61"/>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631" name="Google Shape;1631;p61"/>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632" name="Google Shape;1632;p61"/>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33" name="Google Shape;1633;p61"/>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34" name="Google Shape;1634;p61"/>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635" name="Google Shape;1635;p61"/>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36" name="Google Shape;1636;p61"/>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highlight>
                  <a:srgbClr val="FFD966"/>
                </a:highlight>
                <a:latin typeface="Consolas"/>
                <a:ea typeface="Consolas"/>
                <a:cs typeface="Consolas"/>
                <a:sym typeface="Consolas"/>
              </a:rPr>
              <a:t>		</a:t>
            </a:r>
            <a:r>
              <a:rPr lang="en" sz="900">
                <a:latin typeface="Consolas"/>
                <a:ea typeface="Consolas"/>
                <a:cs typeface="Consolas"/>
                <a:sym typeface="Consolas"/>
              </a:rPr>
              <a:t>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highlight>
                  <a:srgbClr val="93C47D"/>
                </a:highlight>
                <a:latin typeface="Consolas"/>
                <a:ea typeface="Consolas"/>
                <a:cs typeface="Consolas"/>
                <a:sym typeface="Consolas"/>
              </a:rPr>
              <a:t>		if beta &lt;= alpha:</a:t>
            </a:r>
            <a:endParaRPr sz="900">
              <a:solidFill>
                <a:schemeClr val="dk1"/>
              </a:solidFill>
              <a:highlight>
                <a:srgbClr val="93C47D"/>
              </a:highlight>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637" name="Google Shape;1637;p61"/>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638" name="Google Shape;1638;p61"/>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39" name="Google Shape;1639;p61"/>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40" name="Google Shape;1640;p61"/>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41" name="Google Shape;1641;p61"/>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642" name="Google Shape;1642;p61"/>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43" name="Google Shape;1643;p61"/>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44" name="Google Shape;1644;p61"/>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45" name="Google Shape;1645;p61"/>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646" name="Google Shape;1646;p61"/>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647" name="Google Shape;1647;p61"/>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648" name="Google Shape;1648;p61"/>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649" name="Google Shape;1649;p61"/>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650" name="Google Shape;1650;p61"/>
          <p:cNvCxnSpPr>
            <a:endCxn id="1640"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651" name="Google Shape;1651;p61"/>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652" name="Google Shape;1652;p61"/>
          <p:cNvSpPr txBox="1"/>
          <p:nvPr/>
        </p:nvSpPr>
        <p:spPr>
          <a:xfrm>
            <a:off x="1472275" y="4529000"/>
            <a:ext cx="9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 </a:t>
            </a:r>
            <a:endParaRPr b="1" sz="2000">
              <a:latin typeface="Proxima Nova"/>
              <a:ea typeface="Proxima Nova"/>
              <a:cs typeface="Proxima Nova"/>
              <a:sym typeface="Proxima Nova"/>
            </a:endParaRPr>
          </a:p>
        </p:txBody>
      </p:sp>
      <p:sp>
        <p:nvSpPr>
          <p:cNvPr id="1653" name="Google Shape;1653;p61"/>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 -10</a:t>
            </a:r>
            <a:endParaRPr b="1">
              <a:latin typeface="Proxima Nova"/>
              <a:ea typeface="Proxima Nova"/>
              <a:cs typeface="Proxima Nova"/>
              <a:sym typeface="Proxima Nova"/>
            </a:endParaRPr>
          </a:p>
        </p:txBody>
      </p:sp>
      <p:sp>
        <p:nvSpPr>
          <p:cNvPr id="1654" name="Google Shape;1654;p61"/>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55" name="Google Shape;1655;p61"/>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656" name="Google Shape;1656;p61"/>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657" name="Google Shape;1657;p61"/>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58" name="Google Shape;1658;p61"/>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659" name="Google Shape;1659;p61"/>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660" name="Google Shape;1660;p61"/>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61" name="Google Shape;1661;p61"/>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62" name="Google Shape;1662;p61"/>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663" name="Google Shape;1663;p61"/>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664" name="Google Shape;1664;p61"/>
          <p:cNvCxnSpPr>
            <a:endCxn id="1657"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665" name="Google Shape;1665;p61"/>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66" name="Google Shape;1666;p61"/>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667" name="Google Shape;1667;p61"/>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668" name="Google Shape;1668;p61"/>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69" name="Google Shape;1669;p61"/>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670" name="Google Shape;1670;p61"/>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671" name="Google Shape;1671;p61"/>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72" name="Google Shape;1672;p61"/>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673" name="Google Shape;1673;p61"/>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674" name="Google Shape;1674;p61"/>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675" name="Google Shape;1675;p61"/>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cxnSp>
        <p:nvCxnSpPr>
          <p:cNvPr id="1676" name="Google Shape;1676;p61"/>
          <p:cNvCxnSpPr>
            <a:stCxn id="1661" idx="2"/>
            <a:endCxn id="1673" idx="0"/>
          </p:cNvCxnSpPr>
          <p:nvPr/>
        </p:nvCxnSpPr>
        <p:spPr>
          <a:xfrm flipH="1">
            <a:off x="6742671" y="3997921"/>
            <a:ext cx="854400" cy="234000"/>
          </a:xfrm>
          <a:prstGeom prst="straightConnector1">
            <a:avLst/>
          </a:prstGeom>
          <a:noFill/>
          <a:ln cap="flat" cmpd="sng" w="9525">
            <a:solidFill>
              <a:schemeClr val="dk2"/>
            </a:solidFill>
            <a:prstDash val="solid"/>
            <a:round/>
            <a:headEnd len="med" w="med" type="none"/>
            <a:tailEnd len="med" w="med" type="triangle"/>
          </a:ln>
        </p:spPr>
      </p:cxnSp>
      <p:sp>
        <p:nvSpPr>
          <p:cNvPr id="1677" name="Google Shape;1677;p61"/>
          <p:cNvSpPr txBox="1"/>
          <p:nvPr/>
        </p:nvSpPr>
        <p:spPr>
          <a:xfrm>
            <a:off x="7115429" y="4430659"/>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
        <p:nvSpPr>
          <p:cNvPr id="1678" name="Google Shape;1678;p61"/>
          <p:cNvSpPr txBox="1"/>
          <p:nvPr/>
        </p:nvSpPr>
        <p:spPr>
          <a:xfrm>
            <a:off x="2324145" y="4462616"/>
            <a:ext cx="308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Consolas"/>
                <a:ea typeface="Consolas"/>
                <a:cs typeface="Consolas"/>
                <a:sym typeface="Consolas"/>
              </a:rPr>
              <a:t>≥</a:t>
            </a:r>
            <a:endParaRPr sz="2300">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62"/>
          <p:cNvSpPr/>
          <p:nvPr/>
        </p:nvSpPr>
        <p:spPr>
          <a:xfrm>
            <a:off x="5107964"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p:txBody>
      </p:sp>
      <p:sp>
        <p:nvSpPr>
          <p:cNvPr id="1684" name="Google Shape;1684;p62"/>
          <p:cNvSpPr txBox="1"/>
          <p:nvPr/>
        </p:nvSpPr>
        <p:spPr>
          <a:xfrm>
            <a:off x="5050957" y="1513148"/>
            <a:ext cx="52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1</a:t>
            </a:r>
            <a:endParaRPr sz="1700">
              <a:latin typeface="Proxima Nova"/>
              <a:ea typeface="Proxima Nova"/>
              <a:cs typeface="Proxima Nova"/>
              <a:sym typeface="Proxima Nova"/>
            </a:endParaRPr>
          </a:p>
        </p:txBody>
      </p:sp>
      <p:sp>
        <p:nvSpPr>
          <p:cNvPr id="1685" name="Google Shape;1685;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a:t>
            </a:r>
            <a:r>
              <a:rPr lang="en"/>
              <a:t>Evaluation</a:t>
            </a:r>
            <a:endParaRPr/>
          </a:p>
        </p:txBody>
      </p:sp>
      <p:sp>
        <p:nvSpPr>
          <p:cNvPr id="1686" name="Google Shape;1686;p62"/>
          <p:cNvSpPr txBox="1"/>
          <p:nvPr/>
        </p:nvSpPr>
        <p:spPr>
          <a:xfrm>
            <a:off x="5783297"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87" name="Google Shape;1687;p62"/>
          <p:cNvSpPr/>
          <p:nvPr/>
        </p:nvSpPr>
        <p:spPr>
          <a:xfrm>
            <a:off x="5107964"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88" name="Google Shape;1688;p62"/>
          <p:cNvSpPr/>
          <p:nvPr/>
        </p:nvSpPr>
        <p:spPr>
          <a:xfrm>
            <a:off x="5523593"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89" name="Google Shape;1689;p62"/>
          <p:cNvSpPr/>
          <p:nvPr/>
        </p:nvSpPr>
        <p:spPr>
          <a:xfrm>
            <a:off x="5523593"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690" name="Google Shape;1690;p62"/>
          <p:cNvSpPr/>
          <p:nvPr/>
        </p:nvSpPr>
        <p:spPr>
          <a:xfrm>
            <a:off x="5939222"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691" name="Google Shape;1691;p62"/>
          <p:cNvSpPr/>
          <p:nvPr/>
        </p:nvSpPr>
        <p:spPr>
          <a:xfrm>
            <a:off x="5939222"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692" name="Google Shape;1692;p62"/>
          <p:cNvSpPr/>
          <p:nvPr/>
        </p:nvSpPr>
        <p:spPr>
          <a:xfrm>
            <a:off x="5523593"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693" name="Google Shape;1693;p62"/>
          <p:cNvSpPr/>
          <p:nvPr/>
        </p:nvSpPr>
        <p:spPr>
          <a:xfrm>
            <a:off x="5939222"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694" name="Google Shape;1694;p62"/>
          <p:cNvSpPr/>
          <p:nvPr/>
        </p:nvSpPr>
        <p:spPr>
          <a:xfrm>
            <a:off x="5107964"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695" name="Google Shape;1695;p62"/>
          <p:cNvSpPr txBox="1"/>
          <p:nvPr/>
        </p:nvSpPr>
        <p:spPr>
          <a:xfrm>
            <a:off x="3905312"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1696" name="Google Shape;1696;p62"/>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697" name="Google Shape;1697;p62"/>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698" name="Google Shape;1698;p62"/>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1699" name="Google Shape;1699;p62"/>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00" name="Google Shape;1700;p62"/>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701" name="Google Shape;1701;p62"/>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702" name="Google Shape;1702;p62"/>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703" name="Google Shape;1703;p62"/>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04" name="Google Shape;1704;p62"/>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705" name="Google Shape;1705;p62"/>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706" name="Google Shape;1706;p62"/>
          <p:cNvSpPr txBox="1"/>
          <p:nvPr/>
        </p:nvSpPr>
        <p:spPr>
          <a:xfrm>
            <a:off x="206125" y="1934925"/>
            <a:ext cx="3739500" cy="24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def minimax(player, depth, alpha, beta):</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900">
                <a:latin typeface="Consolas"/>
                <a:ea typeface="Consolas"/>
                <a:cs typeface="Consolas"/>
                <a:sym typeface="Consolas"/>
              </a:rPr>
              <a:t>if winner or depth == 0:</a:t>
            </a:r>
            <a:endParaRPr sz="900">
              <a:latin typeface="Consolas"/>
              <a:ea typeface="Consolas"/>
              <a:cs typeface="Consolas"/>
              <a:sym typeface="Consolas"/>
            </a:endParaRPr>
          </a:p>
          <a:p>
            <a:pPr indent="0" lvl="0" marL="0" rtl="0" algn="l">
              <a:spcBef>
                <a:spcPts val="0"/>
              </a:spcBef>
              <a:spcAft>
                <a:spcPts val="0"/>
              </a:spcAft>
              <a:buNone/>
            </a:pPr>
            <a:r>
              <a:rPr lang="en" sz="900">
                <a:highlight>
                  <a:srgbClr val="FFD966"/>
                </a:highlight>
                <a:latin typeface="Consolas"/>
                <a:ea typeface="Consolas"/>
                <a:cs typeface="Consolas"/>
                <a:sym typeface="Consolas"/>
              </a:rPr>
              <a:t>		</a:t>
            </a:r>
            <a:r>
              <a:rPr lang="en" sz="900">
                <a:latin typeface="Consolas"/>
                <a:ea typeface="Consolas"/>
                <a:cs typeface="Consolas"/>
                <a:sym typeface="Consolas"/>
              </a:rPr>
              <a:t>return score</a:t>
            </a:r>
            <a:endParaRPr sz="9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457200" lvl="0" marL="0" rtl="0" algn="l">
              <a:spcBef>
                <a:spcPts val="0"/>
              </a:spcBef>
              <a:spcAft>
                <a:spcPts val="0"/>
              </a:spcAft>
              <a:buNone/>
            </a:pPr>
            <a:r>
              <a:rPr lang="en" sz="900">
                <a:latin typeface="Consolas"/>
                <a:ea typeface="Consolas"/>
                <a:cs typeface="Consolas"/>
                <a:sym typeface="Consolas"/>
              </a:rPr>
              <a:t>if player == "O":</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value = minimax("X", depth-1, alpha, beta)</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alpha = max(alpha, value)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lang="en" sz="900">
                <a:solidFill>
                  <a:schemeClr val="dk1"/>
                </a:solidFill>
                <a:latin typeface="Consolas"/>
                <a:ea typeface="Consolas"/>
                <a:cs typeface="Consolas"/>
                <a:sym typeface="Consolas"/>
              </a:rPr>
              <a:t>	if alpha &gt;=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break</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if player == "X":</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value = minimax("O", depth-1, alpha, beta)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beta = min(beta, value)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highlight>
                  <a:srgbClr val="93C47D"/>
                </a:highlight>
                <a:latin typeface="Consolas"/>
                <a:ea typeface="Consolas"/>
                <a:cs typeface="Consolas"/>
                <a:sym typeface="Consolas"/>
              </a:rPr>
              <a:t>		</a:t>
            </a:r>
            <a:r>
              <a:rPr lang="en" sz="900">
                <a:solidFill>
                  <a:schemeClr val="dk1"/>
                </a:solidFill>
                <a:latin typeface="Consolas"/>
                <a:ea typeface="Consolas"/>
                <a:cs typeface="Consolas"/>
                <a:sym typeface="Consolas"/>
              </a:rPr>
              <a:t>if beta &lt;= alpha:</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			</a:t>
            </a:r>
            <a:r>
              <a:rPr lang="en" sz="900">
                <a:solidFill>
                  <a:schemeClr val="dk1"/>
                </a:solidFill>
                <a:highlight>
                  <a:srgbClr val="FFD966"/>
                </a:highlight>
                <a:latin typeface="Consolas"/>
                <a:ea typeface="Consolas"/>
                <a:cs typeface="Consolas"/>
                <a:sym typeface="Consolas"/>
              </a:rPr>
              <a:t>break</a:t>
            </a:r>
            <a:endParaRPr sz="900">
              <a:solidFill>
                <a:schemeClr val="dk1"/>
              </a:solidFill>
              <a:highlight>
                <a:srgbClr val="FFD966"/>
              </a:highlight>
              <a:latin typeface="Consolas"/>
              <a:ea typeface="Consolas"/>
              <a:cs typeface="Consolas"/>
              <a:sym typeface="Consolas"/>
            </a:endParaRPr>
          </a:p>
          <a:p>
            <a:pPr indent="457200" lvl="0" marL="0" rtl="0" algn="l">
              <a:spcBef>
                <a:spcPts val="0"/>
              </a:spcBef>
              <a:spcAft>
                <a:spcPts val="0"/>
              </a:spcAft>
              <a:buNone/>
            </a:pPr>
            <a:r>
              <a:rPr lang="en" sz="900">
                <a:solidFill>
                  <a:schemeClr val="dk1"/>
                </a:solidFill>
                <a:latin typeface="Consolas"/>
                <a:ea typeface="Consolas"/>
                <a:cs typeface="Consolas"/>
                <a:sym typeface="Consolas"/>
              </a:rPr>
              <a:t>return value</a:t>
            </a:r>
            <a:endParaRPr sz="900">
              <a:solidFill>
                <a:schemeClr val="dk1"/>
              </a:solidFill>
              <a:latin typeface="Consolas"/>
              <a:ea typeface="Consolas"/>
              <a:cs typeface="Consolas"/>
              <a:sym typeface="Consolas"/>
            </a:endParaRPr>
          </a:p>
        </p:txBody>
      </p:sp>
      <p:sp>
        <p:nvSpPr>
          <p:cNvPr id="1707" name="Google Shape;1707;p62"/>
          <p:cNvSpPr txBox="1"/>
          <p:nvPr/>
        </p:nvSpPr>
        <p:spPr>
          <a:xfrm>
            <a:off x="599800" y="1403350"/>
            <a:ext cx="30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minimax("O", 3, -1000, 1000)</a:t>
            </a:r>
            <a:endParaRPr b="1">
              <a:latin typeface="Consolas"/>
              <a:ea typeface="Consolas"/>
              <a:cs typeface="Consolas"/>
              <a:sym typeface="Consolas"/>
            </a:endParaRPr>
          </a:p>
        </p:txBody>
      </p:sp>
      <p:sp>
        <p:nvSpPr>
          <p:cNvPr id="1708" name="Google Shape;1708;p62"/>
          <p:cNvSpPr txBox="1"/>
          <p:nvPr/>
        </p:nvSpPr>
        <p:spPr>
          <a:xfrm>
            <a:off x="5793113"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709" name="Google Shape;1709;p62"/>
          <p:cNvSpPr/>
          <p:nvPr/>
        </p:nvSpPr>
        <p:spPr>
          <a:xfrm>
            <a:off x="5117780"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710" name="Google Shape;1710;p62"/>
          <p:cNvSpPr/>
          <p:nvPr/>
        </p:nvSpPr>
        <p:spPr>
          <a:xfrm>
            <a:off x="553340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11" name="Google Shape;1711;p62"/>
          <p:cNvSpPr/>
          <p:nvPr/>
        </p:nvSpPr>
        <p:spPr>
          <a:xfrm>
            <a:off x="5949038"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1712" name="Google Shape;1712;p62"/>
          <p:cNvSpPr/>
          <p:nvPr/>
        </p:nvSpPr>
        <p:spPr>
          <a:xfrm>
            <a:off x="5949038"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713" name="Google Shape;1713;p62"/>
          <p:cNvSpPr/>
          <p:nvPr/>
        </p:nvSpPr>
        <p:spPr>
          <a:xfrm>
            <a:off x="5533409"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14" name="Google Shape;1714;p62"/>
          <p:cNvSpPr/>
          <p:nvPr/>
        </p:nvSpPr>
        <p:spPr>
          <a:xfrm>
            <a:off x="5117780"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715" name="Google Shape;1715;p62"/>
          <p:cNvSpPr txBox="1"/>
          <p:nvPr/>
        </p:nvSpPr>
        <p:spPr>
          <a:xfrm>
            <a:off x="383892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1716" name="Google Shape;1716;p62"/>
          <p:cNvSpPr/>
          <p:nvPr/>
        </p:nvSpPr>
        <p:spPr>
          <a:xfrm>
            <a:off x="5117780"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1717" name="Google Shape;1717;p62"/>
          <p:cNvSpPr/>
          <p:nvPr/>
        </p:nvSpPr>
        <p:spPr>
          <a:xfrm>
            <a:off x="5533409"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718" name="Google Shape;1718;p62"/>
          <p:cNvSpPr/>
          <p:nvPr/>
        </p:nvSpPr>
        <p:spPr>
          <a:xfrm>
            <a:off x="5949038"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719" name="Google Shape;1719;p62"/>
          <p:cNvSpPr txBox="1"/>
          <p:nvPr/>
        </p:nvSpPr>
        <p:spPr>
          <a:xfrm>
            <a:off x="5451804"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1720" name="Google Shape;1720;p62"/>
          <p:cNvCxnSpPr>
            <a:endCxn id="1710" idx="0"/>
          </p:cNvCxnSpPr>
          <p:nvPr/>
        </p:nvCxnSpPr>
        <p:spPr>
          <a:xfrm>
            <a:off x="5741159"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1721" name="Google Shape;1721;p62"/>
          <p:cNvSpPr txBox="1"/>
          <p:nvPr/>
        </p:nvSpPr>
        <p:spPr>
          <a:xfrm>
            <a:off x="392625"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value: -10</a:t>
            </a:r>
            <a:endParaRPr b="1">
              <a:latin typeface="Proxima Nova"/>
              <a:ea typeface="Proxima Nova"/>
              <a:cs typeface="Proxima Nova"/>
              <a:sym typeface="Proxima Nova"/>
            </a:endParaRPr>
          </a:p>
        </p:txBody>
      </p:sp>
      <p:sp>
        <p:nvSpPr>
          <p:cNvPr id="1722" name="Google Shape;1722;p62"/>
          <p:cNvSpPr txBox="1"/>
          <p:nvPr/>
        </p:nvSpPr>
        <p:spPr>
          <a:xfrm>
            <a:off x="1472275" y="4529000"/>
            <a:ext cx="9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alpha: 10 </a:t>
            </a:r>
            <a:endParaRPr b="1" sz="2000">
              <a:latin typeface="Proxima Nova"/>
              <a:ea typeface="Proxima Nova"/>
              <a:cs typeface="Proxima Nova"/>
              <a:sym typeface="Proxima Nova"/>
            </a:endParaRPr>
          </a:p>
        </p:txBody>
      </p:sp>
      <p:sp>
        <p:nvSpPr>
          <p:cNvPr id="1723" name="Google Shape;1723;p62"/>
          <p:cNvSpPr txBox="1"/>
          <p:nvPr/>
        </p:nvSpPr>
        <p:spPr>
          <a:xfrm>
            <a:off x="2586650" y="4529000"/>
            <a:ext cx="1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beta: -10</a:t>
            </a:r>
            <a:endParaRPr b="1">
              <a:latin typeface="Proxima Nova"/>
              <a:ea typeface="Proxima Nova"/>
              <a:cs typeface="Proxima Nova"/>
              <a:sym typeface="Proxima Nova"/>
            </a:endParaRPr>
          </a:p>
        </p:txBody>
      </p:sp>
      <p:sp>
        <p:nvSpPr>
          <p:cNvPr id="1724" name="Google Shape;1724;p62"/>
          <p:cNvSpPr txBox="1"/>
          <p:nvPr/>
        </p:nvSpPr>
        <p:spPr>
          <a:xfrm>
            <a:off x="7649025" y="306715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725" name="Google Shape;1725;p62"/>
          <p:cNvSpPr/>
          <p:nvPr/>
        </p:nvSpPr>
        <p:spPr>
          <a:xfrm>
            <a:off x="6973692"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1726" name="Google Shape;1726;p62"/>
          <p:cNvSpPr/>
          <p:nvPr/>
        </p:nvSpPr>
        <p:spPr>
          <a:xfrm>
            <a:off x="6973692"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500"/>
          </a:p>
        </p:txBody>
      </p:sp>
      <p:sp>
        <p:nvSpPr>
          <p:cNvPr id="1727" name="Google Shape;1727;p62"/>
          <p:cNvSpPr/>
          <p:nvPr/>
        </p:nvSpPr>
        <p:spPr>
          <a:xfrm>
            <a:off x="7389321"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28" name="Google Shape;1728;p62"/>
          <p:cNvSpPr/>
          <p:nvPr/>
        </p:nvSpPr>
        <p:spPr>
          <a:xfrm>
            <a:off x="7389321"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1729" name="Google Shape;1729;p62"/>
          <p:cNvSpPr/>
          <p:nvPr/>
        </p:nvSpPr>
        <p:spPr>
          <a:xfrm>
            <a:off x="7804950" y="287643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500"/>
          </a:p>
        </p:txBody>
      </p:sp>
      <p:sp>
        <p:nvSpPr>
          <p:cNvPr id="1730" name="Google Shape;1730;p62"/>
          <p:cNvSpPr/>
          <p:nvPr/>
        </p:nvSpPr>
        <p:spPr>
          <a:xfrm>
            <a:off x="7804950" y="325242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731" name="Google Shape;1731;p62"/>
          <p:cNvSpPr/>
          <p:nvPr/>
        </p:nvSpPr>
        <p:spPr>
          <a:xfrm>
            <a:off x="7389321" y="362532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1732" name="Google Shape;1732;p62"/>
          <p:cNvSpPr/>
          <p:nvPr/>
        </p:nvSpPr>
        <p:spPr>
          <a:xfrm>
            <a:off x="7804950"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1733" name="Google Shape;1733;p62"/>
          <p:cNvSpPr/>
          <p:nvPr/>
        </p:nvSpPr>
        <p:spPr>
          <a:xfrm>
            <a:off x="6973692" y="362532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cxnSp>
        <p:nvCxnSpPr>
          <p:cNvPr id="1734" name="Google Shape;1734;p62"/>
          <p:cNvCxnSpPr>
            <a:endCxn id="1727" idx="0"/>
          </p:cNvCxnSpPr>
          <p:nvPr/>
        </p:nvCxnSpPr>
        <p:spPr>
          <a:xfrm>
            <a:off x="7597071" y="2671537"/>
            <a:ext cx="0" cy="204900"/>
          </a:xfrm>
          <a:prstGeom prst="straightConnector1">
            <a:avLst/>
          </a:prstGeom>
          <a:noFill/>
          <a:ln cap="flat" cmpd="sng" w="9525">
            <a:solidFill>
              <a:schemeClr val="dk2"/>
            </a:solidFill>
            <a:prstDash val="solid"/>
            <a:round/>
            <a:headEnd len="med" w="med" type="none"/>
            <a:tailEnd len="med" w="med" type="triangle"/>
          </a:ln>
        </p:spPr>
      </p:cxnSp>
      <p:sp>
        <p:nvSpPr>
          <p:cNvPr id="1735" name="Google Shape;1735;p62"/>
          <p:cNvSpPr txBox="1"/>
          <p:nvPr/>
        </p:nvSpPr>
        <p:spPr>
          <a:xfrm>
            <a:off x="6772405" y="4353866"/>
            <a:ext cx="35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1736" name="Google Shape;1736;p62"/>
          <p:cNvSpPr/>
          <p:nvPr/>
        </p:nvSpPr>
        <p:spPr>
          <a:xfrm>
            <a:off x="6384350"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900"/>
          </a:p>
        </p:txBody>
      </p:sp>
      <p:sp>
        <p:nvSpPr>
          <p:cNvPr id="1737" name="Google Shape;1737;p62"/>
          <p:cNvSpPr/>
          <p:nvPr/>
        </p:nvSpPr>
        <p:spPr>
          <a:xfrm>
            <a:off x="6623175"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CC0000"/>
                </a:solidFill>
              </a:rPr>
              <a:t>O</a:t>
            </a:r>
            <a:endParaRPr sz="100">
              <a:solidFill>
                <a:schemeClr val="dk1"/>
              </a:solidFill>
            </a:endParaRPr>
          </a:p>
        </p:txBody>
      </p:sp>
      <p:sp>
        <p:nvSpPr>
          <p:cNvPr id="1738" name="Google Shape;1738;p62"/>
          <p:cNvSpPr/>
          <p:nvPr/>
        </p:nvSpPr>
        <p:spPr>
          <a:xfrm>
            <a:off x="6862001" y="4472392"/>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1739" name="Google Shape;1739;p62"/>
          <p:cNvSpPr/>
          <p:nvPr/>
        </p:nvSpPr>
        <p:spPr>
          <a:xfrm>
            <a:off x="6623175" y="4710954"/>
            <a:ext cx="238800" cy="23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740" name="Google Shape;1740;p62"/>
          <p:cNvSpPr/>
          <p:nvPr/>
        </p:nvSpPr>
        <p:spPr>
          <a:xfrm>
            <a:off x="6862001"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0000"/>
                </a:solidFill>
              </a:rPr>
              <a:t>O</a:t>
            </a:r>
            <a:endParaRPr sz="100"/>
          </a:p>
        </p:txBody>
      </p:sp>
      <p:sp>
        <p:nvSpPr>
          <p:cNvPr id="1741" name="Google Shape;1741;p62"/>
          <p:cNvSpPr/>
          <p:nvPr/>
        </p:nvSpPr>
        <p:spPr>
          <a:xfrm>
            <a:off x="6384350" y="4710954"/>
            <a:ext cx="238800" cy="2382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1742" name="Google Shape;1742;p62"/>
          <p:cNvSpPr/>
          <p:nvPr/>
        </p:nvSpPr>
        <p:spPr>
          <a:xfrm>
            <a:off x="6384350"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200"/>
          </a:p>
        </p:txBody>
      </p:sp>
      <p:sp>
        <p:nvSpPr>
          <p:cNvPr id="1743" name="Google Shape;1743;p62"/>
          <p:cNvSpPr/>
          <p:nvPr/>
        </p:nvSpPr>
        <p:spPr>
          <a:xfrm>
            <a:off x="6623175"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38761D"/>
                </a:solidFill>
              </a:rPr>
              <a:t>X</a:t>
            </a:r>
            <a:endParaRPr sz="100"/>
          </a:p>
        </p:txBody>
      </p:sp>
      <p:sp>
        <p:nvSpPr>
          <p:cNvPr id="1744" name="Google Shape;1744;p62"/>
          <p:cNvSpPr/>
          <p:nvPr/>
        </p:nvSpPr>
        <p:spPr>
          <a:xfrm>
            <a:off x="6862001" y="4231852"/>
            <a:ext cx="238800" cy="238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8761D"/>
                </a:solidFill>
              </a:rPr>
              <a:t>X</a:t>
            </a:r>
            <a:endParaRPr sz="900"/>
          </a:p>
        </p:txBody>
      </p:sp>
      <p:sp>
        <p:nvSpPr>
          <p:cNvPr id="1745" name="Google Shape;1745;p62"/>
          <p:cNvSpPr txBox="1"/>
          <p:nvPr/>
        </p:nvSpPr>
        <p:spPr>
          <a:xfrm>
            <a:off x="6611050" y="4858900"/>
            <a:ext cx="2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A</a:t>
            </a:r>
            <a:endParaRPr b="1" sz="1100">
              <a:latin typeface="Proxima Nova"/>
              <a:ea typeface="Proxima Nova"/>
              <a:cs typeface="Proxima Nova"/>
              <a:sym typeface="Proxima Nova"/>
            </a:endParaRPr>
          </a:p>
        </p:txBody>
      </p:sp>
      <p:cxnSp>
        <p:nvCxnSpPr>
          <p:cNvPr id="1746" name="Google Shape;1746;p62"/>
          <p:cNvCxnSpPr>
            <a:stCxn id="1731" idx="2"/>
            <a:endCxn id="1743" idx="0"/>
          </p:cNvCxnSpPr>
          <p:nvPr/>
        </p:nvCxnSpPr>
        <p:spPr>
          <a:xfrm flipH="1">
            <a:off x="6742671" y="3997921"/>
            <a:ext cx="854400" cy="234000"/>
          </a:xfrm>
          <a:prstGeom prst="straightConnector1">
            <a:avLst/>
          </a:prstGeom>
          <a:noFill/>
          <a:ln cap="flat" cmpd="sng" w="9525">
            <a:solidFill>
              <a:schemeClr val="dk2"/>
            </a:solidFill>
            <a:prstDash val="solid"/>
            <a:round/>
            <a:headEnd len="med" w="med" type="none"/>
            <a:tailEnd len="med" w="med" type="triangle"/>
          </a:ln>
        </p:spPr>
      </p:cxnSp>
      <p:sp>
        <p:nvSpPr>
          <p:cNvPr id="1747" name="Google Shape;1747;p62"/>
          <p:cNvSpPr txBox="1"/>
          <p:nvPr/>
        </p:nvSpPr>
        <p:spPr>
          <a:xfrm>
            <a:off x="7115429" y="4430659"/>
            <a:ext cx="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-10</a:t>
            </a:r>
            <a:endParaRPr b="1" sz="1200">
              <a:latin typeface="Proxima Nova"/>
              <a:ea typeface="Proxima Nova"/>
              <a:cs typeface="Proxima Nova"/>
              <a:sym typeface="Proxima Nova"/>
            </a:endParaRPr>
          </a:p>
        </p:txBody>
      </p:sp>
      <p:sp>
        <p:nvSpPr>
          <p:cNvPr id="1748" name="Google Shape;1748;p62"/>
          <p:cNvSpPr txBox="1"/>
          <p:nvPr/>
        </p:nvSpPr>
        <p:spPr>
          <a:xfrm>
            <a:off x="2324145" y="4462616"/>
            <a:ext cx="308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Consolas"/>
                <a:ea typeface="Consolas"/>
                <a:cs typeface="Consolas"/>
                <a:sym typeface="Consolas"/>
              </a:rPr>
              <a:t>≥</a:t>
            </a:r>
            <a:endParaRPr sz="2300">
              <a:latin typeface="Proxima Nova"/>
              <a:ea typeface="Proxima Nova"/>
              <a:cs typeface="Proxima Nova"/>
              <a:sym typeface="Proxima Nova"/>
            </a:endParaRPr>
          </a:p>
        </p:txBody>
      </p:sp>
      <p:sp>
        <p:nvSpPr>
          <p:cNvPr id="1749" name="Google Shape;1749;p62"/>
          <p:cNvSpPr txBox="1"/>
          <p:nvPr/>
        </p:nvSpPr>
        <p:spPr>
          <a:xfrm>
            <a:off x="7599200" y="4205925"/>
            <a:ext cx="12837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Proxima Nova"/>
                <a:ea typeface="Proxima Nova"/>
                <a:cs typeface="Proxima Nova"/>
                <a:sym typeface="Proxima Nova"/>
              </a:rPr>
              <a:t>Terminate the search of this node!</a:t>
            </a:r>
            <a:endParaRPr sz="13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6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AB Pruning?</a:t>
            </a:r>
            <a:endParaRPr/>
          </a:p>
        </p:txBody>
      </p:sp>
      <p:sp>
        <p:nvSpPr>
          <p:cNvPr id="1755" name="Google Shape;1755;p6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Alpha Beta Pruning is useful because it reduces the total computation necessary to search for an optimal move by </a:t>
            </a:r>
            <a:r>
              <a:rPr b="1" lang="en" sz="2400">
                <a:solidFill>
                  <a:srgbClr val="000000"/>
                </a:solidFill>
              </a:rPr>
              <a:t>half.</a:t>
            </a:r>
            <a:endParaRPr b="1" sz="24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AB Pruning?</a:t>
            </a:r>
            <a:endParaRPr/>
          </a:p>
        </p:txBody>
      </p:sp>
      <p:sp>
        <p:nvSpPr>
          <p:cNvPr id="1761" name="Google Shape;1761;p6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000000"/>
                </a:solidFill>
              </a:rPr>
              <a:t>Alpha Beta Pruning is useful because it reduces the total computation necessary to search for an optimal move by </a:t>
            </a:r>
            <a:r>
              <a:rPr b="1" lang="en" sz="2400">
                <a:solidFill>
                  <a:srgbClr val="000000"/>
                </a:solidFill>
              </a:rPr>
              <a:t>half.</a:t>
            </a:r>
            <a:endParaRPr b="1" sz="2400">
              <a:solidFill>
                <a:srgbClr val="000000"/>
              </a:solidFill>
            </a:endParaRPr>
          </a:p>
          <a:p>
            <a:pPr indent="0" lvl="0" marL="0" rtl="0" algn="l">
              <a:spcBef>
                <a:spcPts val="600"/>
              </a:spcBef>
              <a:spcAft>
                <a:spcPts val="0"/>
              </a:spcAft>
              <a:buNone/>
            </a:pPr>
            <a:r>
              <a:t/>
            </a:r>
            <a:endParaRPr b="1" sz="2400">
              <a:solidFill>
                <a:srgbClr val="000000"/>
              </a:solidFill>
            </a:endParaRPr>
          </a:p>
          <a:p>
            <a:pPr indent="0" lvl="0" marL="0" rtl="0" algn="l">
              <a:spcBef>
                <a:spcPts val="600"/>
              </a:spcBef>
              <a:spcAft>
                <a:spcPts val="0"/>
              </a:spcAft>
              <a:buNone/>
            </a:pPr>
            <a:r>
              <a:rPr lang="en" sz="2400">
                <a:solidFill>
                  <a:srgbClr val="000000"/>
                </a:solidFill>
              </a:rPr>
              <a:t>In Tic Tac Toe, this difference isn't very noticeable, but for games like chess which have </a:t>
            </a:r>
            <a:r>
              <a:rPr b="1" lang="en" sz="2400">
                <a:solidFill>
                  <a:srgbClr val="000000"/>
                </a:solidFill>
              </a:rPr>
              <a:t>billions</a:t>
            </a:r>
            <a:r>
              <a:rPr lang="en" sz="2400">
                <a:solidFill>
                  <a:srgbClr val="000000"/>
                </a:solidFill>
              </a:rPr>
              <a:t> of possible moves, pruning can not only increase game speed, but increase the </a:t>
            </a:r>
            <a:r>
              <a:rPr b="1" lang="en" sz="2400">
                <a:solidFill>
                  <a:srgbClr val="000000"/>
                </a:solidFill>
              </a:rPr>
              <a:t>depth</a:t>
            </a:r>
            <a:r>
              <a:rPr lang="en" sz="2400">
                <a:solidFill>
                  <a:srgbClr val="000000"/>
                </a:solidFill>
              </a:rPr>
              <a:t> the search can make. </a:t>
            </a:r>
            <a:endParaRPr sz="24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65" name="Shape 1765"/>
        <p:cNvGrpSpPr/>
        <p:nvPr/>
      </p:nvGrpSpPr>
      <p:grpSpPr>
        <a:xfrm>
          <a:off x="0" y="0"/>
          <a:ext cx="0" cy="0"/>
          <a:chOff x="0" y="0"/>
          <a:chExt cx="0" cy="0"/>
        </a:xfrm>
      </p:grpSpPr>
      <p:sp>
        <p:nvSpPr>
          <p:cNvPr id="1766" name="Google Shape;1766;p6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it's Your 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76" name="Google Shape;176;p30"/>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7" name="Google Shape;177;p30"/>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1</a:t>
            </a:r>
            <a:endParaRPr sz="3600"/>
          </a:p>
        </p:txBody>
      </p:sp>
      <p:sp>
        <p:nvSpPr>
          <p:cNvPr id="178" name="Google Shape;178;p30"/>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30"/>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80" name="Google Shape;180;p30"/>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81" name="Google Shape;181;p30"/>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182" name="Google Shape;182;p30"/>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30"/>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84" name="Google Shape;184;p30"/>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185" name="Google Shape;185;p30"/>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86" name="Google Shape;186;p30"/>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87" name="Google Shape;187;p30"/>
          <p:cNvSpPr txBox="1"/>
          <p:nvPr/>
        </p:nvSpPr>
        <p:spPr>
          <a:xfrm>
            <a:off x="5077625" y="1345875"/>
            <a:ext cx="230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onsolas"/>
                <a:ea typeface="Consolas"/>
                <a:cs typeface="Consolas"/>
                <a:sym typeface="Consolas"/>
              </a:rPr>
              <a:t>minimax("O", 3)</a:t>
            </a:r>
            <a:endParaRPr sz="1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93" name="Google Shape;193;p31"/>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4" name="Google Shape;194;p31"/>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1</a:t>
            </a:r>
            <a:endParaRPr sz="3600"/>
          </a:p>
        </p:txBody>
      </p:sp>
      <p:sp>
        <p:nvSpPr>
          <p:cNvPr id="195" name="Google Shape;195;p31"/>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1"/>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97" name="Google Shape;197;p31"/>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98" name="Google Shape;198;p31"/>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199" name="Google Shape;199;p31"/>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1"/>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01" name="Google Shape;201;p31"/>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202" name="Google Shape;202;p31"/>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203" name="Google Shape;203;p31"/>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04" name="Google Shape;204;p31"/>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205" name="Google Shape;205;p31"/>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1</a:t>
            </a:r>
            <a:endParaRPr sz="1800"/>
          </a:p>
        </p:txBody>
      </p:sp>
      <p:sp>
        <p:nvSpPr>
          <p:cNvPr id="206" name="Google Shape;206;p31"/>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07" name="Google Shape;207;p31"/>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08" name="Google Shape;208;p31"/>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209" name="Google Shape;209;p31"/>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500">
              <a:solidFill>
                <a:srgbClr val="38761D"/>
              </a:solidFill>
            </a:endParaRPr>
          </a:p>
        </p:txBody>
      </p:sp>
      <p:sp>
        <p:nvSpPr>
          <p:cNvPr id="210" name="Google Shape;210;p31"/>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11" name="Google Shape;211;p31"/>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12" name="Google Shape;212;p31"/>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213" name="Google Shape;213;p31"/>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214" name="Google Shape;214;p31"/>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220" name="Google Shape;220;p32"/>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21" name="Google Shape;221;p32"/>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1</a:t>
            </a:r>
            <a:endParaRPr sz="3600"/>
          </a:p>
        </p:txBody>
      </p:sp>
      <p:sp>
        <p:nvSpPr>
          <p:cNvPr id="222" name="Google Shape;222;p32"/>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32"/>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24" name="Google Shape;224;p32"/>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225" name="Google Shape;225;p32"/>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226" name="Google Shape;226;p32"/>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32"/>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28" name="Google Shape;228;p32"/>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229" name="Google Shape;229;p32"/>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230" name="Google Shape;230;p32"/>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31" name="Google Shape;231;p32"/>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1</a:t>
            </a:r>
            <a:endParaRPr sz="1800"/>
          </a:p>
        </p:txBody>
      </p:sp>
      <p:sp>
        <p:nvSpPr>
          <p:cNvPr id="232" name="Google Shape;232;p32"/>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233" name="Google Shape;233;p32"/>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34" name="Google Shape;234;p32"/>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35" name="Google Shape;235;p32"/>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236" name="Google Shape;236;p32"/>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237" name="Google Shape;237;p32"/>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38" name="Google Shape;238;p32"/>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39" name="Google Shape;239;p32"/>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240" name="Google Shape;240;p32"/>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241" name="Google Shape;241;p32"/>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242" name="Google Shape;242;p32"/>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243" name="Google Shape;243;p32"/>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44" name="Google Shape;244;p32"/>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45" name="Google Shape;245;p32"/>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246" name="Google Shape;246;p32"/>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47" name="Google Shape;247;p32"/>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48" name="Google Shape;248;p32"/>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249" name="Google Shape;249;p32"/>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250" name="Google Shape;250;p32"/>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251" name="Google Shape;251;p32"/>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252" name="Google Shape;252;p32"/>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cxnSp>
        <p:nvCxnSpPr>
          <p:cNvPr id="253" name="Google Shape;253;p32"/>
          <p:cNvCxnSpPr>
            <a:endCxn id="244" idx="0"/>
          </p:cNvCxnSpPr>
          <p:nvPr/>
        </p:nvCxnSpPr>
        <p:spPr>
          <a:xfrm>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1</a:t>
            </a:r>
            <a:endParaRPr sz="1800"/>
          </a:p>
        </p:txBody>
      </p:sp>
      <p:sp>
        <p:nvSpPr>
          <p:cNvPr id="259" name="Google Shape;259;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260" name="Google Shape;260;p33"/>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1" name="Google Shape;261;p33"/>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1</a:t>
            </a:r>
            <a:endParaRPr sz="3600"/>
          </a:p>
        </p:txBody>
      </p:sp>
      <p:sp>
        <p:nvSpPr>
          <p:cNvPr id="262" name="Google Shape;262;p33"/>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3"/>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64" name="Google Shape;264;p33"/>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265" name="Google Shape;265;p33"/>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266" name="Google Shape;266;p33"/>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3"/>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68" name="Google Shape;268;p33"/>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269" name="Google Shape;269;p33"/>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270" name="Google Shape;270;p33"/>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71" name="Google Shape;271;p33"/>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272" name="Google Shape;272;p33"/>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73" name="Google Shape;273;p33"/>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74" name="Google Shape;274;p33"/>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275" name="Google Shape;275;p33"/>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276" name="Google Shape;276;p33"/>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77" name="Google Shape;277;p33"/>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78" name="Google Shape;278;p33"/>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279" name="Google Shape;279;p33"/>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280" name="Google Shape;280;p33"/>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sp>
        <p:nvSpPr>
          <p:cNvPr id="281" name="Google Shape;281;p33"/>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282" name="Google Shape;282;p33"/>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83" name="Google Shape;283;p33"/>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84" name="Google Shape;284;p33"/>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285" name="Google Shape;285;p33"/>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286" name="Google Shape;286;p33"/>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287" name="Google Shape;287;p33"/>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288" name="Google Shape;288;p33"/>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289" name="Google Shape;289;p33"/>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290" name="Google Shape;290;p33"/>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291" name="Google Shape;291;p33"/>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292" name="Google Shape;292;p33"/>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cxnSp>
        <p:nvCxnSpPr>
          <p:cNvPr id="293" name="Google Shape;293;p33"/>
          <p:cNvCxnSpPr>
            <a:endCxn id="283" idx="0"/>
          </p:cNvCxnSpPr>
          <p:nvPr/>
        </p:nvCxnSpPr>
        <p:spPr>
          <a:xfrm>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299" name="Google Shape;299;p34"/>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00" name="Google Shape;300;p34"/>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1</a:t>
            </a:r>
            <a:endParaRPr sz="3600"/>
          </a:p>
        </p:txBody>
      </p:sp>
      <p:sp>
        <p:nvSpPr>
          <p:cNvPr id="301" name="Google Shape;301;p34"/>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34"/>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03" name="Google Shape;303;p34"/>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304" name="Google Shape;304;p34"/>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305" name="Google Shape;305;p34"/>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4"/>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07" name="Google Shape;307;p34"/>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308" name="Google Shape;308;p34"/>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309" name="Google Shape;309;p34"/>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310" name="Google Shape;310;p34"/>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311" name="Google Shape;311;p34"/>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312" name="Google Shape;312;p34"/>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313" name="Google Shape;313;p34"/>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14" name="Google Shape;314;p34"/>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15" name="Google Shape;315;p34"/>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316" name="Google Shape;316;p34"/>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317" name="Google Shape;317;p34"/>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18" name="Google Shape;318;p34"/>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19" name="Google Shape;319;p34"/>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320" name="Google Shape;320;p34"/>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321" name="Google Shape;321;p34"/>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322" name="Google Shape;322;p34"/>
          <p:cNvCxnSpPr>
            <a:stCxn id="323" idx="0"/>
            <a:endCxn id="318"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34"/>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325" name="Google Shape;325;p34"/>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23" name="Google Shape;323;p34"/>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26" name="Google Shape;326;p34"/>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327" name="Google Shape;327;p34"/>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28" name="Google Shape;328;p34"/>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29" name="Google Shape;329;p34"/>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330" name="Google Shape;330;p34"/>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331" name="Google Shape;331;p34"/>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332" name="Google Shape;332;p34"/>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333" name="Google Shape;333;p34"/>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334" name="Google Shape;334;p34"/>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340" name="Google Shape;340;p35"/>
          <p:cNvSpPr txBox="1"/>
          <p:nvPr/>
        </p:nvSpPr>
        <p:spPr>
          <a:xfrm>
            <a:off x="2072775" y="2593725"/>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41" name="Google Shape;341;p35"/>
          <p:cNvSpPr/>
          <p:nvPr/>
        </p:nvSpPr>
        <p:spPr>
          <a:xfrm>
            <a:off x="586429"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p>
        </p:txBody>
      </p:sp>
      <p:sp>
        <p:nvSpPr>
          <p:cNvPr id="342" name="Google Shape;342;p35"/>
          <p:cNvSpPr/>
          <p:nvPr/>
        </p:nvSpPr>
        <p:spPr>
          <a:xfrm>
            <a:off x="586429"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2</a:t>
            </a:r>
            <a:endParaRPr/>
          </a:p>
        </p:txBody>
      </p:sp>
      <p:sp>
        <p:nvSpPr>
          <p:cNvPr id="343" name="Google Shape;343;p35"/>
          <p:cNvSpPr/>
          <p:nvPr/>
        </p:nvSpPr>
        <p:spPr>
          <a:xfrm>
            <a:off x="1501190"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44" name="Google Shape;344;p35"/>
          <p:cNvSpPr/>
          <p:nvPr/>
        </p:nvSpPr>
        <p:spPr>
          <a:xfrm>
            <a:off x="1501190"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345" name="Google Shape;345;p35"/>
          <p:cNvSpPr/>
          <p:nvPr/>
        </p:nvSpPr>
        <p:spPr>
          <a:xfrm>
            <a:off x="2415951" y="2201042"/>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3300">
              <a:solidFill>
                <a:srgbClr val="38761D"/>
              </a:solidFill>
            </a:endParaRPr>
          </a:p>
        </p:txBody>
      </p:sp>
      <p:sp>
        <p:nvSpPr>
          <p:cNvPr id="346" name="Google Shape;346;p35"/>
          <p:cNvSpPr/>
          <p:nvPr/>
        </p:nvSpPr>
        <p:spPr>
          <a:xfrm>
            <a:off x="2415951" y="2975179"/>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35"/>
          <p:cNvSpPr/>
          <p:nvPr/>
        </p:nvSpPr>
        <p:spPr>
          <a:xfrm>
            <a:off x="1501190" y="3742950"/>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348" name="Google Shape;348;p35"/>
          <p:cNvSpPr/>
          <p:nvPr/>
        </p:nvSpPr>
        <p:spPr>
          <a:xfrm>
            <a:off x="2415951"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1000"/>
          </a:p>
        </p:txBody>
      </p:sp>
      <p:sp>
        <p:nvSpPr>
          <p:cNvPr id="349" name="Google Shape;349;p35"/>
          <p:cNvSpPr txBox="1"/>
          <p:nvPr/>
        </p:nvSpPr>
        <p:spPr>
          <a:xfrm>
            <a:off x="935859" y="15500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350" name="Google Shape;350;p35"/>
          <p:cNvSpPr/>
          <p:nvPr/>
        </p:nvSpPr>
        <p:spPr>
          <a:xfrm>
            <a:off x="586429" y="3742950"/>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351" name="Google Shape;351;p35"/>
          <p:cNvSpPr txBox="1"/>
          <p:nvPr/>
        </p:nvSpPr>
        <p:spPr>
          <a:xfrm>
            <a:off x="76490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352" name="Google Shape;352;p35"/>
          <p:cNvSpPr/>
          <p:nvPr/>
        </p:nvSpPr>
        <p:spPr>
          <a:xfrm>
            <a:off x="69737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353" name="Google Shape;353;p35"/>
          <p:cNvSpPr/>
          <p:nvPr/>
        </p:nvSpPr>
        <p:spPr>
          <a:xfrm>
            <a:off x="69737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a:t>
            </a:r>
            <a:endParaRPr sz="1500"/>
          </a:p>
        </p:txBody>
      </p:sp>
      <p:sp>
        <p:nvSpPr>
          <p:cNvPr id="354" name="Google Shape;354;p35"/>
          <p:cNvSpPr/>
          <p:nvPr/>
        </p:nvSpPr>
        <p:spPr>
          <a:xfrm>
            <a:off x="73893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55" name="Google Shape;355;p35"/>
          <p:cNvSpPr/>
          <p:nvPr/>
        </p:nvSpPr>
        <p:spPr>
          <a:xfrm>
            <a:off x="73893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356" name="Google Shape;356;p35"/>
          <p:cNvSpPr/>
          <p:nvPr/>
        </p:nvSpPr>
        <p:spPr>
          <a:xfrm>
            <a:off x="78049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500"/>
          </a:p>
        </p:txBody>
      </p:sp>
      <p:sp>
        <p:nvSpPr>
          <p:cNvPr id="357" name="Google Shape;357;p35"/>
          <p:cNvSpPr/>
          <p:nvPr/>
        </p:nvSpPr>
        <p:spPr>
          <a:xfrm>
            <a:off x="78049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58" name="Google Shape;358;p35"/>
          <p:cNvSpPr/>
          <p:nvPr/>
        </p:nvSpPr>
        <p:spPr>
          <a:xfrm>
            <a:off x="73893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59" name="Google Shape;359;p35"/>
          <p:cNvSpPr/>
          <p:nvPr/>
        </p:nvSpPr>
        <p:spPr>
          <a:xfrm>
            <a:off x="78049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360" name="Google Shape;360;p35"/>
          <p:cNvSpPr/>
          <p:nvPr/>
        </p:nvSpPr>
        <p:spPr>
          <a:xfrm>
            <a:off x="69737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361" name="Google Shape;361;p35"/>
          <p:cNvSpPr txBox="1"/>
          <p:nvPr/>
        </p:nvSpPr>
        <p:spPr>
          <a:xfrm>
            <a:off x="4554493" y="1513148"/>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
        <p:nvSpPr>
          <p:cNvPr id="362" name="Google Shape;362;p35"/>
          <p:cNvSpPr txBox="1"/>
          <p:nvPr/>
        </p:nvSpPr>
        <p:spPr>
          <a:xfrm>
            <a:off x="5286834" y="1740770"/>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363" name="Google Shape;363;p35"/>
          <p:cNvSpPr/>
          <p:nvPr/>
        </p:nvSpPr>
        <p:spPr>
          <a:xfrm>
            <a:off x="4611501"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p:txBody>
      </p:sp>
      <p:sp>
        <p:nvSpPr>
          <p:cNvPr id="364" name="Google Shape;364;p35"/>
          <p:cNvSpPr/>
          <p:nvPr/>
        </p:nvSpPr>
        <p:spPr>
          <a:xfrm>
            <a:off x="4611501"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65" name="Google Shape;365;p35"/>
          <p:cNvSpPr/>
          <p:nvPr/>
        </p:nvSpPr>
        <p:spPr>
          <a:xfrm>
            <a:off x="5027130"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66" name="Google Shape;366;p35"/>
          <p:cNvSpPr/>
          <p:nvPr/>
        </p:nvSpPr>
        <p:spPr>
          <a:xfrm>
            <a:off x="5027130"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367" name="Google Shape;367;p35"/>
          <p:cNvSpPr/>
          <p:nvPr/>
        </p:nvSpPr>
        <p:spPr>
          <a:xfrm>
            <a:off x="5442759" y="1550049"/>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368" name="Google Shape;368;p35"/>
          <p:cNvSpPr/>
          <p:nvPr/>
        </p:nvSpPr>
        <p:spPr>
          <a:xfrm>
            <a:off x="5442759" y="1926037"/>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69" name="Google Shape;369;p35"/>
          <p:cNvSpPr/>
          <p:nvPr/>
        </p:nvSpPr>
        <p:spPr>
          <a:xfrm>
            <a:off x="5027130" y="2298934"/>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70" name="Google Shape;370;p35"/>
          <p:cNvSpPr/>
          <p:nvPr/>
        </p:nvSpPr>
        <p:spPr>
          <a:xfrm>
            <a:off x="5442759"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371" name="Google Shape;371;p35"/>
          <p:cNvSpPr/>
          <p:nvPr/>
        </p:nvSpPr>
        <p:spPr>
          <a:xfrm>
            <a:off x="4611501" y="2298934"/>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372" name="Google Shape;372;p35"/>
          <p:cNvSpPr txBox="1"/>
          <p:nvPr/>
        </p:nvSpPr>
        <p:spPr>
          <a:xfrm>
            <a:off x="3332648" y="1927675"/>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O's </a:t>
            </a:r>
            <a:r>
              <a:rPr lang="en" sz="1200">
                <a:latin typeface="Proxima Nova"/>
                <a:ea typeface="Proxima Nova"/>
                <a:cs typeface="Proxima Nova"/>
                <a:sym typeface="Proxima Nova"/>
              </a:rPr>
              <a:t>Turn (Max)</a:t>
            </a:r>
            <a:endParaRPr sz="1100">
              <a:latin typeface="Proxima Nova"/>
              <a:ea typeface="Proxima Nova"/>
              <a:cs typeface="Proxima Nova"/>
              <a:sym typeface="Proxima Nova"/>
            </a:endParaRPr>
          </a:p>
        </p:txBody>
      </p:sp>
      <p:cxnSp>
        <p:nvCxnSpPr>
          <p:cNvPr id="373" name="Google Shape;373;p35"/>
          <p:cNvCxnSpPr>
            <a:stCxn id="374" idx="0"/>
            <a:endCxn id="369" idx="2"/>
          </p:cNvCxnSpPr>
          <p:nvPr/>
        </p:nvCxnSpPr>
        <p:spPr>
          <a:xfrm rot="10800000">
            <a:off x="5234880" y="2671497"/>
            <a:ext cx="0" cy="2034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35"/>
          <p:cNvSpPr txBox="1"/>
          <p:nvPr/>
        </p:nvSpPr>
        <p:spPr>
          <a:xfrm>
            <a:off x="5286834" y="3065618"/>
            <a:ext cx="624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Proxima Nova"/>
              <a:ea typeface="Proxima Nova"/>
              <a:cs typeface="Proxima Nova"/>
              <a:sym typeface="Proxima Nova"/>
            </a:endParaRPr>
          </a:p>
        </p:txBody>
      </p:sp>
      <p:sp>
        <p:nvSpPr>
          <p:cNvPr id="376" name="Google Shape;376;p35"/>
          <p:cNvSpPr/>
          <p:nvPr/>
        </p:nvSpPr>
        <p:spPr>
          <a:xfrm>
            <a:off x="4611501"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74" name="Google Shape;374;p35"/>
          <p:cNvSpPr/>
          <p:nvPr/>
        </p:nvSpPr>
        <p:spPr>
          <a:xfrm>
            <a:off x="5027130"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77" name="Google Shape;377;p35"/>
          <p:cNvSpPr/>
          <p:nvPr/>
        </p:nvSpPr>
        <p:spPr>
          <a:xfrm>
            <a:off x="5442759" y="2874897"/>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8761D"/>
                </a:solidFill>
              </a:rPr>
              <a:t>X</a:t>
            </a:r>
            <a:endParaRPr sz="100">
              <a:solidFill>
                <a:schemeClr val="dk1"/>
              </a:solidFill>
            </a:endParaRPr>
          </a:p>
        </p:txBody>
      </p:sp>
      <p:sp>
        <p:nvSpPr>
          <p:cNvPr id="378" name="Google Shape;378;p35"/>
          <p:cNvSpPr/>
          <p:nvPr/>
        </p:nvSpPr>
        <p:spPr>
          <a:xfrm>
            <a:off x="5442759" y="3250885"/>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p>
        </p:txBody>
      </p:sp>
      <p:sp>
        <p:nvSpPr>
          <p:cNvPr id="379" name="Google Shape;379;p35"/>
          <p:cNvSpPr/>
          <p:nvPr/>
        </p:nvSpPr>
        <p:spPr>
          <a:xfrm>
            <a:off x="5027130" y="3623781"/>
            <a:ext cx="415500" cy="37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38761D"/>
                </a:solidFill>
              </a:rPr>
              <a:t>X</a:t>
            </a:r>
            <a:endParaRPr sz="100"/>
          </a:p>
        </p:txBody>
      </p:sp>
      <p:sp>
        <p:nvSpPr>
          <p:cNvPr id="380" name="Google Shape;380;p35"/>
          <p:cNvSpPr/>
          <p:nvPr/>
        </p:nvSpPr>
        <p:spPr>
          <a:xfrm>
            <a:off x="4611501" y="3623781"/>
            <a:ext cx="415500" cy="3726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
          </a:p>
        </p:txBody>
      </p:sp>
      <p:sp>
        <p:nvSpPr>
          <p:cNvPr id="381" name="Google Shape;381;p35"/>
          <p:cNvSpPr txBox="1"/>
          <p:nvPr/>
        </p:nvSpPr>
        <p:spPr>
          <a:xfrm>
            <a:off x="3332648" y="3252523"/>
            <a:ext cx="133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6AA84F"/>
                </a:solidFill>
              </a:rPr>
              <a:t>X's</a:t>
            </a:r>
            <a:r>
              <a:rPr lang="en" sz="1200">
                <a:solidFill>
                  <a:srgbClr val="CC0000"/>
                </a:solidFill>
              </a:rPr>
              <a:t> </a:t>
            </a:r>
            <a:r>
              <a:rPr lang="en" sz="1200">
                <a:latin typeface="Proxima Nova"/>
                <a:ea typeface="Proxima Nova"/>
                <a:cs typeface="Proxima Nova"/>
                <a:sym typeface="Proxima Nova"/>
              </a:rPr>
              <a:t>Turn (Min)</a:t>
            </a:r>
            <a:endParaRPr sz="1100">
              <a:latin typeface="Proxima Nova"/>
              <a:ea typeface="Proxima Nova"/>
              <a:cs typeface="Proxima Nova"/>
              <a:sym typeface="Proxima Nova"/>
            </a:endParaRPr>
          </a:p>
        </p:txBody>
      </p:sp>
      <p:sp>
        <p:nvSpPr>
          <p:cNvPr id="382" name="Google Shape;382;p35"/>
          <p:cNvSpPr/>
          <p:nvPr/>
        </p:nvSpPr>
        <p:spPr>
          <a:xfrm>
            <a:off x="4611501" y="2874897"/>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800"/>
          </a:p>
        </p:txBody>
      </p:sp>
      <p:sp>
        <p:nvSpPr>
          <p:cNvPr id="383" name="Google Shape;383;p35"/>
          <p:cNvSpPr/>
          <p:nvPr/>
        </p:nvSpPr>
        <p:spPr>
          <a:xfrm>
            <a:off x="5027130" y="3250885"/>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CC0000"/>
                </a:solidFill>
              </a:rPr>
              <a:t>O</a:t>
            </a:r>
            <a:endParaRPr sz="100">
              <a:solidFill>
                <a:schemeClr val="dk1"/>
              </a:solidFill>
            </a:endParaRPr>
          </a:p>
        </p:txBody>
      </p:sp>
      <p:sp>
        <p:nvSpPr>
          <p:cNvPr id="384" name="Google Shape;384;p35"/>
          <p:cNvSpPr/>
          <p:nvPr/>
        </p:nvSpPr>
        <p:spPr>
          <a:xfrm>
            <a:off x="5442759" y="3623781"/>
            <a:ext cx="415500" cy="372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O</a:t>
            </a:r>
            <a:endParaRPr sz="100"/>
          </a:p>
        </p:txBody>
      </p:sp>
      <p:sp>
        <p:nvSpPr>
          <p:cNvPr id="385" name="Google Shape;385;p35"/>
          <p:cNvSpPr txBox="1"/>
          <p:nvPr/>
        </p:nvSpPr>
        <p:spPr>
          <a:xfrm>
            <a:off x="4945525" y="3996375"/>
            <a:ext cx="52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+10</a:t>
            </a:r>
            <a:endParaRPr b="1" sz="17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