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1" d="100"/>
          <a:sy n="91" d="100"/>
        </p:scale>
        <p:origin x="-112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4000">
                <a:schemeClr val="accent1">
                  <a:lumMod val="60000"/>
                  <a:lumOff val="40000"/>
                </a:schemeClr>
              </a:gs>
              <a:gs pos="83000">
                <a:schemeClr val="accent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chemeClr val="accent1">
                  <a:alpha val="0"/>
                </a:schemeClr>
              </a:gs>
              <a:gs pos="57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alpha val="0"/>
                </a:scheme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50000">
                <a:schemeClr val="accent3"/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b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0" y="1676400"/>
            <a:ext cx="3886200" cy="1524000"/>
          </a:xfrm>
        </p:spPr>
        <p:txBody>
          <a:bodyPr anchor="b" anchorCtr="0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3203574"/>
            <a:ext cx="3886200" cy="1825625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7A3B2-2336-ED42-9862-7FD3FD470846}" type="datetimeFigureOut">
              <a:rPr lang="en-US" smtClean="0"/>
              <a:t>8/25/13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75432307-FC1C-2342-A596-1ED6A2A9C1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7A3B2-2336-ED42-9862-7FD3FD470846}" type="datetimeFigureOut">
              <a:rPr lang="en-US" smtClean="0"/>
              <a:t>8/25/13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32307-FC1C-2342-A596-1ED6A2A9C1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7A3B2-2336-ED42-9862-7FD3FD470846}" type="datetimeFigureOut">
              <a:rPr lang="en-US" smtClean="0"/>
              <a:t>8/25/13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32307-FC1C-2342-A596-1ED6A2A9C1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3733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7A3B2-2336-ED42-9862-7FD3FD470846}" type="datetimeFigureOut">
              <a:rPr lang="en-US" smtClean="0"/>
              <a:t>8/25/13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32307-FC1C-2342-A596-1ED6A2A9C1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14000">
                <a:srgbClr val="333333"/>
              </a:gs>
              <a:gs pos="83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rgbClr val="000000">
                  <a:alpha val="0"/>
                </a:srgbClr>
              </a:gs>
              <a:gs pos="57000">
                <a:srgbClr val="4D4D4D"/>
              </a:gs>
              <a:gs pos="10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33787"/>
            <a:ext cx="7772400" cy="1362075"/>
          </a:xfrm>
        </p:spPr>
        <p:txBody>
          <a:bodyPr anchor="t"/>
          <a:lstStyle>
            <a:lvl1pPr algn="l">
              <a:defRPr sz="40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36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7A3B2-2336-ED42-9862-7FD3FD470846}" type="datetimeFigureOut">
              <a:rPr lang="en-US" smtClean="0"/>
              <a:t>8/25/13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32307-FC1C-2342-A596-1ED6A2A9C1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7A3B2-2336-ED42-9862-7FD3FD470846}" type="datetimeFigureOut">
              <a:rPr lang="en-US" smtClean="0"/>
              <a:t>8/25/13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32307-FC1C-2342-A596-1ED6A2A9C1D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685800" y="1536192"/>
            <a:ext cx="3657600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4800600" y="1536192"/>
            <a:ext cx="3657600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Freeform 11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7A3B2-2336-ED42-9862-7FD3FD470846}" type="datetimeFigureOut">
              <a:rPr lang="en-US" smtClean="0"/>
              <a:t>8/25/13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32307-FC1C-2342-A596-1ED6A2A9C1DE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685800" y="2209800"/>
            <a:ext cx="3657600" cy="3200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657600" cy="3200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7A3B2-2336-ED42-9862-7FD3FD470846}" type="datetimeFigureOut">
              <a:rPr lang="en-US" smtClean="0"/>
              <a:t>8/25/13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32307-FC1C-2342-A596-1ED6A2A9C1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3"/>
              </a:gs>
              <a:gs pos="50000">
                <a:schemeClr val="accent3">
                  <a:lumMod val="40000"/>
                  <a:lumOff val="60000"/>
                </a:schemeClr>
              </a:gs>
              <a:gs pos="5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0" y="5381627"/>
            <a:ext cx="3286124" cy="1207294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6996854"/>
              <a:gd name="connsiteY0" fmla="*/ 0 h 1571625"/>
              <a:gd name="connsiteX1" fmla="*/ 6996854 w 6996854"/>
              <a:gd name="connsiteY1" fmla="*/ 1266825 h 1571625"/>
              <a:gd name="connsiteX2" fmla="*/ 0 w 6996854"/>
              <a:gd name="connsiteY2" fmla="*/ 1571625 h 1571625"/>
              <a:gd name="connsiteX3" fmla="*/ 0 w 6996854"/>
              <a:gd name="connsiteY3" fmla="*/ 0 h 1571625"/>
              <a:gd name="connsiteX0" fmla="*/ 0 w 7583417"/>
              <a:gd name="connsiteY0" fmla="*/ 0 h 800100"/>
              <a:gd name="connsiteX1" fmla="*/ 7583417 w 7583417"/>
              <a:gd name="connsiteY1" fmla="*/ 495300 h 800100"/>
              <a:gd name="connsiteX2" fmla="*/ 586563 w 7583417"/>
              <a:gd name="connsiteY2" fmla="*/ 800100 h 800100"/>
              <a:gd name="connsiteX3" fmla="*/ 0 w 7583417"/>
              <a:gd name="connsiteY3" fmla="*/ 0 h 800100"/>
              <a:gd name="connsiteX0" fmla="*/ 0 w 7017803"/>
              <a:gd name="connsiteY0" fmla="*/ 0 h 1200150"/>
              <a:gd name="connsiteX1" fmla="*/ 7017803 w 7017803"/>
              <a:gd name="connsiteY1" fmla="*/ 895350 h 1200150"/>
              <a:gd name="connsiteX2" fmla="*/ 20949 w 7017803"/>
              <a:gd name="connsiteY2" fmla="*/ 1200150 h 1200150"/>
              <a:gd name="connsiteX3" fmla="*/ 0 w 7017803"/>
              <a:gd name="connsiteY3" fmla="*/ 0 h 1200150"/>
              <a:gd name="connsiteX0" fmla="*/ 0 w 6410292"/>
              <a:gd name="connsiteY0" fmla="*/ 0 h 1752600"/>
              <a:gd name="connsiteX1" fmla="*/ 6410292 w 6410292"/>
              <a:gd name="connsiteY1" fmla="*/ 1752600 h 1752600"/>
              <a:gd name="connsiteX2" fmla="*/ 20949 w 6410292"/>
              <a:gd name="connsiteY2" fmla="*/ 1200150 h 1752600"/>
              <a:gd name="connsiteX3" fmla="*/ 0 w 6410292"/>
              <a:gd name="connsiteY3" fmla="*/ 0 h 1752600"/>
              <a:gd name="connsiteX0" fmla="*/ 0 w 7227290"/>
              <a:gd name="connsiteY0" fmla="*/ 0 h 1200150"/>
              <a:gd name="connsiteX1" fmla="*/ 7227290 w 7227290"/>
              <a:gd name="connsiteY1" fmla="*/ 885825 h 1200150"/>
              <a:gd name="connsiteX2" fmla="*/ 20949 w 7227290"/>
              <a:gd name="connsiteY2" fmla="*/ 1200150 h 1200150"/>
              <a:gd name="connsiteX3" fmla="*/ 0 w 7227290"/>
              <a:gd name="connsiteY3" fmla="*/ 0 h 1200150"/>
              <a:gd name="connsiteX0" fmla="*/ 0 w 7227290"/>
              <a:gd name="connsiteY0" fmla="*/ 0 h 885825"/>
              <a:gd name="connsiteX1" fmla="*/ 7227290 w 7227290"/>
              <a:gd name="connsiteY1" fmla="*/ 885825 h 885825"/>
              <a:gd name="connsiteX2" fmla="*/ 555141 w 7227290"/>
              <a:gd name="connsiteY2" fmla="*/ 862013 h 885825"/>
              <a:gd name="connsiteX3" fmla="*/ 0 w 7227290"/>
              <a:gd name="connsiteY3" fmla="*/ 0 h 885825"/>
              <a:gd name="connsiteX0" fmla="*/ 0 w 7227290"/>
              <a:gd name="connsiteY0" fmla="*/ 0 h 1207294"/>
              <a:gd name="connsiteX1" fmla="*/ 7227290 w 7227290"/>
              <a:gd name="connsiteY1" fmla="*/ 885825 h 1207294"/>
              <a:gd name="connsiteX2" fmla="*/ 0 w 7227290"/>
              <a:gd name="connsiteY2" fmla="*/ 1207294 h 1207294"/>
              <a:gd name="connsiteX3" fmla="*/ 0 w 7227290"/>
              <a:gd name="connsiteY3" fmla="*/ 0 h 1207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27290" h="1207294">
                <a:moveTo>
                  <a:pt x="0" y="0"/>
                </a:moveTo>
                <a:lnTo>
                  <a:pt x="7227290" y="885825"/>
                </a:lnTo>
                <a:lnTo>
                  <a:pt x="0" y="120729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196" y="5347020"/>
            <a:ext cx="3426231" cy="944725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2830674 w 7605568"/>
              <a:gd name="connsiteY2" fmla="*/ 806612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2930931"/>
              <a:gd name="connsiteY0" fmla="*/ 0 h 806612"/>
              <a:gd name="connsiteX1" fmla="*/ 0 w 2930931"/>
              <a:gd name="connsiteY1" fmla="*/ 75665 h 806612"/>
              <a:gd name="connsiteX2" fmla="*/ 2830674 w 2930931"/>
              <a:gd name="connsiteY2" fmla="*/ 806612 h 806612"/>
              <a:gd name="connsiteX3" fmla="*/ 2930931 w 2930931"/>
              <a:gd name="connsiteY3" fmla="*/ 785765 h 806612"/>
              <a:gd name="connsiteX4" fmla="*/ 1 w 2930931"/>
              <a:gd name="connsiteY4" fmla="*/ 0 h 806612"/>
              <a:gd name="connsiteX0" fmla="*/ 1 w 3204530"/>
              <a:gd name="connsiteY0" fmla="*/ 0 h 944725"/>
              <a:gd name="connsiteX1" fmla="*/ 0 w 3204530"/>
              <a:gd name="connsiteY1" fmla="*/ 75665 h 944725"/>
              <a:gd name="connsiteX2" fmla="*/ 3204530 w 3204530"/>
              <a:gd name="connsiteY2" fmla="*/ 944725 h 944725"/>
              <a:gd name="connsiteX3" fmla="*/ 2930931 w 3204530"/>
              <a:gd name="connsiteY3" fmla="*/ 785765 h 944725"/>
              <a:gd name="connsiteX4" fmla="*/ 1 w 3204530"/>
              <a:gd name="connsiteY4" fmla="*/ 0 h 944725"/>
              <a:gd name="connsiteX0" fmla="*/ 1 w 3426231"/>
              <a:gd name="connsiteY0" fmla="*/ 0 h 944725"/>
              <a:gd name="connsiteX1" fmla="*/ 0 w 3426231"/>
              <a:gd name="connsiteY1" fmla="*/ 75665 h 944725"/>
              <a:gd name="connsiteX2" fmla="*/ 3204530 w 3426231"/>
              <a:gd name="connsiteY2" fmla="*/ 944725 h 944725"/>
              <a:gd name="connsiteX3" fmla="*/ 3426231 w 3426231"/>
              <a:gd name="connsiteY3" fmla="*/ 923877 h 944725"/>
              <a:gd name="connsiteX4" fmla="*/ 1 w 3426231"/>
              <a:gd name="connsiteY4" fmla="*/ 0 h 944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6231" h="944725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3204530" y="944725"/>
                </a:lnTo>
                <a:lnTo>
                  <a:pt x="3426231" y="923877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7A3B2-2336-ED42-9862-7FD3FD470846}" type="datetimeFigureOut">
              <a:rPr lang="en-US" smtClean="0"/>
              <a:t>8/25/13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32307-FC1C-2342-A596-1ED6A2A9C1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7A3B2-2336-ED42-9862-7FD3FD470846}" type="datetimeFigureOut">
              <a:rPr lang="en-US" smtClean="0"/>
              <a:t>8/25/13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32307-FC1C-2342-A596-1ED6A2A9C1D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4572000" y="609600"/>
            <a:ext cx="3886200" cy="4191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676274" y="1527048"/>
            <a:ext cx="3383280" cy="329184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0" y="609600"/>
            <a:ext cx="3886200" cy="4190999"/>
          </a:xfrm>
          <a:ln w="79375">
            <a:solidFill>
              <a:schemeClr val="tx1"/>
            </a:solidFill>
            <a:miter lim="800000"/>
          </a:ln>
          <a:effectLst>
            <a:outerShdw blurRad="50800" dist="38100" dir="5400000" algn="ctr" rotWithShape="0">
              <a:srgbClr val="000000">
                <a:alpha val="42000"/>
              </a:srgb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5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7A3B2-2336-ED42-9862-7FD3FD470846}" type="datetimeFigureOut">
              <a:rPr lang="en-US" smtClean="0"/>
              <a:t>8/25/13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32307-FC1C-2342-A596-1ED6A2A9C1D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676656" y="1524000"/>
            <a:ext cx="3381375" cy="329565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13">
              <a:alphaModFix amt="15000"/>
            </a:blip>
            <a:srcRect/>
            <a:tile tx="0" ty="0" sx="76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7772400" cy="11430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600200"/>
            <a:ext cx="7772400" cy="45259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416675"/>
            <a:ext cx="1981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lang="en-US" sz="900" kern="1200" cap="all" spc="110" baseline="0" smtClean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</a:lstStyle>
          <a:p>
            <a:fld id="{1AE7A3B2-2336-ED42-9862-7FD3FD470846}" type="datetimeFigureOut">
              <a:rPr lang="en-US" smtClean="0"/>
              <a:t>8/25/13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600" y="6416675"/>
            <a:ext cx="28956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l">
              <a:defRPr sz="900" cap="all" spc="110" baseline="0">
                <a:solidFill>
                  <a:srgbClr val="4D4D4D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6416675"/>
            <a:ext cx="457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sz="1100" b="1" baseline="0">
                <a:solidFill>
                  <a:srgbClr val="4D4D4D"/>
                </a:solidFill>
              </a:defRPr>
            </a:lvl1pPr>
          </a:lstStyle>
          <a:p>
            <a:fld id="{75432307-FC1C-2342-A596-1ED6A2A9C1DE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game-Design Friendly Classroom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Kathleen Mercury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917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Rockwell" charset="0"/>
              </a:rPr>
              <a:t>Gaming etiquette</a:t>
            </a:r>
          </a:p>
        </p:txBody>
      </p:sp>
      <p:sp>
        <p:nvSpPr>
          <p:cNvPr id="5325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Rockwell" charset="0"/>
              </a:rPr>
              <a:t>In all games, there are proper ways to behave and to show sportsmanship.</a:t>
            </a:r>
          </a:p>
          <a:p>
            <a:pPr eaLnBrk="1" hangingPunct="1"/>
            <a:r>
              <a:rPr lang="en-US">
                <a:latin typeface="Rockwell" charset="0"/>
              </a:rPr>
              <a:t>Behavioral expectations are different at home and at school.</a:t>
            </a:r>
          </a:p>
          <a:p>
            <a:pPr eaLnBrk="1" hangingPunct="1"/>
            <a:r>
              <a:rPr lang="en-US">
                <a:latin typeface="Rockwell" charset="0"/>
              </a:rPr>
              <a:t>Playing board games as part of this class is different than at home; you are to be evaluating the game </a:t>
            </a:r>
            <a:r>
              <a:rPr lang="en-US" i="1">
                <a:latin typeface="Rockwell" charset="0"/>
              </a:rPr>
              <a:t>from a game designer’s perspective</a:t>
            </a:r>
            <a:r>
              <a:rPr lang="en-US">
                <a:latin typeface="Rockwell" charset="0"/>
              </a:rPr>
              <a:t> as you play.</a:t>
            </a:r>
          </a:p>
          <a:p>
            <a:pPr eaLnBrk="1" hangingPunct="1"/>
            <a:r>
              <a:rPr lang="en-US">
                <a:latin typeface="Rockwell" charset="0"/>
              </a:rPr>
              <a:t>Therefore, there are some expectations I have for you in this class.</a:t>
            </a:r>
          </a:p>
          <a:p>
            <a:pPr eaLnBrk="1" hangingPunct="1"/>
            <a:r>
              <a:rPr lang="en-US">
                <a:latin typeface="Rockwell" charset="0"/>
              </a:rPr>
              <a:t>Hooray.</a:t>
            </a:r>
          </a:p>
        </p:txBody>
      </p:sp>
    </p:spTree>
    <p:extLst>
      <p:ext uri="{BB962C8B-B14F-4D97-AF65-F5344CB8AC3E}">
        <p14:creationId xmlns:p14="http://schemas.microsoft.com/office/powerpoint/2010/main" val="16941600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Rockwell" charset="0"/>
              </a:rPr>
              <a:t>Before you play</a:t>
            </a:r>
          </a:p>
        </p:txBody>
      </p:sp>
      <p:sp>
        <p:nvSpPr>
          <p:cNvPr id="5427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Rockwell" charset="0"/>
              </a:rPr>
              <a:t>Stay quiet when someone else is teaching you how to play the game.</a:t>
            </a:r>
          </a:p>
          <a:p>
            <a:pPr eaLnBrk="1" hangingPunct="1"/>
            <a:r>
              <a:rPr lang="en-US">
                <a:latin typeface="Rockwell" charset="0"/>
              </a:rPr>
              <a:t>Pay attention.  Don’t expect to have them reteach you later.</a:t>
            </a:r>
          </a:p>
          <a:p>
            <a:pPr eaLnBrk="1" hangingPunct="1"/>
            <a:r>
              <a:rPr lang="en-US">
                <a:latin typeface="Rockwell" charset="0"/>
              </a:rPr>
              <a:t>Explain the “big picture” first, then fill in the details.</a:t>
            </a:r>
          </a:p>
          <a:p>
            <a:pPr eaLnBrk="1" hangingPunct="1"/>
            <a:r>
              <a:rPr lang="en-US">
                <a:latin typeface="Rockwell" charset="0"/>
              </a:rPr>
              <a:t>Save questions until the teacher asks if players have questions.</a:t>
            </a:r>
          </a:p>
          <a:p>
            <a:pPr eaLnBrk="1" hangingPunct="1"/>
            <a:r>
              <a:rPr lang="en-US">
                <a:latin typeface="Rockwell" charset="0"/>
              </a:rPr>
              <a:t>Likewise, when teaching a game, stop periodically to see if people have questions.</a:t>
            </a:r>
          </a:p>
          <a:p>
            <a:pPr eaLnBrk="1" hangingPunct="1"/>
            <a:endParaRPr lang="en-US">
              <a:latin typeface="Rockwel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82677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Rockwell" charset="0"/>
              </a:rPr>
              <a:t>As you play</a:t>
            </a:r>
          </a:p>
        </p:txBody>
      </p:sp>
      <p:sp>
        <p:nvSpPr>
          <p:cNvPr id="55298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>
                <a:latin typeface="Rockwell" charset="0"/>
              </a:rPr>
              <a:t>When it is your turn, play swiftly but take time to think if you need it.</a:t>
            </a:r>
          </a:p>
          <a:p>
            <a:pPr eaLnBrk="1" hangingPunct="1"/>
            <a:r>
              <a:rPr lang="en-US">
                <a:latin typeface="Rockwell" charset="0"/>
              </a:rPr>
              <a:t>When it is not your turn, do not engage in idle chatter.</a:t>
            </a:r>
          </a:p>
          <a:p>
            <a:pPr lvl="1" eaLnBrk="1" hangingPunct="1"/>
            <a:r>
              <a:rPr lang="en-US">
                <a:latin typeface="Rockwell" charset="0"/>
              </a:rPr>
              <a:t>Think about your next turn and what you plan to do.</a:t>
            </a:r>
          </a:p>
          <a:p>
            <a:pPr lvl="1" eaLnBrk="1" hangingPunct="1"/>
            <a:r>
              <a:rPr lang="en-US">
                <a:latin typeface="Rockwell" charset="0"/>
              </a:rPr>
              <a:t>Don’t talk to the player whose turn it is.  They get to make whatever decisions they want to make, even if you don’t like their choices.</a:t>
            </a:r>
          </a:p>
          <a:p>
            <a:pPr lvl="1" eaLnBrk="1" hangingPunct="1"/>
            <a:r>
              <a:rPr lang="en-US">
                <a:latin typeface="Rockwell" charset="0"/>
              </a:rPr>
              <a:t>It’s okay to stop a player from making a big mistake that will mean they will lose the game.</a:t>
            </a:r>
          </a:p>
          <a:p>
            <a:pPr lvl="1" eaLnBrk="1" hangingPunct="1"/>
            <a:r>
              <a:rPr lang="en-US">
                <a:latin typeface="Rockwell" charset="0"/>
              </a:rPr>
              <a:t>Keep all noise to a library-like environment.  Low talking at most.</a:t>
            </a:r>
          </a:p>
          <a:p>
            <a:pPr lvl="1" eaLnBrk="1" hangingPunct="1"/>
            <a:r>
              <a:rPr lang="en-US">
                <a:latin typeface="Rockwell" charset="0"/>
              </a:rPr>
              <a:t>If you forget something, normally you don’t redo a turn.  Remember it for next time.</a:t>
            </a:r>
          </a:p>
          <a:p>
            <a:pPr lvl="1" eaLnBrk="1" hangingPunct="1"/>
            <a:r>
              <a:rPr lang="en-US">
                <a:latin typeface="Rockwell" charset="0"/>
              </a:rPr>
              <a:t>Sometimes giving players one “mulligan” (one redo) is done.</a:t>
            </a:r>
          </a:p>
        </p:txBody>
      </p:sp>
    </p:spTree>
    <p:extLst>
      <p:ext uri="{BB962C8B-B14F-4D97-AF65-F5344CB8AC3E}">
        <p14:creationId xmlns:p14="http://schemas.microsoft.com/office/powerpoint/2010/main" val="31438367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Rockwell" charset="0"/>
              </a:rPr>
              <a:t>As you play</a:t>
            </a:r>
          </a:p>
        </p:txBody>
      </p:sp>
      <p:sp>
        <p:nvSpPr>
          <p:cNvPr id="56322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>
                <a:latin typeface="Rockwell" charset="0"/>
              </a:rPr>
              <a:t>Be gentle with the game, board, and pieces.  These suckers are expensive.</a:t>
            </a:r>
          </a:p>
          <a:p>
            <a:pPr eaLnBrk="1" hangingPunct="1"/>
            <a:r>
              <a:rPr lang="en-US">
                <a:latin typeface="Rockwell" charset="0"/>
              </a:rPr>
              <a:t>Do not gang up a player, individually pick on one player, or engage in “</a:t>
            </a:r>
            <a:r>
              <a:rPr lang="en-US" altLang="ja-JP">
                <a:latin typeface="Rockwell" charset="0"/>
              </a:rPr>
              <a:t>kingmaking</a:t>
            </a:r>
            <a:r>
              <a:rPr lang="en-US">
                <a:latin typeface="Rockwell" charset="0"/>
              </a:rPr>
              <a:t>”</a:t>
            </a:r>
            <a:r>
              <a:rPr lang="en-US" altLang="ja-JP">
                <a:latin typeface="Rockwell" charset="0"/>
              </a:rPr>
              <a:t> by unfairly helping one player win.</a:t>
            </a:r>
          </a:p>
          <a:p>
            <a:pPr eaLnBrk="1" hangingPunct="1"/>
            <a:r>
              <a:rPr lang="en-US">
                <a:latin typeface="Rockwell" charset="0"/>
              </a:rPr>
              <a:t>When you are done with your turn, say “Done.”  Sometimes players don’t always know when you’re done if a turn is complicated.</a:t>
            </a:r>
          </a:p>
          <a:p>
            <a:pPr eaLnBrk="1" hangingPunct="1"/>
            <a:r>
              <a:rPr lang="en-US">
                <a:latin typeface="Rockwell" charset="0"/>
              </a:rPr>
              <a:t>Settle disagreements with a vote or ask me.</a:t>
            </a:r>
          </a:p>
          <a:p>
            <a:pPr eaLnBrk="1" hangingPunct="1"/>
            <a:r>
              <a:rPr lang="en-US">
                <a:latin typeface="Rockwell" charset="0"/>
              </a:rPr>
              <a:t>Remember, always play nice, win nice, and lose nice.  You can be happy or upset about an outcome, but don’t be a jerk either way.</a:t>
            </a:r>
          </a:p>
          <a:p>
            <a:pPr eaLnBrk="1" hangingPunct="1"/>
            <a:endParaRPr lang="en-US">
              <a:latin typeface="Rockwell" charset="0"/>
            </a:endParaRPr>
          </a:p>
          <a:p>
            <a:pPr eaLnBrk="1" hangingPunct="1"/>
            <a:endParaRPr lang="en-US">
              <a:latin typeface="Rockwel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1876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Rockwell" charset="0"/>
              </a:rPr>
              <a:t>After you play</a:t>
            </a:r>
          </a:p>
        </p:txBody>
      </p:sp>
      <p:sp>
        <p:nvSpPr>
          <p:cNvPr id="5734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Rockwell" charset="0"/>
              </a:rPr>
              <a:t>Congratulate all other players.  You can’t win them all.  I know you want to.</a:t>
            </a:r>
          </a:p>
          <a:p>
            <a:pPr eaLnBrk="1" hangingPunct="1"/>
            <a:r>
              <a:rPr lang="en-US" dirty="0">
                <a:latin typeface="Rockwell" charset="0"/>
              </a:rPr>
              <a:t>Help clean up, and make sure that all pieces are put away as they were when you started</a:t>
            </a:r>
            <a:r>
              <a:rPr lang="en-US" dirty="0" smtClean="0">
                <a:latin typeface="Rockwell" charset="0"/>
              </a:rPr>
              <a:t>.</a:t>
            </a:r>
            <a:endParaRPr lang="en-US" dirty="0">
              <a:latin typeface="Rockwell" charset="0"/>
            </a:endParaRPr>
          </a:p>
          <a:p>
            <a:pPr eaLnBrk="1" hangingPunct="1"/>
            <a:r>
              <a:rPr lang="en-US" dirty="0">
                <a:latin typeface="Rockwell" charset="0"/>
              </a:rPr>
              <a:t>Fill out your game evaluations thoughtfully (if required).</a:t>
            </a:r>
          </a:p>
          <a:p>
            <a:pPr eaLnBrk="1" hangingPunct="1"/>
            <a:endParaRPr lang="en-US" dirty="0">
              <a:latin typeface="Rockwel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65509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Urban Pop">
  <a:themeElements>
    <a:clrScheme name="Urban Pop">
      <a:dk1>
        <a:srgbClr val="000000"/>
      </a:dk1>
      <a:lt1>
        <a:srgbClr val="FFFFFF"/>
      </a:lt1>
      <a:dk2>
        <a:srgbClr val="282828"/>
      </a:dk2>
      <a:lt2>
        <a:srgbClr val="D4D4D4"/>
      </a:lt2>
      <a:accent1>
        <a:srgbClr val="86CE24"/>
      </a:accent1>
      <a:accent2>
        <a:srgbClr val="00A2E6"/>
      </a:accent2>
      <a:accent3>
        <a:srgbClr val="FAC810"/>
      </a:accent3>
      <a:accent4>
        <a:srgbClr val="7D8F8C"/>
      </a:accent4>
      <a:accent5>
        <a:srgbClr val="D06B20"/>
      </a:accent5>
      <a:accent6>
        <a:srgbClr val="958B8B"/>
      </a:accent6>
      <a:hlink>
        <a:srgbClr val="FF9900"/>
      </a:hlink>
      <a:folHlink>
        <a:srgbClr val="969696"/>
      </a:folHlink>
    </a:clrScheme>
    <a:fontScheme name="Urban Pop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Urban Pop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58000"/>
              </a:srgbClr>
            </a:outerShdw>
          </a:effectLst>
          <a:scene3d>
            <a:camera prst="orthographicFront">
              <a:rot lat="0" lon="0" rev="0"/>
            </a:camera>
            <a:lightRig rig="flat" dir="t"/>
          </a:scene3d>
          <a:sp3d contourW="15875">
            <a:bevelT w="95250" h="1270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alpha val="100000"/>
                <a:satMod val="100000"/>
                <a:lumMod val="100000"/>
              </a:schemeClr>
            </a:gs>
            <a:gs pos="9000">
              <a:schemeClr val="phClr">
                <a:tint val="90000"/>
                <a:shade val="100000"/>
                <a:alpha val="100000"/>
                <a:satMod val="100000"/>
                <a:lumMod val="100000"/>
              </a:schemeClr>
            </a:gs>
            <a:gs pos="34000">
              <a:schemeClr val="phClr">
                <a:tint val="83000"/>
                <a:shade val="100000"/>
                <a:alpha val="100000"/>
                <a:satMod val="100000"/>
                <a:lumMod val="100000"/>
              </a:schemeClr>
            </a:gs>
            <a:gs pos="62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  <a:gs pos="90000">
              <a:schemeClr val="phClr">
                <a:tint val="92000"/>
                <a:shade val="100000"/>
                <a:alpha val="100000"/>
                <a:satMod val="100000"/>
                <a:lumMod val="90000"/>
              </a:schemeClr>
            </a:gs>
            <a:gs pos="100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8000"/>
              </a:schemeClr>
            </a:gs>
            <a:gs pos="100000">
              <a:schemeClr val="phClr">
                <a:tint val="95000"/>
                <a:shade val="98000"/>
                <a:lumMod val="80000"/>
              </a:schemeClr>
            </a:gs>
          </a:gsLst>
          <a:path path="circle">
            <a:fillToRect l="50000" t="100000" r="10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 Pop.thmx</Template>
  <TotalTime>2</TotalTime>
  <Words>458</Words>
  <Application>Microsoft Macintosh PowerPoint</Application>
  <PresentationFormat>On-screen Show (4:3)</PresentationFormat>
  <Paragraphs>33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Urban Pop</vt:lpstr>
      <vt:lpstr>The game-Design Friendly Classroom</vt:lpstr>
      <vt:lpstr>Gaming etiquette</vt:lpstr>
      <vt:lpstr>Before you play</vt:lpstr>
      <vt:lpstr>As you play</vt:lpstr>
      <vt:lpstr>As you play</vt:lpstr>
      <vt:lpstr>After you play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game-Design Friendly Classroom</dc:title>
  <dc:creator>Ladue</dc:creator>
  <cp:lastModifiedBy>Ladue</cp:lastModifiedBy>
  <cp:revision>2</cp:revision>
  <dcterms:created xsi:type="dcterms:W3CDTF">2013-08-25T20:44:27Z</dcterms:created>
  <dcterms:modified xsi:type="dcterms:W3CDTF">2013-08-25T20:46:57Z</dcterms:modified>
</cp:coreProperties>
</file>