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6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BC742248-DF3B-8F47-9F91-C7BEC623509A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6FC6896B-2EC6-224C-996D-61C4B492B17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4624388"/>
            <a:ext cx="4038600" cy="933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Rockwell" charset="0"/>
              </a:rPr>
              <a:t>What is a Game?</a:t>
            </a:r>
            <a:endParaRPr lang="en-US" dirty="0">
              <a:latin typeface="Rockwell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0600" y="5562600"/>
            <a:ext cx="4038600" cy="7493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>
                <a:solidFill>
                  <a:srgbClr val="898989"/>
                </a:solidFill>
                <a:latin typeface="Rockwell" charset="0"/>
              </a:rPr>
              <a:t>Kathleen Mercury</a:t>
            </a:r>
          </a:p>
          <a:p>
            <a:pPr eaLnBrk="1" hangingPunct="1"/>
            <a:r>
              <a:rPr lang="en-US" dirty="0">
                <a:solidFill>
                  <a:srgbClr val="898989"/>
                </a:solidFill>
                <a:latin typeface="Rockwell" charset="0"/>
              </a:rPr>
              <a:t>Engineering Strategy Games</a:t>
            </a:r>
          </a:p>
        </p:txBody>
      </p:sp>
    </p:spTree>
    <p:extLst>
      <p:ext uri="{BB962C8B-B14F-4D97-AF65-F5344CB8AC3E}">
        <p14:creationId xmlns:p14="http://schemas.microsoft.com/office/powerpoint/2010/main" val="397999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 game: Oxford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play or sport, especially a competitive one according to rules and decided by skill, strength, or luck.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0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Rockwell" charset="0"/>
              </a:rPr>
              <a:t>Definition of a game:</a:t>
            </a:r>
            <a:br>
              <a:rPr lang="en-US" dirty="0" smtClean="0">
                <a:latin typeface="Rockwell" charset="0"/>
              </a:rPr>
            </a:br>
            <a:r>
              <a:rPr lang="en-US" dirty="0" smtClean="0">
                <a:latin typeface="Rockwell" charset="0"/>
              </a:rPr>
              <a:t>Wikipedia</a:t>
            </a:r>
            <a:endParaRPr lang="en-US" dirty="0">
              <a:latin typeface="Rockwel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latin typeface="Rockwell" charset="0"/>
              </a:rPr>
              <a:t>A game is any activity undertaken or regarded as a </a:t>
            </a:r>
            <a:r>
              <a:rPr lang="en-US" dirty="0" smtClean="0">
                <a:solidFill>
                  <a:schemeClr val="accent4"/>
                </a:solidFill>
                <a:latin typeface="Rockwell" charset="0"/>
              </a:rPr>
              <a:t>contest involving luck, skill, or a combination of both</a:t>
            </a:r>
            <a:r>
              <a:rPr lang="en-US" dirty="0" smtClean="0">
                <a:latin typeface="Rockwell" charset="0"/>
              </a:rPr>
              <a:t>, and </a:t>
            </a:r>
            <a:r>
              <a:rPr lang="en-US" dirty="0" smtClean="0">
                <a:solidFill>
                  <a:schemeClr val="accent1"/>
                </a:solidFill>
                <a:latin typeface="Rockwell" charset="0"/>
              </a:rPr>
              <a:t>played according to a set of rules for the enjoyment of the players </a:t>
            </a:r>
            <a:r>
              <a:rPr lang="en-US" dirty="0" smtClean="0">
                <a:latin typeface="Rockwell" charset="0"/>
              </a:rPr>
              <a:t>or spectators.</a:t>
            </a:r>
          </a:p>
          <a:p>
            <a:pPr eaLnBrk="1" hangingPunct="1">
              <a:defRPr/>
            </a:pPr>
            <a:r>
              <a:rPr lang="en-US" dirty="0" smtClean="0">
                <a:latin typeface="Rockwell" charset="0"/>
              </a:rPr>
              <a:t>A </a:t>
            </a:r>
            <a:r>
              <a:rPr lang="en-US" dirty="0">
                <a:latin typeface="Rockwell" charset="0"/>
              </a:rPr>
              <a:t>strategy game is a game where </a:t>
            </a:r>
            <a:r>
              <a:rPr lang="en-US" dirty="0" smtClean="0">
                <a:solidFill>
                  <a:schemeClr val="accent3"/>
                </a:solidFill>
                <a:latin typeface="Rockwell" charset="0"/>
              </a:rPr>
              <a:t>players’ </a:t>
            </a:r>
            <a:r>
              <a:rPr lang="en-US" dirty="0">
                <a:solidFill>
                  <a:schemeClr val="accent3"/>
                </a:solidFill>
                <a:latin typeface="Rockwell" charset="0"/>
              </a:rPr>
              <a:t>decision-making skills </a:t>
            </a:r>
            <a:r>
              <a:rPr lang="en-US" dirty="0">
                <a:solidFill>
                  <a:schemeClr val="accent6"/>
                </a:solidFill>
                <a:latin typeface="Rockwell" charset="0"/>
              </a:rPr>
              <a:t>have a high significance in determining the outcome</a:t>
            </a:r>
            <a:r>
              <a:rPr lang="en-US" dirty="0">
                <a:latin typeface="Rockwell" charset="0"/>
              </a:rPr>
              <a:t> of the </a:t>
            </a:r>
            <a:r>
              <a:rPr lang="en-US" dirty="0" smtClean="0">
                <a:latin typeface="Rockwell" charset="0"/>
              </a:rPr>
              <a:t>game.</a:t>
            </a:r>
          </a:p>
          <a:p>
            <a:pPr lvl="1" eaLnBrk="1" hangingPunct="1">
              <a:defRPr/>
            </a:pPr>
            <a:r>
              <a:rPr lang="en-US" dirty="0" smtClean="0">
                <a:latin typeface="Rockwell" charset="0"/>
              </a:rPr>
              <a:t>These </a:t>
            </a:r>
            <a:r>
              <a:rPr lang="en-US" dirty="0">
                <a:latin typeface="Rockwell" charset="0"/>
              </a:rPr>
              <a:t>decision-making skills do not occur by accident; </a:t>
            </a:r>
            <a:r>
              <a:rPr lang="en-US" dirty="0">
                <a:solidFill>
                  <a:schemeClr val="accent3"/>
                </a:solidFill>
                <a:latin typeface="Rockwell" charset="0"/>
              </a:rPr>
              <a:t>game designers create games to generate specific actions, behaviors, and outcomes.  </a:t>
            </a:r>
            <a:endParaRPr lang="en-US" dirty="0" smtClean="0">
              <a:solidFill>
                <a:schemeClr val="accent3"/>
              </a:solidFill>
              <a:latin typeface="Rockwell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smtClean="0">
                <a:solidFill>
                  <a:schemeClr val="accent3"/>
                </a:solidFill>
                <a:latin typeface="Rockwell" charset="0"/>
              </a:rPr>
              <a:t> </a:t>
            </a:r>
            <a:endParaRPr lang="en-US" dirty="0">
              <a:solidFill>
                <a:schemeClr val="accent3"/>
              </a:solidFill>
              <a:latin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8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a Partner…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final definition of what a game is, and be sure to include what you think is </a:t>
            </a:r>
            <a:r>
              <a:rPr lang="en-US" smtClean="0"/>
              <a:t>most important.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What is a game?</a:t>
            </a:r>
          </a:p>
        </p:txBody>
      </p:sp>
      <p:pic>
        <p:nvPicPr>
          <p:cNvPr id="3" name="Content Placeholder 2" descr="flurry board ga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140" b="-51140"/>
          <a:stretch>
            <a:fillRect/>
          </a:stretch>
        </p:blipFill>
        <p:spPr/>
      </p:pic>
      <p:sp>
        <p:nvSpPr>
          <p:cNvPr id="25602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Rockwell" charset="0"/>
              </a:rPr>
              <a:t>With a partner, brainstorm a </a:t>
            </a:r>
            <a:r>
              <a:rPr lang="en-US" dirty="0" smtClean="0">
                <a:latin typeface="Rockwell" charset="0"/>
              </a:rPr>
              <a:t>definition and be prepared to share it.</a:t>
            </a:r>
            <a:endParaRPr lang="en-US" dirty="0">
              <a:latin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0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from our brainstorming: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(Put this slide on the screen, type or use </a:t>
            </a:r>
            <a:r>
              <a:rPr lang="en-US" dirty="0" err="1" smtClean="0"/>
              <a:t>SmartBoard</a:t>
            </a:r>
            <a:r>
              <a:rPr lang="en-US" dirty="0" smtClean="0"/>
              <a:t> markers to jot students’ ideas)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4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final definition of what is a game: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Others’ Definitions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our definition compare?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7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Definition of a game</a:t>
            </a:r>
          </a:p>
        </p:txBody>
      </p:sp>
      <p:sp>
        <p:nvSpPr>
          <p:cNvPr id="2662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Game = Play + Goals + Structure</a:t>
            </a:r>
          </a:p>
        </p:txBody>
      </p:sp>
    </p:spTree>
    <p:extLst>
      <p:ext uri="{BB962C8B-B14F-4D97-AF65-F5344CB8AC3E}">
        <p14:creationId xmlns:p14="http://schemas.microsoft.com/office/powerpoint/2010/main" val="146617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Definition of a game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A set of algorithms that change state</a:t>
            </a:r>
          </a:p>
        </p:txBody>
      </p:sp>
    </p:spTree>
    <p:extLst>
      <p:ext uri="{BB962C8B-B14F-4D97-AF65-F5344CB8AC3E}">
        <p14:creationId xmlns:p14="http://schemas.microsoft.com/office/powerpoint/2010/main" val="9049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Definition of a game: </a:t>
            </a:r>
            <a:br>
              <a:rPr lang="en-US">
                <a:latin typeface="Rockwell" charset="0"/>
              </a:rPr>
            </a:br>
            <a:r>
              <a:rPr lang="en-US">
                <a:latin typeface="Rockwell" charset="0"/>
              </a:rPr>
              <a:t>Jane McGonigal</a:t>
            </a:r>
          </a:p>
        </p:txBody>
      </p:sp>
      <p:sp>
        <p:nvSpPr>
          <p:cNvPr id="2867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An activity with four defining traits</a:t>
            </a:r>
          </a:p>
          <a:p>
            <a:pPr lvl="1"/>
            <a:r>
              <a:rPr lang="en-US">
                <a:latin typeface="Rockwell" charset="0"/>
              </a:rPr>
              <a:t>Goal</a:t>
            </a:r>
          </a:p>
          <a:p>
            <a:pPr lvl="1"/>
            <a:r>
              <a:rPr lang="en-US">
                <a:latin typeface="Rockwell" charset="0"/>
              </a:rPr>
              <a:t>Rules</a:t>
            </a:r>
          </a:p>
          <a:p>
            <a:pPr lvl="1"/>
            <a:r>
              <a:rPr lang="en-US">
                <a:latin typeface="Rockwell" charset="0"/>
              </a:rPr>
              <a:t>Feedback system</a:t>
            </a:r>
          </a:p>
          <a:p>
            <a:pPr lvl="1"/>
            <a:r>
              <a:rPr lang="en-US">
                <a:latin typeface="Rockwell" charset="0"/>
              </a:rPr>
              <a:t>Voluntary participation</a:t>
            </a:r>
          </a:p>
          <a:p>
            <a:pPr marL="457200" lvl="2" indent="0">
              <a:buFont typeface="Wingdings" charset="0"/>
              <a:buNone/>
            </a:pPr>
            <a:endParaRPr lang="en-US">
              <a:latin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2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Definition of a game:</a:t>
            </a:r>
            <a:br>
              <a:rPr lang="en-US">
                <a:latin typeface="Rockwell" charset="0"/>
              </a:rPr>
            </a:br>
            <a:r>
              <a:rPr lang="en-US">
                <a:latin typeface="Rockwell" charset="0"/>
              </a:rPr>
              <a:t>Bernard Suits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Rockwell" charset="0"/>
              </a:rPr>
              <a:t>To play a game is to attempt to achieve a specific state of affairs (prelusory goal) </a:t>
            </a:r>
          </a:p>
          <a:p>
            <a:r>
              <a:rPr lang="en-US">
                <a:latin typeface="Rockwell" charset="0"/>
              </a:rPr>
              <a:t>using only means permitted by rules (lusory goals) </a:t>
            </a:r>
          </a:p>
          <a:p>
            <a:r>
              <a:rPr lang="en-US">
                <a:latin typeface="Rockwell" charset="0"/>
              </a:rPr>
              <a:t>where use of the rules prohibit more efficient means (constitutive rules) </a:t>
            </a:r>
          </a:p>
          <a:p>
            <a:r>
              <a:rPr lang="en-US">
                <a:latin typeface="Rockwell" charset="0"/>
              </a:rPr>
              <a:t>and where the rules are accepted just because they make possible such activity (lusory attitude).</a:t>
            </a:r>
          </a:p>
        </p:txBody>
      </p:sp>
    </p:spTree>
    <p:extLst>
      <p:ext uri="{BB962C8B-B14F-4D97-AF65-F5344CB8AC3E}">
        <p14:creationId xmlns:p14="http://schemas.microsoft.com/office/powerpoint/2010/main" val="73676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24</TotalTime>
  <Words>326</Words>
  <Application>Microsoft Macintosh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Orbit</vt:lpstr>
      <vt:lpstr>What is a Game?</vt:lpstr>
      <vt:lpstr>What is a game?</vt:lpstr>
      <vt:lpstr>Ideas from our brainstorming:</vt:lpstr>
      <vt:lpstr>Our final definition of what is a game:</vt:lpstr>
      <vt:lpstr>Others’ Definitions</vt:lpstr>
      <vt:lpstr>Definition of a game</vt:lpstr>
      <vt:lpstr>Definition of a game</vt:lpstr>
      <vt:lpstr>Definition of a game:  Jane McGonigal</vt:lpstr>
      <vt:lpstr>Definition of a game: Bernard Suits</vt:lpstr>
      <vt:lpstr>Definition of a game: Oxford Dictionary</vt:lpstr>
      <vt:lpstr>Definition of a game: Wikipedia</vt:lpstr>
      <vt:lpstr>With a Partner…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Ladue</dc:creator>
  <cp:lastModifiedBy>Ladue</cp:lastModifiedBy>
  <cp:revision>3</cp:revision>
  <dcterms:created xsi:type="dcterms:W3CDTF">2013-08-26T02:56:58Z</dcterms:created>
  <dcterms:modified xsi:type="dcterms:W3CDTF">2013-08-28T00:59:24Z</dcterms:modified>
</cp:coreProperties>
</file>