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embeddedFontLst>
    <p:embeddedFont>
      <p:font typeface="Tahoma"/>
      <p:regular r:id="rId42"/>
      <p:bold r:id="rId43"/>
    </p:embeddedFont>
    <p:embeddedFont>
      <p:font typeface="Helvetica Neue"/>
      <p:regular r:id="rId44"/>
      <p:bold r:id="rId45"/>
      <p:italic r:id="rId46"/>
      <p:boldItalic r:id="rId47"/>
    </p:embeddedFont>
    <p:embeddedFont>
      <p:font typeface="Arial Black"/>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Tahoma-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HelveticaNeue-regular.fntdata"/><Relationship Id="rId21" Type="http://schemas.openxmlformats.org/officeDocument/2006/relationships/slide" Target="slides/slide15.xml"/><Relationship Id="rId43" Type="http://schemas.openxmlformats.org/officeDocument/2006/relationships/font" Target="fonts/Tahoma-bold.fntdata"/><Relationship Id="rId24" Type="http://schemas.openxmlformats.org/officeDocument/2006/relationships/slide" Target="slides/slide18.xml"/><Relationship Id="rId46" Type="http://schemas.openxmlformats.org/officeDocument/2006/relationships/font" Target="fonts/HelveticaNeue-italic.fntdata"/><Relationship Id="rId23" Type="http://schemas.openxmlformats.org/officeDocument/2006/relationships/slide" Target="slides/slide17.xml"/><Relationship Id="rId45"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ArialBlack-regular.fntdata"/><Relationship Id="rId25" Type="http://schemas.openxmlformats.org/officeDocument/2006/relationships/slide" Target="slides/slide19.xml"/><Relationship Id="rId47" Type="http://schemas.openxmlformats.org/officeDocument/2006/relationships/font" Target="fonts/HelveticaNeue-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algn="l">
              <a:spcBef>
                <a:spcPts val="0"/>
              </a:spcBef>
              <a:spcAft>
                <a:spcPts val="0"/>
              </a:spcAft>
              <a:buSzPts val="1400"/>
              <a:buNone/>
              <a:defRPr b="0" i="0" sz="1800" u="none" cap="none" strike="noStrike"/>
            </a:lvl1pPr>
            <a:lvl2pPr indent="-228600" lvl="1" marL="914400" marR="0" algn="l">
              <a:spcBef>
                <a:spcPts val="0"/>
              </a:spcBef>
              <a:spcAft>
                <a:spcPts val="0"/>
              </a:spcAft>
              <a:buSzPts val="1400"/>
              <a:buNone/>
              <a:defRPr b="0" i="0" sz="1800" u="none" cap="none" strike="noStrike"/>
            </a:lvl2pPr>
            <a:lvl3pPr indent="-228600" lvl="2" marL="1371600" marR="0" algn="l">
              <a:spcBef>
                <a:spcPts val="0"/>
              </a:spcBef>
              <a:spcAft>
                <a:spcPts val="0"/>
              </a:spcAft>
              <a:buSzPts val="1400"/>
              <a:buNone/>
              <a:defRPr b="0" i="0" sz="1800" u="none" cap="none" strike="noStrike"/>
            </a:lvl3pPr>
            <a:lvl4pPr indent="-228600" lvl="3" marL="1828800" marR="0" algn="l">
              <a:spcBef>
                <a:spcPts val="0"/>
              </a:spcBef>
              <a:spcAft>
                <a:spcPts val="0"/>
              </a:spcAft>
              <a:buSzPts val="1400"/>
              <a:buNone/>
              <a:defRPr b="0" i="0" sz="1800" u="none" cap="none" strike="noStrike"/>
            </a:lvl4pPr>
            <a:lvl5pPr indent="-228600" lvl="4" marL="2286000" marR="0" algn="l">
              <a:spcBef>
                <a:spcPts val="0"/>
              </a:spcBef>
              <a:spcAft>
                <a:spcPts val="0"/>
              </a:spcAft>
              <a:buSzPts val="1400"/>
              <a:buNone/>
              <a:defRPr b="0" i="0" sz="1800" u="none" cap="none" strike="noStrike"/>
            </a:lvl5pPr>
            <a:lvl6pPr indent="-228600" lvl="5" marL="2743200" marR="0" algn="l">
              <a:spcBef>
                <a:spcPts val="0"/>
              </a:spcBef>
              <a:spcAft>
                <a:spcPts val="0"/>
              </a:spcAft>
              <a:buSzPts val="1400"/>
              <a:buNone/>
              <a:defRPr b="0" i="0" sz="1800" u="none" cap="none" strike="noStrike"/>
            </a:lvl6pPr>
            <a:lvl7pPr indent="-228600" lvl="6" marL="3200400" marR="0" algn="l">
              <a:spcBef>
                <a:spcPts val="0"/>
              </a:spcBef>
              <a:spcAft>
                <a:spcPts val="0"/>
              </a:spcAft>
              <a:buSzPts val="1400"/>
              <a:buNone/>
              <a:defRPr b="0" i="0" sz="1800" u="none" cap="none" strike="noStrike"/>
            </a:lvl7pPr>
            <a:lvl8pPr indent="-228600" lvl="7" marL="3657600" marR="0" algn="l">
              <a:spcBef>
                <a:spcPts val="0"/>
              </a:spcBef>
              <a:spcAft>
                <a:spcPts val="0"/>
              </a:spcAft>
              <a:buSzPts val="1400"/>
              <a:buNone/>
              <a:defRPr b="0" i="0" sz="1800" u="none" cap="none" strike="noStrike"/>
            </a:lvl8pPr>
            <a:lvl9pPr indent="-228600" lvl="8" marL="4114800" marR="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13" name="Google Shape;13;p2"/>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100"/>
              </a:spcBef>
              <a:spcAft>
                <a:spcPts val="0"/>
              </a:spcAft>
              <a:buClr>
                <a:srgbClr val="963566"/>
              </a:buClr>
              <a:buSzPts val="1800"/>
              <a:buChar char="▪"/>
              <a:defRPr/>
            </a:lvl1pPr>
            <a:lvl2pPr indent="-342900" lvl="1" marL="914400" algn="l">
              <a:lnSpc>
                <a:spcPct val="100000"/>
              </a:lnSpc>
              <a:spcBef>
                <a:spcPts val="1100"/>
              </a:spcBef>
              <a:spcAft>
                <a:spcPts val="0"/>
              </a:spcAft>
              <a:buClr>
                <a:srgbClr val="963566"/>
              </a:buClr>
              <a:buSzPts val="1800"/>
              <a:buChar char="▪"/>
              <a:defRPr/>
            </a:lvl2pPr>
            <a:lvl3pPr indent="-342900" lvl="2" marL="1371600" algn="l">
              <a:lnSpc>
                <a:spcPct val="100000"/>
              </a:lnSpc>
              <a:spcBef>
                <a:spcPts val="1100"/>
              </a:spcBef>
              <a:spcAft>
                <a:spcPts val="0"/>
              </a:spcAft>
              <a:buClr>
                <a:srgbClr val="963566"/>
              </a:buClr>
              <a:buSzPts val="1800"/>
              <a:buChar char="▪"/>
              <a:defRPr/>
            </a:lvl3pPr>
            <a:lvl4pPr indent="-342900" lvl="3" marL="1828800" algn="l">
              <a:lnSpc>
                <a:spcPct val="100000"/>
              </a:lnSpc>
              <a:spcBef>
                <a:spcPts val="1100"/>
              </a:spcBef>
              <a:spcAft>
                <a:spcPts val="0"/>
              </a:spcAft>
              <a:buClr>
                <a:srgbClr val="963566"/>
              </a:buClr>
              <a:buSzPts val="1800"/>
              <a:buChar char="▪"/>
              <a:defRPr/>
            </a:lvl4pPr>
            <a:lvl5pPr indent="-342900" lvl="4" marL="2286000" algn="l">
              <a:lnSpc>
                <a:spcPct val="100000"/>
              </a:lnSpc>
              <a:spcBef>
                <a:spcPts val="1100"/>
              </a:spcBef>
              <a:spcAft>
                <a:spcPts val="0"/>
              </a:spcAft>
              <a:buClr>
                <a:srgbClr val="963566"/>
              </a:buClr>
              <a:buSzPts val="1800"/>
              <a:buChar char="▪"/>
              <a:defRPr/>
            </a:lvl5pPr>
            <a:lvl6pPr indent="-342900" lvl="5" marL="2743200" algn="l">
              <a:lnSpc>
                <a:spcPct val="100000"/>
              </a:lnSpc>
              <a:spcBef>
                <a:spcPts val="1100"/>
              </a:spcBef>
              <a:spcAft>
                <a:spcPts val="0"/>
              </a:spcAft>
              <a:buClr>
                <a:srgbClr val="963566"/>
              </a:buClr>
              <a:buSzPts val="1800"/>
              <a:buChar char="▪"/>
              <a:defRPr/>
            </a:lvl6pPr>
            <a:lvl7pPr indent="-342900" lvl="6" marL="3200400" algn="l">
              <a:lnSpc>
                <a:spcPct val="100000"/>
              </a:lnSpc>
              <a:spcBef>
                <a:spcPts val="1100"/>
              </a:spcBef>
              <a:spcAft>
                <a:spcPts val="0"/>
              </a:spcAft>
              <a:buClr>
                <a:srgbClr val="963566"/>
              </a:buClr>
              <a:buSzPts val="1800"/>
              <a:buChar char="▪"/>
              <a:defRPr/>
            </a:lvl7pPr>
            <a:lvl8pPr indent="-342900" lvl="7" marL="3657600" algn="l">
              <a:lnSpc>
                <a:spcPct val="100000"/>
              </a:lnSpc>
              <a:spcBef>
                <a:spcPts val="1100"/>
              </a:spcBef>
              <a:spcAft>
                <a:spcPts val="0"/>
              </a:spcAft>
              <a:buClr>
                <a:srgbClr val="963566"/>
              </a:buClr>
              <a:buSzPts val="1800"/>
              <a:buChar char="▪"/>
              <a:defRPr/>
            </a:lvl8pPr>
            <a:lvl9pPr indent="-342900" lvl="8" marL="4114800" algn="l">
              <a:lnSpc>
                <a:spcPct val="100000"/>
              </a:lnSpc>
              <a:spcBef>
                <a:spcPts val="1100"/>
              </a:spcBef>
              <a:spcAft>
                <a:spcPts val="0"/>
              </a:spcAft>
              <a:buClr>
                <a:srgbClr val="963566"/>
              </a:buClr>
              <a:buSzPts val="1800"/>
              <a:buChar char="▪"/>
              <a:defRPr/>
            </a:lvl9pPr>
          </a:lstStyle>
          <a:p/>
        </p:txBody>
      </p:sp>
      <p:sp>
        <p:nvSpPr>
          <p:cNvPr id="14" name="Google Shape;14;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2"/>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1pPr>
            <a:lvl2pPr indent="0" lvl="1"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2pPr>
            <a:lvl3pPr indent="0" lvl="2"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3pPr>
            <a:lvl4pPr indent="0" lvl="3"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4pPr>
            <a:lvl5pPr indent="0" lvl="4"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5pPr>
            <a:lvl6pPr indent="0" lvl="5"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6pPr>
            <a:lvl7pPr indent="0" lvl="6"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7pPr>
            <a:lvl8pPr indent="0" lvl="7"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8pPr>
            <a:lvl9pPr indent="0" lvl="8"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9pPr>
          </a:lstStyle>
          <a:p>
            <a:pPr indent="0" lvl="0" marL="39687"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27" name="Google Shape;27;p4"/>
          <p:cNvSpPr txBox="1"/>
          <p:nvPr>
            <p:ph idx="1" type="body"/>
          </p:nvPr>
        </p:nvSpPr>
        <p:spPr>
          <a:xfrm>
            <a:off x="457200" y="863600"/>
            <a:ext cx="8229600" cy="51816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100"/>
              </a:spcBef>
              <a:spcAft>
                <a:spcPts val="0"/>
              </a:spcAft>
              <a:buClr>
                <a:srgbClr val="963566"/>
              </a:buClr>
              <a:buSzPts val="1800"/>
              <a:buChar char="▪"/>
              <a:defRPr/>
            </a:lvl1pPr>
            <a:lvl2pPr indent="-342900" lvl="1" marL="914400" algn="l">
              <a:lnSpc>
                <a:spcPct val="100000"/>
              </a:lnSpc>
              <a:spcBef>
                <a:spcPts val="1100"/>
              </a:spcBef>
              <a:spcAft>
                <a:spcPts val="0"/>
              </a:spcAft>
              <a:buClr>
                <a:srgbClr val="963566"/>
              </a:buClr>
              <a:buSzPts val="1800"/>
              <a:buChar char="▪"/>
              <a:defRPr/>
            </a:lvl2pPr>
            <a:lvl3pPr indent="-342900" lvl="2" marL="1371600" algn="l">
              <a:lnSpc>
                <a:spcPct val="100000"/>
              </a:lnSpc>
              <a:spcBef>
                <a:spcPts val="1100"/>
              </a:spcBef>
              <a:spcAft>
                <a:spcPts val="0"/>
              </a:spcAft>
              <a:buClr>
                <a:srgbClr val="963566"/>
              </a:buClr>
              <a:buSzPts val="1800"/>
              <a:buChar char="▪"/>
              <a:defRPr/>
            </a:lvl3pPr>
            <a:lvl4pPr indent="-342900" lvl="3" marL="1828800" algn="l">
              <a:lnSpc>
                <a:spcPct val="100000"/>
              </a:lnSpc>
              <a:spcBef>
                <a:spcPts val="1100"/>
              </a:spcBef>
              <a:spcAft>
                <a:spcPts val="0"/>
              </a:spcAft>
              <a:buClr>
                <a:srgbClr val="963566"/>
              </a:buClr>
              <a:buSzPts val="1800"/>
              <a:buChar char="▪"/>
              <a:defRPr/>
            </a:lvl4pPr>
            <a:lvl5pPr indent="-342900" lvl="4" marL="2286000" algn="l">
              <a:lnSpc>
                <a:spcPct val="100000"/>
              </a:lnSpc>
              <a:spcBef>
                <a:spcPts val="1100"/>
              </a:spcBef>
              <a:spcAft>
                <a:spcPts val="0"/>
              </a:spcAft>
              <a:buClr>
                <a:srgbClr val="963566"/>
              </a:buClr>
              <a:buSzPts val="1800"/>
              <a:buChar char="▪"/>
              <a:defRPr/>
            </a:lvl5pPr>
            <a:lvl6pPr indent="-342900" lvl="5" marL="2743200" algn="l">
              <a:lnSpc>
                <a:spcPct val="100000"/>
              </a:lnSpc>
              <a:spcBef>
                <a:spcPts val="1100"/>
              </a:spcBef>
              <a:spcAft>
                <a:spcPts val="0"/>
              </a:spcAft>
              <a:buClr>
                <a:srgbClr val="963566"/>
              </a:buClr>
              <a:buSzPts val="1800"/>
              <a:buChar char="▪"/>
              <a:defRPr/>
            </a:lvl6pPr>
            <a:lvl7pPr indent="-342900" lvl="6" marL="3200400" algn="l">
              <a:lnSpc>
                <a:spcPct val="100000"/>
              </a:lnSpc>
              <a:spcBef>
                <a:spcPts val="1100"/>
              </a:spcBef>
              <a:spcAft>
                <a:spcPts val="0"/>
              </a:spcAft>
              <a:buClr>
                <a:srgbClr val="963566"/>
              </a:buClr>
              <a:buSzPts val="1800"/>
              <a:buChar char="▪"/>
              <a:defRPr/>
            </a:lvl7pPr>
            <a:lvl8pPr indent="-342900" lvl="7" marL="3657600" algn="l">
              <a:lnSpc>
                <a:spcPct val="100000"/>
              </a:lnSpc>
              <a:spcBef>
                <a:spcPts val="1100"/>
              </a:spcBef>
              <a:spcAft>
                <a:spcPts val="0"/>
              </a:spcAft>
              <a:buClr>
                <a:srgbClr val="963566"/>
              </a:buClr>
              <a:buSzPts val="1800"/>
              <a:buChar char="▪"/>
              <a:defRPr/>
            </a:lvl8pPr>
            <a:lvl9pPr indent="-342900" lvl="8" marL="4114800" algn="l">
              <a:lnSpc>
                <a:spcPct val="100000"/>
              </a:lnSpc>
              <a:spcBef>
                <a:spcPts val="1100"/>
              </a:spcBef>
              <a:spcAft>
                <a:spcPts val="0"/>
              </a:spcAft>
              <a:buClr>
                <a:srgbClr val="963566"/>
              </a:buClr>
              <a:buSzPts val="1800"/>
              <a:buChar char="▪"/>
              <a:defRPr/>
            </a:lvl9pPr>
          </a:lstStyle>
          <a:p/>
        </p:txBody>
      </p:sp>
      <p:sp>
        <p:nvSpPr>
          <p:cNvPr id="28" name="Google Shape;28;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9" name="Google Shape;29;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0" name="Google Shape;30;p4"/>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1pPr>
            <a:lvl2pPr indent="0" lvl="1"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2pPr>
            <a:lvl3pPr indent="0" lvl="2"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3pPr>
            <a:lvl4pPr indent="0" lvl="3"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4pPr>
            <a:lvl5pPr indent="0" lvl="4"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5pPr>
            <a:lvl6pPr indent="0" lvl="5"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6pPr>
            <a:lvl7pPr indent="0" lvl="6"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7pPr>
            <a:lvl8pPr indent="0" lvl="7"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8pPr>
            <a:lvl9pPr indent="0" lvl="8"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9pPr>
          </a:lstStyle>
          <a:p>
            <a:pPr indent="0" lvl="0" marL="39687"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6388100"/>
            <a:ext cx="8991600" cy="468312"/>
          </a:xfrm>
          <a:prstGeom prst="rect">
            <a:avLst/>
          </a:prstGeom>
          <a:noFill/>
          <a:ln>
            <a:noFill/>
          </a:ln>
        </p:spPr>
      </p:pic>
      <p:sp>
        <p:nvSpPr>
          <p:cNvPr id="8" name="Google Shape;8;p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9" name="Google Shape;9;p1"/>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10" name="Google Shape;10;p1"/>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19" name="Google Shape;19;p3"/>
          <p:cNvPicPr preferRelativeResize="0"/>
          <p:nvPr/>
        </p:nvPicPr>
        <p:blipFill rotWithShape="1">
          <a:blip r:embed="rId2">
            <a:alphaModFix/>
          </a:blip>
          <a:srcRect b="0" l="0" r="0" t="0"/>
          <a:stretch/>
        </p:blipFill>
        <p:spPr>
          <a:xfrm>
            <a:off x="0" y="6388100"/>
            <a:ext cx="8991600" cy="468312"/>
          </a:xfrm>
          <a:prstGeom prst="rect">
            <a:avLst/>
          </a:prstGeom>
          <a:noFill/>
          <a:ln>
            <a:noFill/>
          </a:ln>
        </p:spPr>
      </p:pic>
      <p:sp>
        <p:nvSpPr>
          <p:cNvPr id="20" name="Google Shape;20;p3"/>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Google Shape;21;p3"/>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Google Shape;22;p3"/>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lvl1pPr lvl="0"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23" name="Google Shape;23;p3"/>
          <p:cNvSpPr txBox="1"/>
          <p:nvPr>
            <p:ph idx="1" type="body"/>
          </p:nvPr>
        </p:nvSpPr>
        <p:spPr>
          <a:xfrm>
            <a:off x="457200" y="863600"/>
            <a:ext cx="8229600" cy="518160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algn="l">
              <a:lnSpc>
                <a:spcPct val="100000"/>
              </a:lnSpc>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24" name="Google Shape;24;p3"/>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6" name="Google Shape;36;p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7" name="Google Shape;37;p5"/>
          <p:cNvSpPr txBox="1"/>
          <p:nvPr>
            <p:ph type="title"/>
          </p:nvPr>
        </p:nvSpPr>
        <p:spPr>
          <a:xfrm>
            <a:off x="76200" y="2282825"/>
            <a:ext cx="8991600" cy="15113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ACTING LIKE A DESIGNER</a:t>
            </a:r>
            <a:endParaRPr/>
          </a:p>
        </p:txBody>
      </p:sp>
      <p:sp>
        <p:nvSpPr>
          <p:cNvPr id="38" name="Google Shape;38;p5"/>
          <p:cNvSpPr txBox="1"/>
          <p:nvPr>
            <p:ph idx="1" type="body"/>
          </p:nvPr>
        </p:nvSpPr>
        <p:spPr>
          <a:xfrm>
            <a:off x="0" y="12700"/>
            <a:ext cx="9144000" cy="1866900"/>
          </a:xfrm>
          <a:prstGeom prst="rect">
            <a:avLst/>
          </a:prstGeom>
          <a:noFill/>
          <a:ln>
            <a:noFill/>
          </a:ln>
        </p:spPr>
        <p:txBody>
          <a:bodyPr anchorCtr="0" anchor="t" bIns="45700" lIns="91425" spcFirstLastPara="1" rIns="91425" wrap="square" tIns="45700">
            <a:noAutofit/>
          </a:bodyPr>
          <a:lstStyle/>
          <a:p>
            <a:pPr indent="-304798" lvl="0" marL="344487" marR="0" rtl="0" algn="r">
              <a:lnSpc>
                <a:spcPct val="100000"/>
              </a:lnSpc>
              <a:spcBef>
                <a:spcPts val="0"/>
              </a:spcBef>
              <a:spcAft>
                <a:spcPts val="0"/>
              </a:spcAft>
              <a:buClr>
                <a:srgbClr val="000000"/>
              </a:buClr>
              <a:buSzPts val="1800"/>
              <a:buFont typeface="Noto Sans Symbols"/>
              <a:buNone/>
            </a:pPr>
            <a:r>
              <a:rPr b="1" i="0" lang="en-US" sz="1800" u="none" cap="none" strike="noStrike">
                <a:solidFill>
                  <a:srgbClr val="000000"/>
                </a:solidFill>
                <a:latin typeface="Helvetica Neue"/>
                <a:ea typeface="Helvetica Neue"/>
                <a:cs typeface="Helvetica Neue"/>
                <a:sym typeface="Helvetica Neue"/>
              </a:rPr>
              <a:t>CHAPTER 07</a:t>
            </a:r>
            <a:endParaRPr/>
          </a:p>
        </p:txBody>
      </p:sp>
      <p:sp>
        <p:nvSpPr>
          <p:cNvPr id="39" name="Google Shape;39;p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pic>
        <p:nvPicPr>
          <p:cNvPr id="127" name="Google Shape;127;p1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28" name="Google Shape;128;p1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29" name="Google Shape;129;p1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Design</a:t>
            </a:r>
            <a:endParaRPr/>
          </a:p>
        </p:txBody>
      </p:sp>
      <p:sp>
        <p:nvSpPr>
          <p:cNvPr id="130" name="Google Shape;130;p14"/>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 lot of design is about having an attitude of listening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Listen to your audience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Think about your audience when designing a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Listen to their feedback when you get it</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Listen to your team</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Listen to the other people who are working with you</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Especially when they disagree with you</a:t>
            </a:r>
            <a:endParaRPr b="0" i="0" sz="16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Listen to your client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If someone is paying you to design a game, you need to listen to them</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This often makes them more likely to pay you and hire you again</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Listen to your game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Some brilliant ideas just don't fit in the game you're currently designing</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Save these for later</a:t>
            </a:r>
            <a:endParaRPr/>
          </a:p>
        </p:txBody>
      </p:sp>
      <p:sp>
        <p:nvSpPr>
          <p:cNvPr id="131" name="Google Shape;131;p1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pic>
        <p:nvPicPr>
          <p:cNvPr id="136" name="Google Shape;136;p1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37" name="Google Shape;137;p1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38" name="Google Shape;138;p1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Design</a:t>
            </a:r>
            <a:endParaRPr/>
          </a:p>
        </p:txBody>
      </p:sp>
      <p:sp>
        <p:nvSpPr>
          <p:cNvPr id="139" name="Google Shape;139;p15"/>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 lot of design is about having an attitude of listening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Listen to yourself</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1" i="0" lang="en-US" sz="1800" u="none" cap="none" strike="noStrike">
                <a:solidFill>
                  <a:srgbClr val="000000"/>
                </a:solidFill>
                <a:latin typeface="Helvetica Neue"/>
                <a:ea typeface="Helvetica Neue"/>
                <a:cs typeface="Helvetica Neue"/>
                <a:sym typeface="Helvetica Neue"/>
              </a:rPr>
              <a:t>Listen to your gut</a:t>
            </a:r>
            <a:r>
              <a:rPr b="0" i="0" lang="en-US" sz="1800" u="none" cap="none" strike="noStrike">
                <a:solidFill>
                  <a:srgbClr val="000000"/>
                </a:solidFill>
                <a:latin typeface="Helvetica Neue"/>
                <a:ea typeface="Helvetica Neue"/>
                <a:cs typeface="Helvetica Neue"/>
                <a:sym typeface="Helvetica Neue"/>
              </a:rPr>
              <a:t> – Sometimes you'll get a gut feeling about something before you consciously figure it out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1" i="0" lang="en-US" sz="1800" u="none" cap="none" strike="noStrike">
                <a:solidFill>
                  <a:srgbClr val="000000"/>
                </a:solidFill>
                <a:latin typeface="Helvetica Neue"/>
                <a:ea typeface="Helvetica Neue"/>
                <a:cs typeface="Helvetica Neue"/>
                <a:sym typeface="Helvetica Neue"/>
              </a:rPr>
              <a:t>Listen to your health</a:t>
            </a:r>
            <a:r>
              <a:rPr b="0" i="0" lang="en-US" sz="1800" u="none" cap="none" strike="noStrike">
                <a:solidFill>
                  <a:srgbClr val="000000"/>
                </a:solidFill>
                <a:latin typeface="Helvetica Neue"/>
                <a:ea typeface="Helvetica Neue"/>
                <a:cs typeface="Helvetica Neue"/>
                <a:sym typeface="Helvetica Neue"/>
              </a:rPr>
              <a:t> – Take care of yourself and stay healthy</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Pulling all-nighters and stressing out decreases your creativity</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Eat well and exercise</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Take breaks when you need to</a:t>
            </a:r>
            <a:endParaRPr b="0" i="0" sz="16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1" i="0" lang="en-US" sz="1800" u="none" cap="none" strike="noStrike">
                <a:solidFill>
                  <a:srgbClr val="000000"/>
                </a:solidFill>
                <a:latin typeface="Helvetica Neue"/>
                <a:ea typeface="Helvetica Neue"/>
                <a:cs typeface="Helvetica Neue"/>
                <a:sym typeface="Helvetica Neue"/>
              </a:rPr>
              <a:t>Listen to how you sound to other people</a:t>
            </a:r>
            <a:endParaRPr b="1"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When you say things out loud, think about how you're coming across</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Do you sound respectful?</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Do you sound like you care about the other person?</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30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People who demonstrate care and respect for others tend to do better in life, especially in creative fields</a:t>
            </a:r>
            <a:endParaRPr/>
          </a:p>
        </p:txBody>
      </p:sp>
      <p:sp>
        <p:nvSpPr>
          <p:cNvPr id="140" name="Google Shape;140;p1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pic>
        <p:nvPicPr>
          <p:cNvPr id="145" name="Google Shape;145;p1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46" name="Google Shape;146;p1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47" name="Google Shape;147;p1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Implementation</a:t>
            </a:r>
            <a:endParaRPr/>
          </a:p>
        </p:txBody>
      </p:sp>
      <p:sp>
        <p:nvSpPr>
          <p:cNvPr id="148" name="Google Shape;148;p16"/>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goal of implementation is to get from design to testing as quickly and efficiently as possible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Sometimes you don't even have to make a digital prototype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For GUI (Graphical User Interface) testing, sometimes a paper prototype will do just fine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Make pages showing various states of your menu system and test them on people</a:t>
            </a:r>
            <a:endParaRPr/>
          </a:p>
        </p:txBody>
      </p:sp>
      <p:sp>
        <p:nvSpPr>
          <p:cNvPr id="149" name="Google Shape;149;p1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grpSp>
        <p:nvGrpSpPr>
          <p:cNvPr id="150" name="Google Shape;150;p16"/>
          <p:cNvGrpSpPr/>
          <p:nvPr/>
        </p:nvGrpSpPr>
        <p:grpSpPr>
          <a:xfrm>
            <a:off x="2114551" y="3336926"/>
            <a:ext cx="6407149" cy="3035299"/>
            <a:chOff x="0" y="0"/>
            <a:chExt cx="6406045" cy="3035300"/>
          </a:xfrm>
        </p:grpSpPr>
        <p:pic>
          <p:nvPicPr>
            <p:cNvPr id="151" name="Google Shape;151;p16"/>
            <p:cNvPicPr preferRelativeResize="0"/>
            <p:nvPr/>
          </p:nvPicPr>
          <p:blipFill rotWithShape="1">
            <a:blip r:embed="rId5">
              <a:alphaModFix/>
            </a:blip>
            <a:srcRect b="0" l="0" r="0" t="0"/>
            <a:stretch/>
          </p:blipFill>
          <p:spPr>
            <a:xfrm>
              <a:off x="0" y="0"/>
              <a:ext cx="4912690" cy="3035300"/>
            </a:xfrm>
            <a:prstGeom prst="rect">
              <a:avLst/>
            </a:prstGeom>
            <a:noFill/>
            <a:ln>
              <a:noFill/>
            </a:ln>
          </p:spPr>
        </p:pic>
        <p:sp>
          <p:nvSpPr>
            <p:cNvPr id="152" name="Google Shape;152;p16"/>
            <p:cNvSpPr txBox="1"/>
            <p:nvPr/>
          </p:nvSpPr>
          <p:spPr>
            <a:xfrm>
              <a:off x="3650144" y="1806480"/>
              <a:ext cx="2755901" cy="705384"/>
            </a:xfrm>
            <a:prstGeom prst="rect">
              <a:avLst/>
            </a:prstGeom>
            <a:noFill/>
            <a:ln>
              <a:noFill/>
            </a:ln>
          </p:spPr>
          <p:txBody>
            <a:bodyPr anchorCtr="0" anchor="t" bIns="0" lIns="0" spcFirstLastPara="1" rIns="0" wrap="square" tIns="0">
              <a:spAutoFit/>
            </a:bodyPr>
            <a:lstStyle/>
            <a:p>
              <a:pPr indent="0" lvl="0" marL="39687"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This is a paper GUI prototype for asking the player how to turn on subtitles</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pic>
        <p:nvPicPr>
          <p:cNvPr id="157" name="Google Shape;157;p1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58" name="Google Shape;158;p1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59" name="Google Shape;159;p1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Implementation</a:t>
            </a:r>
            <a:endParaRPr/>
          </a:p>
        </p:txBody>
      </p:sp>
      <p:sp>
        <p:nvSpPr>
          <p:cNvPr id="160" name="Google Shape;160;p17"/>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goal of implementation is to get from design to testing as quickly and efficiently as possible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Sometimes you don't even have to make a digital prototype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When making digital prototypes, focus on the Mechanics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most important thing to test in a digital game is usually the Mechanics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Mechanics are also the inscribed element that can't be tested by other means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Technology of your prototype will often be replaced by production code in the future</a:t>
            </a:r>
            <a:endParaRPr/>
          </a:p>
        </p:txBody>
      </p:sp>
      <p:sp>
        <p:nvSpPr>
          <p:cNvPr id="161" name="Google Shape;161;p1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pic>
        <p:nvPicPr>
          <p:cNvPr id="166" name="Google Shape;166;p1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67" name="Google Shape;167;p1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68" name="Google Shape;168;p1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Testing</a:t>
            </a:r>
            <a:endParaRPr/>
          </a:p>
        </p:txBody>
      </p:sp>
      <p:sp>
        <p:nvSpPr>
          <p:cNvPr id="169" name="Google Shape;169;p18"/>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won't know anything about your game until someone else plays it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Because you are the designer, your view of the game is drastically biased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You need other people to play the game and give you feedback</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People will often try not to hurt your feelings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1" i="0" lang="en-US" sz="1800" u="none" cap="none" strike="noStrike">
                <a:solidFill>
                  <a:srgbClr val="000000"/>
                </a:solidFill>
                <a:latin typeface="Helvetica Neue"/>
                <a:ea typeface="Helvetica Neue"/>
                <a:cs typeface="Helvetica Neue"/>
                <a:sym typeface="Helvetica Neue"/>
              </a:rPr>
              <a:t>Schell recommends saying</a:t>
            </a:r>
            <a:r>
              <a:rPr b="0" i="0" lang="en-US" sz="1800" u="none" cap="none" strike="noStrike">
                <a:solidFill>
                  <a:srgbClr val="000000"/>
                </a:solidFill>
                <a:latin typeface="Helvetica Neue"/>
                <a:ea typeface="Helvetica Neue"/>
                <a:cs typeface="Helvetica Neue"/>
                <a:sym typeface="Helvetica Neue"/>
              </a:rPr>
              <a:t> "I need your help. This game has some real problems, but we’re not sure what they are. Please, if there is anything at all you don’t like about this game, it will be a great help to me if you let me know."</a:t>
            </a:r>
            <a:endParaRPr/>
          </a:p>
        </p:txBody>
      </p:sp>
      <p:sp>
        <p:nvSpPr>
          <p:cNvPr id="170" name="Google Shape;170;p1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pic>
        <p:nvPicPr>
          <p:cNvPr id="175" name="Google Shape;175;p1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76" name="Google Shape;176;p1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77" name="Google Shape;177;p1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Testing</a:t>
            </a:r>
            <a:endParaRPr/>
          </a:p>
        </p:txBody>
      </p:sp>
      <p:sp>
        <p:nvSpPr>
          <p:cNvPr id="178" name="Google Shape;178;p19"/>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Take good notes!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Where did the comment happen?</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did the playtester actually say?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do you think she meant?</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How severe is the issue?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Not all issues can be fixed</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is your proposed solution?</a:t>
            </a:r>
            <a:endParaRPr/>
          </a:p>
        </p:txBody>
      </p:sp>
      <p:sp>
        <p:nvSpPr>
          <p:cNvPr id="179" name="Google Shape;179;p1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180" name="Google Shape;180;p19"/>
          <p:cNvPicPr preferRelativeResize="0"/>
          <p:nvPr/>
        </p:nvPicPr>
        <p:blipFill rotWithShape="1">
          <a:blip r:embed="rId5">
            <a:alphaModFix/>
          </a:blip>
          <a:srcRect b="0" l="0" r="0" t="0"/>
          <a:stretch/>
        </p:blipFill>
        <p:spPr>
          <a:xfrm>
            <a:off x="-106362" y="4089400"/>
            <a:ext cx="9356725" cy="248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pic>
        <p:nvPicPr>
          <p:cNvPr id="185" name="Google Shape;185;p2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86" name="Google Shape;186;p2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87" name="Google Shape;187;p2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Iteration</a:t>
            </a:r>
            <a:endParaRPr/>
          </a:p>
        </p:txBody>
      </p:sp>
      <p:sp>
        <p:nvSpPr>
          <p:cNvPr id="188" name="Google Shape;188;p20"/>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After testing, analyze the feedback and iterate!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Most games will go through this process many times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Board game projects at USC were four weeks long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Week 1: Students are assigned to teams of four people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Week 2: Students arrive in lab with a playable game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game is tested by various players for two hours</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Week 3: Students bring a 2</a:t>
            </a:r>
            <a:r>
              <a:rPr b="1" baseline="30000" i="0" lang="en-US" sz="2000" u="none" cap="none" strike="noStrike">
                <a:solidFill>
                  <a:srgbClr val="000000"/>
                </a:solidFill>
                <a:latin typeface="Helvetica Neue"/>
                <a:ea typeface="Helvetica Neue"/>
                <a:cs typeface="Helvetica Neue"/>
                <a:sym typeface="Helvetica Neue"/>
              </a:rPr>
              <a:t>nd</a:t>
            </a:r>
            <a:r>
              <a:rPr b="1" i="0" lang="en-US" sz="2000" u="none" cap="none" strike="noStrike">
                <a:solidFill>
                  <a:srgbClr val="000000"/>
                </a:solidFill>
                <a:latin typeface="Helvetica Neue"/>
                <a:ea typeface="Helvetica Neue"/>
                <a:cs typeface="Helvetica Neue"/>
                <a:sym typeface="Helvetica Neue"/>
              </a:rPr>
              <a:t> iteration of the game to lab</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Week 4: Students bring a 3</a:t>
            </a:r>
            <a:r>
              <a:rPr b="1" baseline="30000" i="0" lang="en-US" sz="2000" u="none" cap="none" strike="noStrike">
                <a:solidFill>
                  <a:srgbClr val="000000"/>
                </a:solidFill>
                <a:latin typeface="Helvetica Neue"/>
                <a:ea typeface="Helvetica Neue"/>
                <a:cs typeface="Helvetica Neue"/>
                <a:sym typeface="Helvetica Neue"/>
              </a:rPr>
              <a:t>rd</a:t>
            </a:r>
            <a:r>
              <a:rPr b="1" i="0" lang="en-US" sz="2000" u="none" cap="none" strike="noStrike">
                <a:solidFill>
                  <a:srgbClr val="000000"/>
                </a:solidFill>
                <a:latin typeface="Helvetica Neue"/>
                <a:ea typeface="Helvetica Neue"/>
                <a:cs typeface="Helvetica Neue"/>
                <a:sym typeface="Helvetica Neue"/>
              </a:rPr>
              <a:t> iteration of the game to lab</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Then students had a weekend to finalize the game and turn it in</a:t>
            </a:r>
            <a:endParaRPr b="0" i="0" sz="18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Even for a student board game project, we iterated on the game four times before it was turned in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Digital games take much more iteration!</a:t>
            </a:r>
            <a:endParaRPr/>
          </a:p>
        </p:txBody>
      </p:sp>
      <p:sp>
        <p:nvSpPr>
          <p:cNvPr id="189" name="Google Shape;189;p2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pic>
        <p:nvPicPr>
          <p:cNvPr id="194" name="Google Shape;194;p2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95" name="Google Shape;195;p2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96" name="Google Shape;196;p2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Innovation</a:t>
            </a:r>
            <a:endParaRPr/>
          </a:p>
        </p:txBody>
      </p:sp>
      <p:sp>
        <p:nvSpPr>
          <p:cNvPr id="197" name="Google Shape;197;p21"/>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In </a:t>
            </a:r>
            <a:r>
              <a:rPr b="1" i="1" lang="en-US" sz="2400" u="none" cap="none" strike="noStrike">
                <a:solidFill>
                  <a:srgbClr val="963566"/>
                </a:solidFill>
                <a:latin typeface="Helvetica Neue"/>
                <a:ea typeface="Helvetica Neue"/>
                <a:cs typeface="Helvetica Neue"/>
                <a:sym typeface="Helvetica Neue"/>
              </a:rPr>
              <a:t>The Medici Effect</a:t>
            </a:r>
            <a:r>
              <a:rPr b="1" i="0" lang="en-US" sz="2400" u="none" cap="none" strike="noStrike">
                <a:solidFill>
                  <a:srgbClr val="963566"/>
                </a:solidFill>
                <a:latin typeface="Helvetica Neue"/>
                <a:ea typeface="Helvetica Neue"/>
                <a:cs typeface="Helvetica Neue"/>
                <a:sym typeface="Helvetica Neue"/>
              </a:rPr>
              <a:t>, Frans Johansson writes about two kinds of innovation: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Incremental - Making something slightly better</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Example: The improvements in the Pentium chip in the 1990s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Pros: Easy to convince investors that it will work, Predictable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Cons: Only a slight innovation, Nothing revolutionary, Predictable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Intersectional - The combination of two different ideas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Example: </a:t>
            </a:r>
            <a:r>
              <a:rPr b="0" i="1" lang="en-US" sz="1800" u="none" cap="none" strike="noStrike">
                <a:solidFill>
                  <a:srgbClr val="000000"/>
                </a:solidFill>
                <a:latin typeface="Helvetica Neue"/>
                <a:ea typeface="Helvetica Neue"/>
                <a:cs typeface="Helvetica Neue"/>
                <a:sym typeface="Helvetica Neue"/>
              </a:rPr>
              <a:t>Magic: The Gathering</a:t>
            </a:r>
            <a:r>
              <a:rPr b="0" i="0" lang="en-US" sz="1800" u="none" cap="none" strike="noStrike">
                <a:solidFill>
                  <a:srgbClr val="000000"/>
                </a:solidFill>
                <a:latin typeface="Helvetica Neue"/>
                <a:ea typeface="Helvetica Neue"/>
                <a:cs typeface="Helvetica Neue"/>
                <a:sym typeface="Helvetica Neue"/>
              </a:rPr>
              <a:t> combined card games and collecting</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Pros: Has the potential to create something new and exciting</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Cons: High chance of failure, People won't believe it 'till they see it</a:t>
            </a:r>
            <a:endParaRPr b="0" i="0" sz="18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Johansson believes that the innovation in the renaissance was a result of the intersection of Eastern and Western cultures due to increased trade</a:t>
            </a:r>
            <a:endParaRPr/>
          </a:p>
        </p:txBody>
      </p:sp>
      <p:sp>
        <p:nvSpPr>
          <p:cNvPr id="198" name="Google Shape;198;p2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pic>
        <p:nvPicPr>
          <p:cNvPr id="203" name="Google Shape;203;p2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04" name="Google Shape;204;p2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05" name="Google Shape;205;p22"/>
          <p:cNvSpPr txBox="1"/>
          <p:nvPr>
            <p:ph type="title"/>
          </p:nvPr>
        </p:nvSpPr>
        <p:spPr>
          <a:xfrm>
            <a:off x="76200" y="0"/>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Brainstorming and Ideation</a:t>
            </a:r>
            <a:endParaRPr/>
          </a:p>
        </p:txBody>
      </p:sp>
      <p:sp>
        <p:nvSpPr>
          <p:cNvPr id="206" name="Google Shape;206;p22"/>
          <p:cNvSpPr txBox="1"/>
          <p:nvPr>
            <p:ph idx="1" type="body"/>
          </p:nvPr>
        </p:nvSpPr>
        <p:spPr>
          <a:xfrm>
            <a:off x="457200" y="1193800"/>
            <a:ext cx="8229600" cy="4279900"/>
          </a:xfrm>
          <a:prstGeom prst="rect">
            <a:avLst/>
          </a:prstGeom>
          <a:noFill/>
          <a:ln>
            <a:noFill/>
          </a:ln>
        </p:spPr>
        <p:txBody>
          <a:bodyPr anchorCtr="0" anchor="ctr" bIns="50800" lIns="50800" spcFirstLastPara="1" rIns="50800" wrap="square" tIns="50800">
            <a:noAutofit/>
          </a:bodyPr>
          <a:lstStyle/>
          <a:p>
            <a:pPr indent="-304798" lvl="0" marL="344487" marR="0" rtl="0" algn="ctr">
              <a:lnSpc>
                <a:spcPct val="100000"/>
              </a:lnSpc>
              <a:spcBef>
                <a:spcPts val="0"/>
              </a:spcBef>
              <a:spcAft>
                <a:spcPts val="0"/>
              </a:spcAft>
              <a:buClr>
                <a:srgbClr val="963566"/>
              </a:buClr>
              <a:buSzPts val="3600"/>
              <a:buFont typeface="Noto Sans Symbols"/>
              <a:buNone/>
            </a:pPr>
            <a:r>
              <a:rPr b="1" i="0" lang="en-US" sz="3600" u="none" cap="none" strike="noStrike">
                <a:solidFill>
                  <a:srgbClr val="963566"/>
                </a:solidFill>
                <a:latin typeface="Helvetica Neue"/>
                <a:ea typeface="Helvetica Neue"/>
                <a:cs typeface="Helvetica Neue"/>
                <a:sym typeface="Helvetica Neue"/>
              </a:rPr>
              <a:t>"The best way to have a good idea</a:t>
            </a:r>
            <a:br>
              <a:rPr b="1" i="0" lang="en-US" sz="3600" u="none" cap="none" strike="noStrike">
                <a:solidFill>
                  <a:srgbClr val="963566"/>
                </a:solidFill>
                <a:latin typeface="Helvetica Neue"/>
                <a:ea typeface="Helvetica Neue"/>
                <a:cs typeface="Helvetica Neue"/>
                <a:sym typeface="Helvetica Neue"/>
              </a:rPr>
            </a:br>
            <a:r>
              <a:rPr b="1" i="0" lang="en-US" sz="3600" u="none" cap="none" strike="noStrike">
                <a:solidFill>
                  <a:srgbClr val="963566"/>
                </a:solidFill>
                <a:latin typeface="Helvetica Neue"/>
                <a:ea typeface="Helvetica Neue"/>
                <a:cs typeface="Helvetica Neue"/>
                <a:sym typeface="Helvetica Neue"/>
              </a:rPr>
              <a:t>is to have a lot of ideas and</a:t>
            </a:r>
            <a:br>
              <a:rPr b="1" i="0" lang="en-US" sz="3600" u="none" cap="none" strike="noStrike">
                <a:solidFill>
                  <a:srgbClr val="963566"/>
                </a:solidFill>
                <a:latin typeface="Helvetica Neue"/>
                <a:ea typeface="Helvetica Neue"/>
                <a:cs typeface="Helvetica Neue"/>
                <a:sym typeface="Helvetica Neue"/>
              </a:rPr>
            </a:br>
            <a:r>
              <a:rPr b="1" i="0" lang="en-US" sz="3600" u="none" cap="none" strike="noStrike">
                <a:solidFill>
                  <a:srgbClr val="963566"/>
                </a:solidFill>
                <a:latin typeface="Helvetica Neue"/>
                <a:ea typeface="Helvetica Neue"/>
                <a:cs typeface="Helvetica Neue"/>
                <a:sym typeface="Helvetica Neue"/>
              </a:rPr>
              <a:t>throw out all the bad ones."</a:t>
            </a:r>
            <a:endParaRPr b="1" i="0" sz="3600" u="none" cap="none" strike="noStrike">
              <a:solidFill>
                <a:srgbClr val="963566"/>
              </a:solidFill>
              <a:latin typeface="Helvetica Neue"/>
              <a:ea typeface="Helvetica Neue"/>
              <a:cs typeface="Helvetica Neue"/>
              <a:sym typeface="Helvetica Neue"/>
            </a:endParaRPr>
          </a:p>
          <a:p>
            <a:pPr indent="-304799" lvl="1" marL="801687" marR="0" rtl="0" algn="r">
              <a:lnSpc>
                <a:spcPct val="100000"/>
              </a:lnSpc>
              <a:spcBef>
                <a:spcPts val="1100"/>
              </a:spcBef>
              <a:spcAft>
                <a:spcPts val="0"/>
              </a:spcAft>
              <a:buClr>
                <a:srgbClr val="000000"/>
              </a:buClr>
              <a:buSzPts val="2800"/>
              <a:buFont typeface="Noto Sans Symbols"/>
              <a:buNone/>
            </a:pPr>
            <a:r>
              <a:rPr b="1" i="0" lang="en-US" sz="2800" u="none" cap="none" strike="noStrike">
                <a:solidFill>
                  <a:srgbClr val="000000"/>
                </a:solidFill>
                <a:latin typeface="Helvetica Neue"/>
                <a:ea typeface="Helvetica Neue"/>
                <a:cs typeface="Helvetica Neue"/>
                <a:sym typeface="Helvetica Neue"/>
              </a:rPr>
              <a:t>– Linus Pauling</a:t>
            </a:r>
            <a:endParaRPr/>
          </a:p>
        </p:txBody>
      </p:sp>
      <p:sp>
        <p:nvSpPr>
          <p:cNvPr id="207" name="Google Shape;207;p2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
        <p:nvSpPr>
          <p:cNvPr id="208" name="Google Shape;208;p22"/>
          <p:cNvSpPr txBox="1"/>
          <p:nvPr/>
        </p:nvSpPr>
        <p:spPr>
          <a:xfrm>
            <a:off x="457200" y="5473700"/>
            <a:ext cx="8229600" cy="863600"/>
          </a:xfrm>
          <a:prstGeom prst="rect">
            <a:avLst/>
          </a:prstGeom>
          <a:noFill/>
          <a:ln>
            <a:noFill/>
          </a:ln>
        </p:spPr>
        <p:txBody>
          <a:bodyPr anchorCtr="0" anchor="ctr" bIns="50800" lIns="50800" spcFirstLastPara="1" rIns="50800" wrap="square" tIns="50800">
            <a:noAutofit/>
          </a:bodyPr>
          <a:lstStyle/>
          <a:p>
            <a:pPr indent="0" lvl="3" marL="0" marR="0" rtl="0" algn="ctr">
              <a:lnSpc>
                <a:spcPct val="100000"/>
              </a:lnSpc>
              <a:spcBef>
                <a:spcPts val="0"/>
              </a:spcBef>
              <a:spcAft>
                <a:spcPts val="0"/>
              </a:spcAft>
              <a:buClr>
                <a:srgbClr val="000000"/>
              </a:buClr>
              <a:buSzPts val="2100"/>
              <a:buFont typeface="Helvetica Neue"/>
              <a:buNone/>
            </a:pPr>
            <a:r>
              <a:rPr b="1" i="0" lang="en-US" sz="2100" u="none" cap="none" strike="noStrike">
                <a:solidFill>
                  <a:srgbClr val="000000"/>
                </a:solidFill>
                <a:latin typeface="Helvetica Neue"/>
                <a:ea typeface="Helvetica Neue"/>
                <a:cs typeface="Helvetica Neue"/>
                <a:sym typeface="Helvetica Neue"/>
              </a:rPr>
              <a:t>Pauling is the only person to have won both the Nobel Prize in Chemistry and the Nobel Peace Prize as an individual.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pic>
        <p:nvPicPr>
          <p:cNvPr id="213" name="Google Shape;213;p2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14" name="Google Shape;214;p2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15" name="Google Shape;215;p2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Brainstorming and Ideation</a:t>
            </a:r>
            <a:endParaRPr/>
          </a:p>
        </p:txBody>
      </p:sp>
      <p:sp>
        <p:nvSpPr>
          <p:cNvPr id="216" name="Google Shape;216;p23"/>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This brainstorming process is based on intersectional innovation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It has worked well in both large and small groups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Five Steps: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Step 1: Expansion</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Step 2: Collection</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Step 3: Collision</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Step 4: Rating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Step 5: Discussion</a:t>
            </a:r>
            <a:endParaRPr/>
          </a:p>
        </p:txBody>
      </p:sp>
      <p:sp>
        <p:nvSpPr>
          <p:cNvPr id="217" name="Google Shape;217;p2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 name="Shape 43"/>
        <p:cNvGrpSpPr/>
        <p:nvPr/>
      </p:nvGrpSpPr>
      <p:grpSpPr>
        <a:xfrm>
          <a:off x="0" y="0"/>
          <a:ext cx="0" cy="0"/>
          <a:chOff x="0" y="0"/>
          <a:chExt cx="0" cy="0"/>
        </a:xfrm>
      </p:grpSpPr>
      <p:pic>
        <p:nvPicPr>
          <p:cNvPr id="44" name="Google Shape;44;p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45" name="Google Shape;45;p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46" name="Google Shape;46;p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Topics</a:t>
            </a:r>
            <a:endParaRPr/>
          </a:p>
        </p:txBody>
      </p:sp>
      <p:sp>
        <p:nvSpPr>
          <p:cNvPr id="47" name="Google Shape;47;p6"/>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Iterative Process of Design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Analysis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Design</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Implementation</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Testing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Iteration!</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Innovation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Brainstorming and Ideation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Changing Your Mind</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Professional Development Phases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Scoping</a:t>
            </a:r>
            <a:endParaRPr/>
          </a:p>
        </p:txBody>
      </p:sp>
      <p:sp>
        <p:nvSpPr>
          <p:cNvPr id="48" name="Google Shape;48;p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pic>
        <p:nvPicPr>
          <p:cNvPr id="222" name="Google Shape;222;p2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23" name="Google Shape;223;p2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24" name="Google Shape;224;p2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Brainstorming and Ideation</a:t>
            </a:r>
            <a:endParaRPr/>
          </a:p>
        </p:txBody>
      </p:sp>
      <p:sp>
        <p:nvSpPr>
          <p:cNvPr id="225" name="Google Shape;225;p24"/>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Step 1: Expansion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Start with the core theme of your brainstorm in the middle of a whiteboard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Create as many ideas as possible around it</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Don't censor at all in this phase</a:t>
            </a:r>
            <a:endParaRPr/>
          </a:p>
        </p:txBody>
      </p:sp>
      <p:sp>
        <p:nvSpPr>
          <p:cNvPr id="226" name="Google Shape;226;p2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227" name="Google Shape;227;p24"/>
          <p:cNvPicPr preferRelativeResize="0"/>
          <p:nvPr/>
        </p:nvPicPr>
        <p:blipFill rotWithShape="1">
          <a:blip r:embed="rId5">
            <a:alphaModFix/>
          </a:blip>
          <a:srcRect b="0" l="0" r="0" t="0"/>
          <a:stretch/>
        </p:blipFill>
        <p:spPr>
          <a:xfrm>
            <a:off x="1390650" y="3108325"/>
            <a:ext cx="6348412" cy="3178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1" name="Shape 231"/>
        <p:cNvGrpSpPr/>
        <p:nvPr/>
      </p:nvGrpSpPr>
      <p:grpSpPr>
        <a:xfrm>
          <a:off x="0" y="0"/>
          <a:ext cx="0" cy="0"/>
          <a:chOff x="0" y="0"/>
          <a:chExt cx="0" cy="0"/>
        </a:xfrm>
      </p:grpSpPr>
      <p:pic>
        <p:nvPicPr>
          <p:cNvPr id="232" name="Google Shape;232;p2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33" name="Google Shape;233;p2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34" name="Google Shape;234;p2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Brainstorming and Ideation</a:t>
            </a:r>
            <a:endParaRPr/>
          </a:p>
        </p:txBody>
      </p:sp>
      <p:sp>
        <p:nvSpPr>
          <p:cNvPr id="235" name="Google Shape;235;p25"/>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Step 2: Collection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Write down each node of the expansion phase on a 3x5 note card or a Post-it note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These are "idea cards"</a:t>
            </a:r>
            <a:endParaRPr/>
          </a:p>
        </p:txBody>
      </p:sp>
      <p:sp>
        <p:nvSpPr>
          <p:cNvPr id="236" name="Google Shape;236;p2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237" name="Google Shape;237;p25"/>
          <p:cNvPicPr preferRelativeResize="0"/>
          <p:nvPr/>
        </p:nvPicPr>
        <p:blipFill rotWithShape="1">
          <a:blip r:embed="rId5">
            <a:alphaModFix/>
          </a:blip>
          <a:srcRect b="0" l="0" r="0" t="0"/>
          <a:stretch/>
        </p:blipFill>
        <p:spPr>
          <a:xfrm>
            <a:off x="473075" y="2578100"/>
            <a:ext cx="8183562" cy="3886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1" name="Shape 241"/>
        <p:cNvGrpSpPr/>
        <p:nvPr/>
      </p:nvGrpSpPr>
      <p:grpSpPr>
        <a:xfrm>
          <a:off x="0" y="0"/>
          <a:ext cx="0" cy="0"/>
          <a:chOff x="0" y="0"/>
          <a:chExt cx="0" cy="0"/>
        </a:xfrm>
      </p:grpSpPr>
      <p:pic>
        <p:nvPicPr>
          <p:cNvPr id="242" name="Google Shape;242;p2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43" name="Google Shape;243;p2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44" name="Google Shape;244;p26"/>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 name="Google Shape;245;p26"/>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 name="Google Shape;246;p26"/>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p>
            <a:pPr indent="0" lvl="0" marL="39687" rtl="0" algn="ctr">
              <a:lnSpc>
                <a:spcPct val="100000"/>
              </a:lnSpc>
              <a:spcBef>
                <a:spcPts val="0"/>
              </a:spcBef>
              <a:spcAft>
                <a:spcPts val="0"/>
              </a:spcAft>
              <a:buClr>
                <a:srgbClr val="FFFFFF"/>
              </a:buClr>
              <a:buSzPts val="2000"/>
              <a:buFont typeface="Helvetica Neue"/>
              <a:buNone/>
            </a:pPr>
            <a:r>
              <a:rPr b="1" i="0" lang="en-US" sz="2000" u="none">
                <a:solidFill>
                  <a:srgbClr val="FFFFFF"/>
                </a:solidFill>
                <a:latin typeface="Helvetica Neue"/>
                <a:ea typeface="Helvetica Neue"/>
                <a:cs typeface="Helvetica Neue"/>
                <a:sym typeface="Helvetica Neue"/>
              </a:rPr>
              <a:t>AN ASIDE ABOUT JOKES</a:t>
            </a:r>
            <a:endParaRPr/>
          </a:p>
        </p:txBody>
      </p:sp>
      <p:sp>
        <p:nvSpPr>
          <p:cNvPr id="247" name="Google Shape;247;p26"/>
          <p:cNvSpPr txBox="1"/>
          <p:nvPr>
            <p:ph idx="1" type="body"/>
          </p:nvPr>
        </p:nvSpPr>
        <p:spPr>
          <a:xfrm>
            <a:off x="457200" y="2743200"/>
            <a:ext cx="8229600" cy="33020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Jokes (even bad jokes) are another form of intersectional innovation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Your brain is thinking in one direction and then is forced to make a connection between that and something unrelated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There is joy in that connection, which we perceive as humor</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Creating new, innovative ideas is pleasurable in the same way</a:t>
            </a:r>
            <a:endParaRPr/>
          </a:p>
        </p:txBody>
      </p:sp>
      <p:sp>
        <p:nvSpPr>
          <p:cNvPr id="248" name="Google Shape;248;p2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
        <p:nvSpPr>
          <p:cNvPr id="249" name="Google Shape;249;p26"/>
          <p:cNvSpPr txBox="1"/>
          <p:nvPr/>
        </p:nvSpPr>
        <p:spPr>
          <a:xfrm>
            <a:off x="463550" y="939800"/>
            <a:ext cx="8229600" cy="1612900"/>
          </a:xfrm>
          <a:prstGeom prst="rect">
            <a:avLst/>
          </a:prstGeom>
          <a:noFill/>
          <a:ln>
            <a:noFill/>
          </a:ln>
        </p:spPr>
        <p:txBody>
          <a:bodyPr anchorCtr="0" anchor="t" bIns="0" lIns="0" spcFirstLastPara="1" rIns="0" wrap="square" tIns="0">
            <a:spAutoFit/>
          </a:bodyPr>
          <a:lstStyle/>
          <a:p>
            <a:pPr indent="0" lvl="2" marL="0" marR="0" rtl="0" algn="l">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Two lithium atoms are walking along.</a:t>
            </a:r>
            <a:endParaRPr b="1" i="0" sz="2000" u="none" cap="none" strike="noStrike">
              <a:solidFill>
                <a:srgbClr val="000000"/>
              </a:solidFill>
              <a:latin typeface="Helvetica Neue"/>
              <a:ea typeface="Helvetica Neue"/>
              <a:cs typeface="Helvetica Neue"/>
              <a:sym typeface="Helvetica Neue"/>
            </a:endParaRPr>
          </a:p>
          <a:p>
            <a:pPr indent="0" lvl="2" marL="0" marR="0" rtl="0" algn="l">
              <a:lnSpc>
                <a:spcPct val="100000"/>
              </a:lnSpc>
              <a:spcBef>
                <a:spcPts val="70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One says to the other, "Phil, I think I lost an electron back there."</a:t>
            </a:r>
            <a:endParaRPr b="1" i="0" sz="2000" u="none" cap="none" strike="noStrike">
              <a:solidFill>
                <a:srgbClr val="000000"/>
              </a:solidFill>
              <a:latin typeface="Helvetica Neue"/>
              <a:ea typeface="Helvetica Neue"/>
              <a:cs typeface="Helvetica Neue"/>
              <a:sym typeface="Helvetica Neue"/>
            </a:endParaRPr>
          </a:p>
          <a:p>
            <a:pPr indent="0" lvl="2" marL="0" marR="0" rtl="0" algn="l">
              <a:lnSpc>
                <a:spcPct val="100000"/>
              </a:lnSpc>
              <a:spcBef>
                <a:spcPts val="70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So Phil says, "Really Jason, are you sure?"</a:t>
            </a:r>
            <a:endParaRPr b="1" i="0" sz="2000" u="none" cap="none" strike="noStrike">
              <a:solidFill>
                <a:srgbClr val="000000"/>
              </a:solidFill>
              <a:latin typeface="Helvetica Neue"/>
              <a:ea typeface="Helvetica Neue"/>
              <a:cs typeface="Helvetica Neue"/>
              <a:sym typeface="Helvetica Neue"/>
            </a:endParaRPr>
          </a:p>
          <a:p>
            <a:pPr indent="0" lvl="2" marL="0" marR="0" rtl="0" algn="l">
              <a:lnSpc>
                <a:spcPct val="100000"/>
              </a:lnSpc>
              <a:spcBef>
                <a:spcPts val="70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And Jason replies, "Yeah, I'm positive!"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3" name="Shape 253"/>
        <p:cNvGrpSpPr/>
        <p:nvPr/>
      </p:nvGrpSpPr>
      <p:grpSpPr>
        <a:xfrm>
          <a:off x="0" y="0"/>
          <a:ext cx="0" cy="0"/>
          <a:chOff x="0" y="0"/>
          <a:chExt cx="0" cy="0"/>
        </a:xfrm>
      </p:grpSpPr>
      <p:pic>
        <p:nvPicPr>
          <p:cNvPr id="254" name="Google Shape;254;p2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55" name="Google Shape;255;p2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56" name="Google Shape;256;p2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Brainstorming and Ideation</a:t>
            </a:r>
            <a:endParaRPr/>
          </a:p>
        </p:txBody>
      </p:sp>
      <p:sp>
        <p:nvSpPr>
          <p:cNvPr id="257" name="Google Shape;257;p27"/>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Step 3: Collision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Shuffle all the idea cards together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Deal two to each person in the group</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Each person takes the two idea cards up to the whitboard and reveals them to the group</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group collectively comes up with three game ideas inspired by the collision of the two cards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Again, don't censor too much in this step</a:t>
            </a:r>
            <a:endParaRPr/>
          </a:p>
        </p:txBody>
      </p:sp>
      <p:sp>
        <p:nvSpPr>
          <p:cNvPr id="258" name="Google Shape;258;p2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2" name="Shape 262"/>
        <p:cNvGrpSpPr/>
        <p:nvPr/>
      </p:nvGrpSpPr>
      <p:grpSpPr>
        <a:xfrm>
          <a:off x="0" y="0"/>
          <a:ext cx="0" cy="0"/>
          <a:chOff x="0" y="0"/>
          <a:chExt cx="0" cy="0"/>
        </a:xfrm>
      </p:grpSpPr>
      <p:pic>
        <p:nvPicPr>
          <p:cNvPr id="263" name="Google Shape;263;p2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64" name="Google Shape;264;p2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65" name="Google Shape;265;p2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Brainstorming and Ideation</a:t>
            </a:r>
            <a:endParaRPr/>
          </a:p>
        </p:txBody>
      </p:sp>
      <p:sp>
        <p:nvSpPr>
          <p:cNvPr id="266" name="Google Shape;266;p28"/>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Step 3: Collision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Examples:</a:t>
            </a:r>
            <a:endParaRPr/>
          </a:p>
        </p:txBody>
      </p:sp>
      <p:sp>
        <p:nvSpPr>
          <p:cNvPr id="267" name="Google Shape;267;p2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268" name="Google Shape;268;p28"/>
          <p:cNvPicPr preferRelativeResize="0"/>
          <p:nvPr/>
        </p:nvPicPr>
        <p:blipFill rotWithShape="1">
          <a:blip r:embed="rId5">
            <a:alphaModFix/>
          </a:blip>
          <a:srcRect b="0" l="0" r="0" t="0"/>
          <a:stretch/>
        </p:blipFill>
        <p:spPr>
          <a:xfrm>
            <a:off x="-19050" y="2108200"/>
            <a:ext cx="9182100" cy="38846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2" name="Shape 272"/>
        <p:cNvGrpSpPr/>
        <p:nvPr/>
      </p:nvGrpSpPr>
      <p:grpSpPr>
        <a:xfrm>
          <a:off x="0" y="0"/>
          <a:ext cx="0" cy="0"/>
          <a:chOff x="0" y="0"/>
          <a:chExt cx="0" cy="0"/>
        </a:xfrm>
      </p:grpSpPr>
      <p:pic>
        <p:nvPicPr>
          <p:cNvPr id="273" name="Google Shape;273;p2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74" name="Google Shape;274;p2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75" name="Google Shape;275;p2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Brainstorming and Ideation</a:t>
            </a:r>
            <a:endParaRPr/>
          </a:p>
        </p:txBody>
      </p:sp>
      <p:sp>
        <p:nvSpPr>
          <p:cNvPr id="276" name="Google Shape;276;p29"/>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Step 4: Rating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Each person should pick the two ideas from Step 3 that she feels have the most merit and write them on the whiteboard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If someone has already written one of your top ideas, just write your 3</a:t>
            </a:r>
            <a:r>
              <a:rPr b="1" baseline="30000" i="0" lang="en-US" sz="2000" u="none" cap="none" strike="noStrike">
                <a:solidFill>
                  <a:srgbClr val="000000"/>
                </a:solidFill>
                <a:latin typeface="Helvetica Neue"/>
                <a:ea typeface="Helvetica Neue"/>
                <a:cs typeface="Helvetica Neue"/>
                <a:sym typeface="Helvetica Neue"/>
              </a:rPr>
              <a:t>rd</a:t>
            </a:r>
            <a:r>
              <a:rPr b="1" i="0" lang="en-US" sz="2000" u="none" cap="none" strike="noStrike">
                <a:solidFill>
                  <a:srgbClr val="000000"/>
                </a:solidFill>
                <a:latin typeface="Helvetica Neue"/>
                <a:ea typeface="Helvetica Neue"/>
                <a:cs typeface="Helvetica Neue"/>
                <a:sym typeface="Helvetica Neue"/>
              </a:rPr>
              <a:t> choice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Wait for everyone to finish doing this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Then, each person in the group should simultaneously put a mark on the board next to the three ideas that they like the most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Some ideas will have many marks next to them, while others will have only a few</a:t>
            </a:r>
            <a:endParaRPr/>
          </a:p>
        </p:txBody>
      </p:sp>
      <p:sp>
        <p:nvSpPr>
          <p:cNvPr id="277" name="Google Shape;277;p2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 name="Shape 281"/>
        <p:cNvGrpSpPr/>
        <p:nvPr/>
      </p:nvGrpSpPr>
      <p:grpSpPr>
        <a:xfrm>
          <a:off x="0" y="0"/>
          <a:ext cx="0" cy="0"/>
          <a:chOff x="0" y="0"/>
          <a:chExt cx="0" cy="0"/>
        </a:xfrm>
      </p:grpSpPr>
      <p:pic>
        <p:nvPicPr>
          <p:cNvPr id="282" name="Google Shape;282;p3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83" name="Google Shape;283;p3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84" name="Google Shape;284;p3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Brainstorming and Ideation</a:t>
            </a:r>
            <a:endParaRPr/>
          </a:p>
        </p:txBody>
      </p:sp>
      <p:sp>
        <p:nvSpPr>
          <p:cNvPr id="285" name="Google Shape;285;p30"/>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Step 5: Discussion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Given the information from Step 4, start discussing ideas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Start with the most popular ideas, but don't be afraid to mix in some of the other ideas as well</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Combine the best ideas into something really great!</a:t>
            </a:r>
            <a:endParaRPr/>
          </a:p>
        </p:txBody>
      </p:sp>
      <p:sp>
        <p:nvSpPr>
          <p:cNvPr id="286" name="Google Shape;286;p3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0" name="Shape 290"/>
        <p:cNvGrpSpPr/>
        <p:nvPr/>
      </p:nvGrpSpPr>
      <p:grpSpPr>
        <a:xfrm>
          <a:off x="0" y="0"/>
          <a:ext cx="0" cy="0"/>
          <a:chOff x="0" y="0"/>
          <a:chExt cx="0" cy="0"/>
        </a:xfrm>
      </p:grpSpPr>
      <p:pic>
        <p:nvPicPr>
          <p:cNvPr id="291" name="Google Shape;291;p3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92" name="Google Shape;292;p3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93" name="Google Shape;293;p3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Changing Your Mind</a:t>
            </a:r>
            <a:endParaRPr/>
          </a:p>
        </p:txBody>
      </p:sp>
      <p:sp>
        <p:nvSpPr>
          <p:cNvPr id="294" name="Google Shape;294;p31"/>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No one every goes directly from idea to game</a:t>
            </a:r>
            <a:endParaRPr/>
          </a:p>
        </p:txBody>
      </p:sp>
      <p:sp>
        <p:nvSpPr>
          <p:cNvPr id="295" name="Google Shape;295;p3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
        <p:nvSpPr>
          <p:cNvPr id="296" name="Google Shape;296;p31"/>
          <p:cNvSpPr/>
          <p:nvPr/>
        </p:nvSpPr>
        <p:spPr>
          <a:xfrm>
            <a:off x="228600" y="2984500"/>
            <a:ext cx="1511300" cy="862012"/>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EDFF"/>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Idea</a:t>
            </a:r>
            <a:endParaRPr/>
          </a:p>
        </p:txBody>
      </p:sp>
      <p:sp>
        <p:nvSpPr>
          <p:cNvPr id="297" name="Google Shape;297;p31"/>
          <p:cNvSpPr txBox="1"/>
          <p:nvPr/>
        </p:nvSpPr>
        <p:spPr>
          <a:xfrm>
            <a:off x="7372350" y="2984500"/>
            <a:ext cx="1511300" cy="863600"/>
          </a:xfrm>
          <a:prstGeom prst="rect">
            <a:avLst/>
          </a:prstGeom>
          <a:solidFill>
            <a:srgbClr val="DAEDFF"/>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Game</a:t>
            </a:r>
            <a:endParaRPr/>
          </a:p>
        </p:txBody>
      </p:sp>
      <p:cxnSp>
        <p:nvCxnSpPr>
          <p:cNvPr id="298" name="Google Shape;298;p31"/>
          <p:cNvCxnSpPr/>
          <p:nvPr/>
        </p:nvCxnSpPr>
        <p:spPr>
          <a:xfrm rot="10800000">
            <a:off x="1870075" y="3397250"/>
            <a:ext cx="5397500" cy="0"/>
          </a:xfrm>
          <a:prstGeom prst="straightConnector1">
            <a:avLst/>
          </a:prstGeom>
          <a:noFill/>
          <a:ln cap="flat" cmpd="sng" w="38100">
            <a:solidFill>
              <a:srgbClr val="789ABA"/>
            </a:solidFill>
            <a:prstDash val="solid"/>
            <a:round/>
            <a:headEnd len="med" w="med" type="stealth"/>
            <a:tailEnd len="sm" w="sm" type="none"/>
          </a:ln>
          <a:effectLst>
            <a:outerShdw blurRad="63500" dir="2700000" dist="38100">
              <a:srgbClr val="000000"/>
            </a:outerShdw>
          </a:effectLst>
        </p:spPr>
      </p:cxnSp>
      <p:sp>
        <p:nvSpPr>
          <p:cNvPr id="299" name="Google Shape;299;p31"/>
          <p:cNvSpPr txBox="1"/>
          <p:nvPr/>
        </p:nvSpPr>
        <p:spPr>
          <a:xfrm>
            <a:off x="3746500" y="2617787"/>
            <a:ext cx="1803400" cy="1511300"/>
          </a:xfrm>
          <a:prstGeom prst="rect">
            <a:avLst/>
          </a:prstGeom>
          <a:noFill/>
          <a:ln>
            <a:noFill/>
          </a:ln>
        </p:spPr>
        <p:txBody>
          <a:bodyPr anchorCtr="0" anchor="ctr" bIns="50800" lIns="50800" spcFirstLastPara="1" rIns="50800" wrap="square" tIns="50800">
            <a:noAutofit/>
          </a:bodyPr>
          <a:lstStyle/>
          <a:p>
            <a:pPr indent="0" lvl="0" marL="39687" marR="0" rtl="0" algn="ctr">
              <a:lnSpc>
                <a:spcPct val="100000"/>
              </a:lnSpc>
              <a:spcBef>
                <a:spcPts val="0"/>
              </a:spcBef>
              <a:spcAft>
                <a:spcPts val="0"/>
              </a:spcAft>
              <a:buClr>
                <a:srgbClr val="963466"/>
              </a:buClr>
              <a:buSzPts val="7800"/>
              <a:buFont typeface="Tahoma"/>
              <a:buNone/>
            </a:pPr>
            <a:r>
              <a:rPr b="1" i="0" lang="en-US" sz="7800" u="none">
                <a:solidFill>
                  <a:srgbClr val="963466"/>
                </a:solidFill>
                <a:latin typeface="Tahoma"/>
                <a:ea typeface="Tahoma"/>
                <a:cs typeface="Tahoma"/>
                <a:sym typeface="Tahoma"/>
              </a:rPr>
              <a:t>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3" name="Shape 303"/>
        <p:cNvGrpSpPr/>
        <p:nvPr/>
      </p:nvGrpSpPr>
      <p:grpSpPr>
        <a:xfrm>
          <a:off x="0" y="0"/>
          <a:ext cx="0" cy="0"/>
          <a:chOff x="0" y="0"/>
          <a:chExt cx="0" cy="0"/>
        </a:xfrm>
      </p:grpSpPr>
      <p:pic>
        <p:nvPicPr>
          <p:cNvPr id="304" name="Google Shape;304;p3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05" name="Google Shape;305;p3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06" name="Google Shape;306;p3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Changing Your Mind</a:t>
            </a:r>
            <a:endParaRPr/>
          </a:p>
        </p:txBody>
      </p:sp>
      <p:sp>
        <p:nvSpPr>
          <p:cNvPr id="307" name="Google Shape;307;p32"/>
          <p:cNvSpPr txBox="1"/>
          <p:nvPr>
            <p:ph idx="1" type="body"/>
          </p:nvPr>
        </p:nvSpPr>
        <p:spPr>
          <a:xfrm>
            <a:off x="457200" y="1054100"/>
            <a:ext cx="8407400" cy="9017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real process involves a lot of iteration and changing your mind</a:t>
            </a:r>
            <a:endParaRPr/>
          </a:p>
        </p:txBody>
      </p:sp>
      <p:sp>
        <p:nvSpPr>
          <p:cNvPr id="308" name="Google Shape;308;p3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
        <p:nvSpPr>
          <p:cNvPr id="309" name="Google Shape;309;p32"/>
          <p:cNvSpPr/>
          <p:nvPr/>
        </p:nvSpPr>
        <p:spPr>
          <a:xfrm>
            <a:off x="228600" y="2984500"/>
            <a:ext cx="1511300" cy="862012"/>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EDFF"/>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Idea</a:t>
            </a:r>
            <a:endParaRPr/>
          </a:p>
        </p:txBody>
      </p:sp>
      <p:grpSp>
        <p:nvGrpSpPr>
          <p:cNvPr id="310" name="Google Shape;310;p32"/>
          <p:cNvGrpSpPr/>
          <p:nvPr/>
        </p:nvGrpSpPr>
        <p:grpSpPr>
          <a:xfrm>
            <a:off x="1870075" y="2957513"/>
            <a:ext cx="2206625" cy="863599"/>
            <a:chOff x="0" y="0"/>
            <a:chExt cx="2205902" cy="863600"/>
          </a:xfrm>
        </p:grpSpPr>
        <p:cxnSp>
          <p:nvCxnSpPr>
            <p:cNvPr id="311" name="Google Shape;311;p32"/>
            <p:cNvCxnSpPr/>
            <p:nvPr/>
          </p:nvCxnSpPr>
          <p:spPr>
            <a:xfrm flipH="1">
              <a:off x="0" y="438828"/>
              <a:ext cx="584792" cy="1"/>
            </a:xfrm>
            <a:prstGeom prst="straightConnector1">
              <a:avLst/>
            </a:prstGeom>
            <a:noFill/>
            <a:ln cap="flat" cmpd="sng" w="38100">
              <a:solidFill>
                <a:srgbClr val="789ABA"/>
              </a:solidFill>
              <a:prstDash val="solid"/>
              <a:round/>
              <a:headEnd len="med" w="med" type="stealth"/>
              <a:tailEnd len="sm" w="sm" type="none"/>
            </a:ln>
            <a:effectLst>
              <a:outerShdw blurRad="63500" dir="2700000" dist="38100">
                <a:srgbClr val="000000"/>
              </a:outerShdw>
            </a:effectLst>
          </p:spPr>
        </p:cxnSp>
        <p:sp>
          <p:nvSpPr>
            <p:cNvPr id="312" name="Google Shape;312;p32"/>
            <p:cNvSpPr/>
            <p:nvPr/>
          </p:nvSpPr>
          <p:spPr>
            <a:xfrm>
              <a:off x="694601" y="0"/>
              <a:ext cx="1511301" cy="863600"/>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EDFE"/>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Prototype</a:t>
              </a:r>
              <a:endParaRPr/>
            </a:p>
          </p:txBody>
        </p:sp>
      </p:grpSp>
      <p:grpSp>
        <p:nvGrpSpPr>
          <p:cNvPr id="313" name="Google Shape;313;p32"/>
          <p:cNvGrpSpPr/>
          <p:nvPr/>
        </p:nvGrpSpPr>
        <p:grpSpPr>
          <a:xfrm>
            <a:off x="4143375" y="2322513"/>
            <a:ext cx="2092325" cy="909636"/>
            <a:chOff x="0" y="0"/>
            <a:chExt cx="2091602" cy="908729"/>
          </a:xfrm>
        </p:grpSpPr>
        <p:cxnSp>
          <p:nvCxnSpPr>
            <p:cNvPr id="314" name="Google Shape;314;p32"/>
            <p:cNvCxnSpPr/>
            <p:nvPr/>
          </p:nvCxnSpPr>
          <p:spPr>
            <a:xfrm flipH="1">
              <a:off x="0" y="618132"/>
              <a:ext cx="527468" cy="290597"/>
            </a:xfrm>
            <a:prstGeom prst="straightConnector1">
              <a:avLst/>
            </a:prstGeom>
            <a:noFill/>
            <a:ln cap="flat" cmpd="sng" w="38100">
              <a:solidFill>
                <a:srgbClr val="789ABA"/>
              </a:solidFill>
              <a:prstDash val="solid"/>
              <a:round/>
              <a:headEnd len="med" w="med" type="stealth"/>
              <a:tailEnd len="sm" w="sm" type="none"/>
            </a:ln>
            <a:effectLst>
              <a:outerShdw blurRad="63500" dir="2700000" dist="38100">
                <a:srgbClr val="000000"/>
              </a:outerShdw>
            </a:effectLst>
          </p:spPr>
        </p:cxnSp>
        <p:sp>
          <p:nvSpPr>
            <p:cNvPr id="315" name="Google Shape;315;p32"/>
            <p:cNvSpPr/>
            <p:nvPr/>
          </p:nvSpPr>
          <p:spPr>
            <a:xfrm>
              <a:off x="580301" y="0"/>
              <a:ext cx="1511301" cy="863600"/>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EDFE"/>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Prototype</a:t>
              </a:r>
              <a:endParaRPr/>
            </a:p>
          </p:txBody>
        </p:sp>
      </p:grpSp>
      <p:grpSp>
        <p:nvGrpSpPr>
          <p:cNvPr id="316" name="Google Shape;316;p32"/>
          <p:cNvGrpSpPr/>
          <p:nvPr/>
        </p:nvGrpSpPr>
        <p:grpSpPr>
          <a:xfrm>
            <a:off x="3708400" y="3321050"/>
            <a:ext cx="1627187" cy="1935162"/>
            <a:chOff x="0" y="0"/>
            <a:chExt cx="1628379" cy="1936106"/>
          </a:xfrm>
        </p:grpSpPr>
        <p:cxnSp>
          <p:nvCxnSpPr>
            <p:cNvPr id="317" name="Google Shape;317;p32"/>
            <p:cNvCxnSpPr/>
            <p:nvPr/>
          </p:nvCxnSpPr>
          <p:spPr>
            <a:xfrm flipH="1" rot="10800000">
              <a:off x="1053504" y="0"/>
              <a:ext cx="574875" cy="999530"/>
            </a:xfrm>
            <a:prstGeom prst="straightConnector1">
              <a:avLst/>
            </a:prstGeom>
            <a:noFill/>
            <a:ln cap="flat" cmpd="sng" w="38100">
              <a:solidFill>
                <a:srgbClr val="789ABA"/>
              </a:solidFill>
              <a:prstDash val="solid"/>
              <a:round/>
              <a:headEnd len="med" w="med" type="stealth"/>
              <a:tailEnd len="sm" w="sm" type="none"/>
            </a:ln>
            <a:effectLst>
              <a:outerShdw blurRad="63500" dir="2700000" dist="38100">
                <a:srgbClr val="000000"/>
              </a:outerShdw>
            </a:effectLst>
          </p:spPr>
        </p:cxnSp>
        <p:sp>
          <p:nvSpPr>
            <p:cNvPr id="318" name="Google Shape;318;p32"/>
            <p:cNvSpPr/>
            <p:nvPr/>
          </p:nvSpPr>
          <p:spPr>
            <a:xfrm>
              <a:off x="0" y="1072505"/>
              <a:ext cx="1511301" cy="863601"/>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EDFE"/>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Prototype</a:t>
              </a:r>
              <a:endParaRPr/>
            </a:p>
          </p:txBody>
        </p:sp>
      </p:grpSp>
      <p:grpSp>
        <p:nvGrpSpPr>
          <p:cNvPr id="319" name="Google Shape;319;p32"/>
          <p:cNvGrpSpPr/>
          <p:nvPr/>
        </p:nvGrpSpPr>
        <p:grpSpPr>
          <a:xfrm>
            <a:off x="5299075" y="3859213"/>
            <a:ext cx="2181225" cy="863599"/>
            <a:chOff x="0" y="0"/>
            <a:chExt cx="2181126" cy="863600"/>
          </a:xfrm>
        </p:grpSpPr>
        <p:cxnSp>
          <p:nvCxnSpPr>
            <p:cNvPr id="320" name="Google Shape;320;p32"/>
            <p:cNvCxnSpPr/>
            <p:nvPr/>
          </p:nvCxnSpPr>
          <p:spPr>
            <a:xfrm flipH="1">
              <a:off x="0" y="577800"/>
              <a:ext cx="610990" cy="246560"/>
            </a:xfrm>
            <a:prstGeom prst="straightConnector1">
              <a:avLst/>
            </a:prstGeom>
            <a:noFill/>
            <a:ln cap="flat" cmpd="sng" w="38100">
              <a:solidFill>
                <a:srgbClr val="789ABA"/>
              </a:solidFill>
              <a:prstDash val="solid"/>
              <a:round/>
              <a:headEnd len="med" w="med" type="stealth"/>
              <a:tailEnd len="sm" w="sm" type="none"/>
            </a:ln>
            <a:effectLst>
              <a:outerShdw blurRad="63500" dir="2700000" dist="38100">
                <a:srgbClr val="000000"/>
              </a:outerShdw>
            </a:effectLst>
          </p:spPr>
        </p:cxnSp>
        <p:sp>
          <p:nvSpPr>
            <p:cNvPr id="321" name="Google Shape;321;p32"/>
            <p:cNvSpPr/>
            <p:nvPr/>
          </p:nvSpPr>
          <p:spPr>
            <a:xfrm>
              <a:off x="669825" y="0"/>
              <a:ext cx="1511301" cy="863600"/>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EDFE"/>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Prototype</a:t>
              </a:r>
              <a:endParaRPr/>
            </a:p>
          </p:txBody>
        </p:sp>
      </p:grpSp>
      <p:grpSp>
        <p:nvGrpSpPr>
          <p:cNvPr id="322" name="Google Shape;322;p32"/>
          <p:cNvGrpSpPr/>
          <p:nvPr/>
        </p:nvGrpSpPr>
        <p:grpSpPr>
          <a:xfrm>
            <a:off x="7223125" y="4729162"/>
            <a:ext cx="1660525" cy="1519237"/>
            <a:chOff x="0" y="0"/>
            <a:chExt cx="1660277" cy="1517998"/>
          </a:xfrm>
        </p:grpSpPr>
        <p:sp>
          <p:nvSpPr>
            <p:cNvPr id="323" name="Google Shape;323;p32"/>
            <p:cNvSpPr txBox="1"/>
            <p:nvPr/>
          </p:nvSpPr>
          <p:spPr>
            <a:xfrm>
              <a:off x="148976" y="654397"/>
              <a:ext cx="1511301" cy="863601"/>
            </a:xfrm>
            <a:prstGeom prst="rect">
              <a:avLst/>
            </a:prstGeom>
            <a:solidFill>
              <a:srgbClr val="DAEDFF"/>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Game</a:t>
              </a:r>
              <a:endParaRPr/>
            </a:p>
          </p:txBody>
        </p:sp>
        <p:cxnSp>
          <p:nvCxnSpPr>
            <p:cNvPr id="324" name="Google Shape;324;p32"/>
            <p:cNvCxnSpPr/>
            <p:nvPr/>
          </p:nvCxnSpPr>
          <p:spPr>
            <a:xfrm rot="10800000">
              <a:off x="0" y="0"/>
              <a:ext cx="410568" cy="546100"/>
            </a:xfrm>
            <a:prstGeom prst="straightConnector1">
              <a:avLst/>
            </a:prstGeom>
            <a:noFill/>
            <a:ln cap="flat" cmpd="sng" w="38100">
              <a:solidFill>
                <a:srgbClr val="789ABA"/>
              </a:solidFill>
              <a:prstDash val="solid"/>
              <a:round/>
              <a:headEnd len="med" w="med" type="stealth"/>
              <a:tailEnd len="sm" w="sm" type="none"/>
            </a:ln>
            <a:effectLst>
              <a:outerShdw blurRad="63500" dir="2700000" dist="38100">
                <a:srgbClr val="000000"/>
              </a:outerShdw>
            </a:effectLst>
          </p:spPr>
        </p:cxnSp>
      </p:grpSp>
      <p:sp>
        <p:nvSpPr>
          <p:cNvPr id="325" name="Google Shape;325;p32"/>
          <p:cNvSpPr txBox="1"/>
          <p:nvPr/>
        </p:nvSpPr>
        <p:spPr>
          <a:xfrm>
            <a:off x="7372350" y="2984500"/>
            <a:ext cx="1511300" cy="863600"/>
          </a:xfrm>
          <a:prstGeom prst="rect">
            <a:avLst/>
          </a:prstGeom>
          <a:solidFill>
            <a:srgbClr val="DAEDFF"/>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Game</a:t>
            </a:r>
            <a:endParaRPr/>
          </a:p>
        </p:txBody>
      </p:sp>
      <p:grpSp>
        <p:nvGrpSpPr>
          <p:cNvPr id="326" name="Google Shape;326;p32"/>
          <p:cNvGrpSpPr/>
          <p:nvPr/>
        </p:nvGrpSpPr>
        <p:grpSpPr>
          <a:xfrm>
            <a:off x="495300" y="2984500"/>
            <a:ext cx="8388350" cy="3390900"/>
            <a:chOff x="0" y="0"/>
            <a:chExt cx="8388350" cy="3390900"/>
          </a:xfrm>
        </p:grpSpPr>
        <p:sp>
          <p:nvSpPr>
            <p:cNvPr id="327" name="Google Shape;327;p32"/>
            <p:cNvSpPr txBox="1"/>
            <p:nvPr/>
          </p:nvSpPr>
          <p:spPr>
            <a:xfrm>
              <a:off x="6877050" y="0"/>
              <a:ext cx="1511300" cy="863600"/>
            </a:xfrm>
            <a:prstGeom prst="rect">
              <a:avLst/>
            </a:prstGeom>
            <a:solidFill>
              <a:srgbClr val="ECF3F9"/>
            </a:solidFill>
            <a:ln cap="flat" cmpd="sng" w="38100">
              <a:solidFill>
                <a:srgbClr val="A2A2A2"/>
              </a:solidFill>
              <a:prstDash val="solid"/>
              <a:round/>
              <a:headEnd len="sm" w="sm" type="none"/>
              <a:tailEnd len="sm" w="sm" type="none"/>
            </a:ln>
          </p:spPr>
          <p:txBody>
            <a:bodyPr anchorCtr="0" anchor="ctr" bIns="0" lIns="0" spcFirstLastPara="1" rIns="0" wrap="square" tIns="0">
              <a:noAutofit/>
            </a:bodyPr>
            <a:lstStyle/>
            <a:p>
              <a:pPr indent="0" lvl="0" marL="39687" marR="0" rtl="0" algn="ctr">
                <a:lnSpc>
                  <a:spcPct val="100000"/>
                </a:lnSpc>
                <a:spcBef>
                  <a:spcPts val="0"/>
                </a:spcBef>
                <a:spcAft>
                  <a:spcPts val="0"/>
                </a:spcAft>
                <a:buClr>
                  <a:srgbClr val="A2A2A2"/>
                </a:buClr>
                <a:buSzPts val="1800"/>
                <a:buFont typeface="Tahoma"/>
                <a:buNone/>
              </a:pPr>
              <a:r>
                <a:rPr b="1" i="0" lang="en-US" sz="1800" u="none">
                  <a:solidFill>
                    <a:srgbClr val="A2A2A2"/>
                  </a:solidFill>
                  <a:latin typeface="Tahoma"/>
                  <a:ea typeface="Tahoma"/>
                  <a:cs typeface="Tahoma"/>
                  <a:sym typeface="Tahoma"/>
                </a:rPr>
                <a:t>Game</a:t>
              </a:r>
              <a:endParaRPr/>
            </a:p>
          </p:txBody>
        </p:sp>
        <p:sp>
          <p:nvSpPr>
            <p:cNvPr id="328" name="Google Shape;328;p32"/>
            <p:cNvSpPr txBox="1"/>
            <p:nvPr/>
          </p:nvSpPr>
          <p:spPr>
            <a:xfrm>
              <a:off x="0" y="2489200"/>
              <a:ext cx="6718300" cy="901700"/>
            </a:xfrm>
            <a:prstGeom prst="rect">
              <a:avLst/>
            </a:prstGeom>
            <a:noFill/>
            <a:ln>
              <a:noFill/>
            </a:ln>
          </p:spPr>
          <p:txBody>
            <a:bodyPr anchorCtr="0" anchor="t" bIns="0" lIns="0" spcFirstLastPara="1" rIns="0" wrap="square" tIns="0">
              <a:noAutofit/>
            </a:bodyPr>
            <a:lstStyle/>
            <a:p>
              <a:pPr indent="-304800" lvl="0" marL="304800" marR="0"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And you finish with a much better design than your initial game idea!</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2" name="Shape 332"/>
        <p:cNvGrpSpPr/>
        <p:nvPr/>
      </p:nvGrpSpPr>
      <p:grpSpPr>
        <a:xfrm>
          <a:off x="0" y="0"/>
          <a:ext cx="0" cy="0"/>
          <a:chOff x="0" y="0"/>
          <a:chExt cx="0" cy="0"/>
        </a:xfrm>
      </p:grpSpPr>
      <p:pic>
        <p:nvPicPr>
          <p:cNvPr id="333" name="Google Shape;333;p3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34" name="Google Shape;334;p3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35" name="Google Shape;335;p3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Changing Your Mind</a:t>
            </a:r>
            <a:endParaRPr/>
          </a:p>
        </p:txBody>
      </p:sp>
      <p:sp>
        <p:nvSpPr>
          <p:cNvPr id="336" name="Google Shape;336;p33"/>
          <p:cNvSpPr txBox="1"/>
          <p:nvPr>
            <p:ph idx="1" type="body"/>
          </p:nvPr>
        </p:nvSpPr>
        <p:spPr>
          <a:xfrm>
            <a:off x="457200" y="1054100"/>
            <a:ext cx="8407400" cy="9017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However, as the project moves through development phases, you're more locked in to decisions</a:t>
            </a:r>
            <a:endParaRPr/>
          </a:p>
        </p:txBody>
      </p:sp>
      <p:sp>
        <p:nvSpPr>
          <p:cNvPr id="337" name="Google Shape;337;p3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338" name="Google Shape;338;p33"/>
          <p:cNvPicPr preferRelativeResize="0"/>
          <p:nvPr/>
        </p:nvPicPr>
        <p:blipFill rotWithShape="1">
          <a:blip r:embed="rId5">
            <a:alphaModFix/>
          </a:blip>
          <a:srcRect b="0" l="0" r="0" t="0"/>
          <a:stretch/>
        </p:blipFill>
        <p:spPr>
          <a:xfrm>
            <a:off x="3009900" y="1978025"/>
            <a:ext cx="3605212" cy="4262437"/>
          </a:xfrm>
          <a:prstGeom prst="rect">
            <a:avLst/>
          </a:prstGeom>
          <a:noFill/>
          <a:ln>
            <a:noFill/>
          </a:ln>
        </p:spPr>
      </p:pic>
      <p:sp>
        <p:nvSpPr>
          <p:cNvPr id="339" name="Google Shape;339;p33"/>
          <p:cNvSpPr txBox="1"/>
          <p:nvPr/>
        </p:nvSpPr>
        <p:spPr>
          <a:xfrm>
            <a:off x="6737350" y="1981200"/>
            <a:ext cx="2171700" cy="304800"/>
          </a:xfrm>
          <a:prstGeom prst="rect">
            <a:avLst/>
          </a:prstGeom>
          <a:noFill/>
          <a:ln>
            <a:noFill/>
          </a:ln>
        </p:spPr>
        <p:txBody>
          <a:bodyPr anchorCtr="0" anchor="t" bIns="0" lIns="0" spcFirstLastPara="1" rIns="0" wrap="square" tIns="0">
            <a:spAutoFit/>
          </a:bodyPr>
          <a:lstStyle/>
          <a:p>
            <a:pPr indent="0" lvl="2" marL="0" marR="0" rtl="0" algn="l">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Preproduction</a:t>
            </a:r>
            <a:endParaRPr/>
          </a:p>
        </p:txBody>
      </p:sp>
      <p:sp>
        <p:nvSpPr>
          <p:cNvPr id="340" name="Google Shape;340;p33"/>
          <p:cNvSpPr txBox="1"/>
          <p:nvPr/>
        </p:nvSpPr>
        <p:spPr>
          <a:xfrm>
            <a:off x="5683250" y="2501900"/>
            <a:ext cx="1739900" cy="304800"/>
          </a:xfrm>
          <a:prstGeom prst="rect">
            <a:avLst/>
          </a:prstGeom>
          <a:noFill/>
          <a:ln>
            <a:noFill/>
          </a:ln>
        </p:spPr>
        <p:txBody>
          <a:bodyPr anchorCtr="0" anchor="t" bIns="0" lIns="0" spcFirstLastPara="1" rIns="0" wrap="square" tIns="0">
            <a:spAutoFit/>
          </a:bodyPr>
          <a:lstStyle/>
          <a:p>
            <a:pPr indent="0" lvl="2" marL="0" marR="0" rtl="0" algn="l">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Production</a:t>
            </a:r>
            <a:endParaRPr/>
          </a:p>
        </p:txBody>
      </p:sp>
      <p:sp>
        <p:nvSpPr>
          <p:cNvPr id="341" name="Google Shape;341;p33"/>
          <p:cNvSpPr txBox="1"/>
          <p:nvPr/>
        </p:nvSpPr>
        <p:spPr>
          <a:xfrm>
            <a:off x="5111750" y="4000500"/>
            <a:ext cx="1193800" cy="304800"/>
          </a:xfrm>
          <a:prstGeom prst="rect">
            <a:avLst/>
          </a:prstGeom>
          <a:noFill/>
          <a:ln>
            <a:noFill/>
          </a:ln>
        </p:spPr>
        <p:txBody>
          <a:bodyPr anchorCtr="0" anchor="t" bIns="0" lIns="0" spcFirstLastPara="1" rIns="0" wrap="square" tIns="0">
            <a:spAutoFit/>
          </a:bodyPr>
          <a:lstStyle/>
          <a:p>
            <a:pPr indent="0" lvl="2" marL="0" marR="0" rtl="0" algn="l">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Alpha</a:t>
            </a:r>
            <a:endParaRPr/>
          </a:p>
        </p:txBody>
      </p:sp>
      <p:sp>
        <p:nvSpPr>
          <p:cNvPr id="342" name="Google Shape;342;p33"/>
          <p:cNvSpPr txBox="1"/>
          <p:nvPr/>
        </p:nvSpPr>
        <p:spPr>
          <a:xfrm>
            <a:off x="5035550" y="4610100"/>
            <a:ext cx="1193800" cy="304800"/>
          </a:xfrm>
          <a:prstGeom prst="rect">
            <a:avLst/>
          </a:prstGeom>
          <a:noFill/>
          <a:ln>
            <a:noFill/>
          </a:ln>
        </p:spPr>
        <p:txBody>
          <a:bodyPr anchorCtr="0" anchor="t" bIns="0" lIns="0" spcFirstLastPara="1" rIns="0" wrap="square" tIns="0">
            <a:spAutoFit/>
          </a:bodyPr>
          <a:lstStyle/>
          <a:p>
            <a:pPr indent="0" lvl="2" marL="0" marR="0" rtl="0" algn="l">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Beta</a:t>
            </a:r>
            <a:endParaRPr/>
          </a:p>
        </p:txBody>
      </p:sp>
      <p:sp>
        <p:nvSpPr>
          <p:cNvPr id="343" name="Google Shape;343;p33"/>
          <p:cNvSpPr txBox="1"/>
          <p:nvPr/>
        </p:nvSpPr>
        <p:spPr>
          <a:xfrm>
            <a:off x="5010150" y="5308600"/>
            <a:ext cx="1193800" cy="304800"/>
          </a:xfrm>
          <a:prstGeom prst="rect">
            <a:avLst/>
          </a:prstGeom>
          <a:noFill/>
          <a:ln>
            <a:noFill/>
          </a:ln>
        </p:spPr>
        <p:txBody>
          <a:bodyPr anchorCtr="0" anchor="t" bIns="0" lIns="0" spcFirstLastPara="1" rIns="0" wrap="square" tIns="0">
            <a:spAutoFit/>
          </a:bodyPr>
          <a:lstStyle/>
          <a:p>
            <a:pPr indent="0" lvl="2" marL="0" marR="0" rtl="0" algn="l">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Gold</a:t>
            </a:r>
            <a:endParaRPr/>
          </a:p>
        </p:txBody>
      </p:sp>
      <p:sp>
        <p:nvSpPr>
          <p:cNvPr id="344" name="Google Shape;344;p33"/>
          <p:cNvSpPr txBox="1"/>
          <p:nvPr/>
        </p:nvSpPr>
        <p:spPr>
          <a:xfrm>
            <a:off x="5010150" y="5918200"/>
            <a:ext cx="2171700" cy="304800"/>
          </a:xfrm>
          <a:prstGeom prst="rect">
            <a:avLst/>
          </a:prstGeom>
          <a:noFill/>
          <a:ln>
            <a:noFill/>
          </a:ln>
        </p:spPr>
        <p:txBody>
          <a:bodyPr anchorCtr="0" anchor="t" bIns="0" lIns="0" spcFirstLastPara="1" rIns="0" wrap="square" tIns="0">
            <a:spAutoFit/>
          </a:bodyPr>
          <a:lstStyle/>
          <a:p>
            <a:pPr indent="0" lvl="2" marL="0" marR="0" rtl="0" algn="l">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Post-Release</a:t>
            </a:r>
            <a:endParaRPr/>
          </a:p>
        </p:txBody>
      </p:sp>
      <p:sp>
        <p:nvSpPr>
          <p:cNvPr id="345" name="Google Shape;345;p33"/>
          <p:cNvSpPr txBox="1"/>
          <p:nvPr/>
        </p:nvSpPr>
        <p:spPr>
          <a:xfrm>
            <a:off x="450850" y="1981200"/>
            <a:ext cx="2755900" cy="431800"/>
          </a:xfrm>
          <a:prstGeom prst="rect">
            <a:avLst/>
          </a:prstGeom>
          <a:noFill/>
          <a:ln>
            <a:noFill/>
          </a:ln>
        </p:spPr>
        <p:txBody>
          <a:bodyPr anchorCtr="0" anchor="t" bIns="0" lIns="0" spcFirstLastPara="1" rIns="0" wrap="square" tIns="0">
            <a:spAutoFit/>
          </a:bodyPr>
          <a:lstStyle/>
          <a:p>
            <a:pPr indent="0" lvl="2" marL="0" marR="0" rtl="0" algn="ctr">
              <a:lnSpc>
                <a:spcPct val="100000"/>
              </a:lnSpc>
              <a:spcBef>
                <a:spcPts val="0"/>
              </a:spcBef>
              <a:spcAft>
                <a:spcPts val="0"/>
              </a:spcAft>
              <a:buClr>
                <a:srgbClr val="000000"/>
              </a:buClr>
              <a:buSzPts val="2800"/>
              <a:buFont typeface="Helvetica Neue"/>
              <a:buNone/>
            </a:pPr>
            <a:r>
              <a:rPr b="1" i="0" lang="en-US" sz="2800" u="none" cap="none" strike="noStrike">
                <a:solidFill>
                  <a:srgbClr val="000000"/>
                </a:solidFill>
                <a:latin typeface="Helvetica Neue"/>
                <a:ea typeface="Helvetica Neue"/>
                <a:cs typeface="Helvetica Neue"/>
                <a:sym typeface="Helvetica Neue"/>
              </a:rPr>
              <a:t>Big Changes</a:t>
            </a:r>
            <a:endParaRPr/>
          </a:p>
        </p:txBody>
      </p:sp>
      <p:sp>
        <p:nvSpPr>
          <p:cNvPr id="346" name="Google Shape;346;p33"/>
          <p:cNvSpPr txBox="1"/>
          <p:nvPr/>
        </p:nvSpPr>
        <p:spPr>
          <a:xfrm>
            <a:off x="742950" y="5346700"/>
            <a:ext cx="2171700" cy="165100"/>
          </a:xfrm>
          <a:prstGeom prst="rect">
            <a:avLst/>
          </a:prstGeom>
          <a:noFill/>
          <a:ln>
            <a:noFill/>
          </a:ln>
        </p:spPr>
        <p:txBody>
          <a:bodyPr anchorCtr="0" anchor="t" bIns="0" lIns="0" spcFirstLastPara="1" rIns="0" wrap="square" tIns="0">
            <a:spAutoFit/>
          </a:bodyPr>
          <a:lstStyle/>
          <a:p>
            <a:pPr indent="0" lvl="2" marL="0" marR="0" rtl="0" algn="ctr">
              <a:lnSpc>
                <a:spcPct val="100000"/>
              </a:lnSpc>
              <a:spcBef>
                <a:spcPts val="0"/>
              </a:spcBef>
              <a:spcAft>
                <a:spcPts val="0"/>
              </a:spcAft>
              <a:buClr>
                <a:srgbClr val="000000"/>
              </a:buClr>
              <a:buSzPts val="1100"/>
              <a:buFont typeface="Helvetica Neue"/>
              <a:buNone/>
            </a:pPr>
            <a:r>
              <a:rPr b="0" i="0" lang="en-US" sz="1100" u="none" cap="none" strike="noStrike">
                <a:solidFill>
                  <a:srgbClr val="000000"/>
                </a:solidFill>
                <a:latin typeface="Helvetica Neue"/>
                <a:ea typeface="Helvetica Neue"/>
                <a:cs typeface="Helvetica Neue"/>
                <a:sym typeface="Helvetica Neue"/>
              </a:rPr>
              <a:t>Small Changes</a:t>
            </a:r>
            <a:endParaRPr/>
          </a:p>
        </p:txBody>
      </p:sp>
      <p:cxnSp>
        <p:nvCxnSpPr>
          <p:cNvPr id="347" name="Google Shape;347;p33"/>
          <p:cNvCxnSpPr/>
          <p:nvPr/>
        </p:nvCxnSpPr>
        <p:spPr>
          <a:xfrm rot="10800000">
            <a:off x="1844675" y="2430462"/>
            <a:ext cx="0" cy="2878137"/>
          </a:xfrm>
          <a:prstGeom prst="straightConnector1">
            <a:avLst/>
          </a:prstGeom>
          <a:noFill/>
          <a:ln cap="flat" cmpd="sng" w="38100">
            <a:solidFill>
              <a:srgbClr val="789ABA"/>
            </a:solidFill>
            <a:prstDash val="solid"/>
            <a:round/>
            <a:headEnd len="med" w="med" type="stealth"/>
            <a:tailEnd len="sm" w="sm" type="none"/>
          </a:ln>
          <a:effectLst>
            <a:outerShdw blurRad="63500" dir="2700000" dist="38100">
              <a:srgbClr val="000000"/>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 name="Shape 52"/>
        <p:cNvGrpSpPr/>
        <p:nvPr/>
      </p:nvGrpSpPr>
      <p:grpSpPr>
        <a:xfrm>
          <a:off x="0" y="0"/>
          <a:ext cx="0" cy="0"/>
          <a:chOff x="0" y="0"/>
          <a:chExt cx="0" cy="0"/>
        </a:xfrm>
      </p:grpSpPr>
      <p:pic>
        <p:nvPicPr>
          <p:cNvPr id="53" name="Google Shape;53;p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54" name="Google Shape;54;p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55" name="Google Shape;55;p7"/>
          <p:cNvSpPr txBox="1"/>
          <p:nvPr>
            <p:ph type="title"/>
          </p:nvPr>
        </p:nvSpPr>
        <p:spPr>
          <a:xfrm>
            <a:off x="76200" y="0"/>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of Design</a:t>
            </a:r>
            <a:endParaRPr/>
          </a:p>
        </p:txBody>
      </p:sp>
      <p:sp>
        <p:nvSpPr>
          <p:cNvPr id="56" name="Google Shape;56;p7"/>
          <p:cNvSpPr txBox="1"/>
          <p:nvPr>
            <p:ph idx="1" type="body"/>
          </p:nvPr>
        </p:nvSpPr>
        <p:spPr>
          <a:xfrm>
            <a:off x="457200" y="1193800"/>
            <a:ext cx="8229600" cy="4279900"/>
          </a:xfrm>
          <a:prstGeom prst="rect">
            <a:avLst/>
          </a:prstGeom>
          <a:noFill/>
          <a:ln>
            <a:noFill/>
          </a:ln>
        </p:spPr>
        <p:txBody>
          <a:bodyPr anchorCtr="0" anchor="ctr" bIns="50800" lIns="50800" spcFirstLastPara="1" rIns="50800" wrap="square" tIns="50800">
            <a:noAutofit/>
          </a:bodyPr>
          <a:lstStyle/>
          <a:p>
            <a:pPr indent="-304798" lvl="0" marL="344487" marR="0" rtl="0" algn="ctr">
              <a:lnSpc>
                <a:spcPct val="100000"/>
              </a:lnSpc>
              <a:spcBef>
                <a:spcPts val="0"/>
              </a:spcBef>
              <a:spcAft>
                <a:spcPts val="0"/>
              </a:spcAft>
              <a:buClr>
                <a:srgbClr val="963566"/>
              </a:buClr>
              <a:buSzPts val="3600"/>
              <a:buFont typeface="Noto Sans Symbols"/>
              <a:buNone/>
            </a:pPr>
            <a:r>
              <a:rPr b="1" i="0" lang="en-US" sz="3600" u="none" cap="none" strike="noStrike">
                <a:solidFill>
                  <a:srgbClr val="963566"/>
                </a:solidFill>
                <a:latin typeface="Helvetica Neue"/>
                <a:ea typeface="Helvetica Neue"/>
                <a:cs typeface="Helvetica Neue"/>
                <a:sym typeface="Helvetica Neue"/>
              </a:rPr>
              <a:t>"Game design is 1% inspiration</a:t>
            </a:r>
            <a:br>
              <a:rPr b="1" i="0" lang="en-US" sz="3600" u="none" cap="none" strike="noStrike">
                <a:solidFill>
                  <a:srgbClr val="963566"/>
                </a:solidFill>
                <a:latin typeface="Helvetica Neue"/>
                <a:ea typeface="Helvetica Neue"/>
                <a:cs typeface="Helvetica Neue"/>
                <a:sym typeface="Helvetica Neue"/>
              </a:rPr>
            </a:br>
            <a:r>
              <a:rPr b="1" i="0" lang="en-US" sz="3600" u="none" cap="none" strike="noStrike">
                <a:solidFill>
                  <a:srgbClr val="963566"/>
                </a:solidFill>
                <a:latin typeface="Helvetica Neue"/>
                <a:ea typeface="Helvetica Neue"/>
                <a:cs typeface="Helvetica Neue"/>
                <a:sym typeface="Helvetica Neue"/>
              </a:rPr>
              <a:t>and 99% iteration"</a:t>
            </a:r>
            <a:endParaRPr b="1" i="0" sz="3600" u="none" cap="none" strike="noStrike">
              <a:solidFill>
                <a:srgbClr val="963566"/>
              </a:solidFill>
              <a:latin typeface="Helvetica Neue"/>
              <a:ea typeface="Helvetica Neue"/>
              <a:cs typeface="Helvetica Neue"/>
              <a:sym typeface="Helvetica Neue"/>
            </a:endParaRPr>
          </a:p>
          <a:p>
            <a:pPr indent="-304799" lvl="1" marL="801687" marR="0" rtl="0" algn="r">
              <a:lnSpc>
                <a:spcPct val="100000"/>
              </a:lnSpc>
              <a:spcBef>
                <a:spcPts val="1100"/>
              </a:spcBef>
              <a:spcAft>
                <a:spcPts val="0"/>
              </a:spcAft>
              <a:buClr>
                <a:srgbClr val="000000"/>
              </a:buClr>
              <a:buSzPts val="2800"/>
              <a:buFont typeface="Noto Sans Symbols"/>
              <a:buNone/>
            </a:pPr>
            <a:r>
              <a:rPr b="1" i="0" lang="en-US" sz="2800" u="none" cap="none" strike="noStrike">
                <a:solidFill>
                  <a:srgbClr val="000000"/>
                </a:solidFill>
                <a:latin typeface="Helvetica Neue"/>
                <a:ea typeface="Helvetica Neue"/>
                <a:cs typeface="Helvetica Neue"/>
                <a:sym typeface="Helvetica Neue"/>
              </a:rPr>
              <a:t>– Chris Swain</a:t>
            </a:r>
            <a:endParaRPr/>
          </a:p>
        </p:txBody>
      </p:sp>
      <p:sp>
        <p:nvSpPr>
          <p:cNvPr id="57" name="Google Shape;57;p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1" name="Shape 351"/>
        <p:cNvGrpSpPr/>
        <p:nvPr/>
      </p:nvGrpSpPr>
      <p:grpSpPr>
        <a:xfrm>
          <a:off x="0" y="0"/>
          <a:ext cx="0" cy="0"/>
          <a:chOff x="0" y="0"/>
          <a:chExt cx="0" cy="0"/>
        </a:xfrm>
      </p:grpSpPr>
      <p:pic>
        <p:nvPicPr>
          <p:cNvPr id="352" name="Google Shape;352;p3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53" name="Google Shape;353;p3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54" name="Google Shape;354;p3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Professional Development Phases</a:t>
            </a:r>
            <a:endParaRPr/>
          </a:p>
        </p:txBody>
      </p:sp>
      <p:sp>
        <p:nvSpPr>
          <p:cNvPr id="355" name="Google Shape;355;p34"/>
          <p:cNvSpPr txBox="1"/>
          <p:nvPr>
            <p:ph idx="1" type="body"/>
          </p:nvPr>
        </p:nvSpPr>
        <p:spPr>
          <a:xfrm>
            <a:off x="457200" y="1054100"/>
            <a:ext cx="83185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Preproduction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Small team (4-16 people)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Lots of prototyping, lots of changes to ideas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Lots of playtesting by a trusted audience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topic of most of this book</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Ends in a high-quality "vertical slice" of the game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Production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Massive team growth (up to 100-300 people)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Systems design needs to be locked down very quickly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Changes cost a lot more, so there are fewer changes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Expands the vertical slice quality to the rest of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Playtesting continues (somewhat expanded audience) </a:t>
            </a:r>
            <a:endParaRPr/>
          </a:p>
        </p:txBody>
      </p:sp>
      <p:sp>
        <p:nvSpPr>
          <p:cNvPr id="356" name="Google Shape;356;p3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0" name="Shape 360"/>
        <p:cNvGrpSpPr/>
        <p:nvPr/>
      </p:nvGrpSpPr>
      <p:grpSpPr>
        <a:xfrm>
          <a:off x="0" y="0"/>
          <a:ext cx="0" cy="0"/>
          <a:chOff x="0" y="0"/>
          <a:chExt cx="0" cy="0"/>
        </a:xfrm>
      </p:grpSpPr>
      <p:pic>
        <p:nvPicPr>
          <p:cNvPr id="361" name="Google Shape;361;p3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62" name="Google Shape;362;p3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63" name="Google Shape;363;p3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Professional Development Phases</a:t>
            </a:r>
            <a:endParaRPr/>
          </a:p>
        </p:txBody>
      </p:sp>
      <p:sp>
        <p:nvSpPr>
          <p:cNvPr id="364" name="Google Shape;364;p35"/>
          <p:cNvSpPr txBox="1"/>
          <p:nvPr>
            <p:ph idx="1" type="body"/>
          </p:nvPr>
        </p:nvSpPr>
        <p:spPr>
          <a:xfrm>
            <a:off x="457200" y="1054100"/>
            <a:ext cx="83185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Alpha</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Functionality and game mechanics are 100% locked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No more changes to the systems design of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Only make changes in response to specific problems found through testing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Extensive QA (Quality Assurance) testing in this phase by professional QA teams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Some bugs (errors in programming) remain, but all should have been identified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Alpha ends when you believe that all high-level bugs have been resolved</a:t>
            </a:r>
            <a:endParaRPr/>
          </a:p>
        </p:txBody>
      </p:sp>
      <p:sp>
        <p:nvSpPr>
          <p:cNvPr id="365" name="Google Shape;365;p3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9" name="Shape 369"/>
        <p:cNvGrpSpPr/>
        <p:nvPr/>
      </p:nvGrpSpPr>
      <p:grpSpPr>
        <a:xfrm>
          <a:off x="0" y="0"/>
          <a:ext cx="0" cy="0"/>
          <a:chOff x="0" y="0"/>
          <a:chExt cx="0" cy="0"/>
        </a:xfrm>
      </p:grpSpPr>
      <p:pic>
        <p:nvPicPr>
          <p:cNvPr id="370" name="Google Shape;370;p3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71" name="Google Shape;371;p3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72" name="Google Shape;372;p3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Professional Development Phases</a:t>
            </a:r>
            <a:endParaRPr/>
          </a:p>
        </p:txBody>
      </p:sp>
      <p:sp>
        <p:nvSpPr>
          <p:cNvPr id="373" name="Google Shape;373;p36"/>
          <p:cNvSpPr txBox="1"/>
          <p:nvPr>
            <p:ph idx="1" type="body"/>
          </p:nvPr>
        </p:nvSpPr>
        <p:spPr>
          <a:xfrm>
            <a:off x="457200" y="1054100"/>
            <a:ext cx="83185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Beta</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game is effectively done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Only minor bugs remain</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Purpose of this phase is to find and fix any remaining bugs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No design changes, just fixes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Lots of testing!</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Gold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game is ship-ready</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Post-Release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In the Internet age, games can have a post-release phase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 little bug-fixing for very rare bugs (encountered by players)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DLC (DownLoadable Content) production</a:t>
            </a:r>
            <a:endParaRPr/>
          </a:p>
        </p:txBody>
      </p:sp>
      <p:sp>
        <p:nvSpPr>
          <p:cNvPr id="374" name="Google Shape;374;p3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8" name="Shape 378"/>
        <p:cNvGrpSpPr/>
        <p:nvPr/>
      </p:nvGrpSpPr>
      <p:grpSpPr>
        <a:xfrm>
          <a:off x="0" y="0"/>
          <a:ext cx="0" cy="0"/>
          <a:chOff x="0" y="0"/>
          <a:chExt cx="0" cy="0"/>
        </a:xfrm>
      </p:grpSpPr>
      <p:pic>
        <p:nvPicPr>
          <p:cNvPr id="379" name="Google Shape;379;p3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80" name="Google Shape;380;p3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81" name="Google Shape;381;p37"/>
          <p:cNvSpPr txBox="1"/>
          <p:nvPr>
            <p:ph type="title"/>
          </p:nvPr>
        </p:nvSpPr>
        <p:spPr>
          <a:xfrm>
            <a:off x="76200" y="0"/>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Scoping</a:t>
            </a:r>
            <a:endParaRPr/>
          </a:p>
        </p:txBody>
      </p:sp>
      <p:sp>
        <p:nvSpPr>
          <p:cNvPr id="382" name="Google Shape;382;p37"/>
          <p:cNvSpPr txBox="1"/>
          <p:nvPr>
            <p:ph idx="1" type="body"/>
          </p:nvPr>
        </p:nvSpPr>
        <p:spPr>
          <a:xfrm>
            <a:off x="457200" y="1193800"/>
            <a:ext cx="8229600" cy="4279900"/>
          </a:xfrm>
          <a:prstGeom prst="rect">
            <a:avLst/>
          </a:prstGeom>
          <a:noFill/>
          <a:ln>
            <a:noFill/>
          </a:ln>
        </p:spPr>
        <p:txBody>
          <a:bodyPr anchorCtr="0" anchor="ctr" bIns="50800" lIns="50800" spcFirstLastPara="1" rIns="50800" wrap="square" tIns="50800">
            <a:noAutofit/>
          </a:bodyPr>
          <a:lstStyle/>
          <a:p>
            <a:pPr indent="-304798" lvl="0" marL="344487" marR="0" rtl="0" algn="ctr">
              <a:lnSpc>
                <a:spcPct val="100000"/>
              </a:lnSpc>
              <a:spcBef>
                <a:spcPts val="0"/>
              </a:spcBef>
              <a:spcAft>
                <a:spcPts val="0"/>
              </a:spcAft>
              <a:buClr>
                <a:srgbClr val="963566"/>
              </a:buClr>
              <a:buSzPts val="3600"/>
              <a:buFont typeface="Noto Sans Symbols"/>
              <a:buNone/>
            </a:pPr>
            <a:r>
              <a:rPr b="1" i="0" lang="en-US" sz="3600" u="none" cap="none" strike="noStrike">
                <a:solidFill>
                  <a:srgbClr val="963566"/>
                </a:solidFill>
                <a:latin typeface="Helvetica Neue"/>
                <a:ea typeface="Helvetica Neue"/>
                <a:cs typeface="Helvetica Neue"/>
                <a:sym typeface="Helvetica Neue"/>
              </a:rPr>
              <a:t>Overscoping is the #1 killer </a:t>
            </a:r>
            <a:br>
              <a:rPr b="1" i="0" lang="en-US" sz="3600" u="none" cap="none" strike="noStrike">
                <a:solidFill>
                  <a:srgbClr val="963566"/>
                </a:solidFill>
                <a:latin typeface="Helvetica Neue"/>
                <a:ea typeface="Helvetica Neue"/>
                <a:cs typeface="Helvetica Neue"/>
                <a:sym typeface="Helvetica Neue"/>
              </a:rPr>
            </a:br>
            <a:r>
              <a:rPr b="1" i="0" lang="en-US" sz="3600" u="none" cap="none" strike="noStrike">
                <a:solidFill>
                  <a:srgbClr val="963566"/>
                </a:solidFill>
                <a:latin typeface="Helvetica Neue"/>
                <a:ea typeface="Helvetica Neue"/>
                <a:cs typeface="Helvetica Neue"/>
                <a:sym typeface="Helvetica Neue"/>
              </a:rPr>
              <a:t>of game projects.</a:t>
            </a:r>
            <a:endParaRPr/>
          </a:p>
        </p:txBody>
      </p:sp>
      <p:sp>
        <p:nvSpPr>
          <p:cNvPr id="383" name="Google Shape;383;p3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7" name="Shape 387"/>
        <p:cNvGrpSpPr/>
        <p:nvPr/>
      </p:nvGrpSpPr>
      <p:grpSpPr>
        <a:xfrm>
          <a:off x="0" y="0"/>
          <a:ext cx="0" cy="0"/>
          <a:chOff x="0" y="0"/>
          <a:chExt cx="0" cy="0"/>
        </a:xfrm>
      </p:grpSpPr>
      <p:pic>
        <p:nvPicPr>
          <p:cNvPr id="388" name="Google Shape;388;p3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89" name="Google Shape;389;p3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90" name="Google Shape;390;p3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Scoping</a:t>
            </a:r>
            <a:endParaRPr/>
          </a:p>
        </p:txBody>
      </p:sp>
      <p:sp>
        <p:nvSpPr>
          <p:cNvPr id="391" name="Google Shape;391;p38"/>
          <p:cNvSpPr txBox="1"/>
          <p:nvPr>
            <p:ph idx="1" type="body"/>
          </p:nvPr>
        </p:nvSpPr>
        <p:spPr>
          <a:xfrm>
            <a:off x="457200" y="1054100"/>
            <a:ext cx="83185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Scoping is the process of limiting your design to what can be reasonably accomplished with the time and resources you have available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Most AAA professional games have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Teams of hundreds of people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Budgets of millions of dollars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 two-year development timeline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Think realistically about what you have available when making your games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Look to independent game festivals like IndieCade for inspiration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Even some indie games have large teams and budgets</a:t>
            </a:r>
            <a:endParaRPr/>
          </a:p>
        </p:txBody>
      </p:sp>
      <p:sp>
        <p:nvSpPr>
          <p:cNvPr id="392" name="Google Shape;392;p3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6" name="Shape 396"/>
        <p:cNvGrpSpPr/>
        <p:nvPr/>
      </p:nvGrpSpPr>
      <p:grpSpPr>
        <a:xfrm>
          <a:off x="0" y="0"/>
          <a:ext cx="0" cy="0"/>
          <a:chOff x="0" y="0"/>
          <a:chExt cx="0" cy="0"/>
        </a:xfrm>
      </p:grpSpPr>
      <p:pic>
        <p:nvPicPr>
          <p:cNvPr id="397" name="Google Shape;397;p3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98" name="Google Shape;398;p3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99" name="Google Shape;399;p3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Chapter 7 – Summary</a:t>
            </a:r>
            <a:endParaRPr/>
          </a:p>
        </p:txBody>
      </p:sp>
      <p:sp>
        <p:nvSpPr>
          <p:cNvPr id="400" name="Google Shape;400;p3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
        <p:nvSpPr>
          <p:cNvPr id="401" name="Google Shape;401;p39"/>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Iterative Process of Design is </a:t>
            </a:r>
            <a:r>
              <a:rPr b="1" i="1" lang="en-US" sz="2400" u="none" cap="none" strike="noStrike">
                <a:solidFill>
                  <a:srgbClr val="963566"/>
                </a:solidFill>
                <a:latin typeface="Helvetica Neue"/>
                <a:ea typeface="Helvetica Neue"/>
                <a:cs typeface="Helvetica Neue"/>
                <a:sym typeface="Helvetica Neue"/>
              </a:rPr>
              <a:t>the</a:t>
            </a:r>
            <a:r>
              <a:rPr b="1" i="0" lang="en-US" sz="2400" u="none" cap="none" strike="noStrike">
                <a:solidFill>
                  <a:srgbClr val="963566"/>
                </a:solidFill>
                <a:latin typeface="Helvetica Neue"/>
                <a:ea typeface="Helvetica Neue"/>
                <a:cs typeface="Helvetica Neue"/>
                <a:sym typeface="Helvetica Neue"/>
              </a:rPr>
              <a:t> key to good design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Great innovations can come from combining disparate ideas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 good brainstorming process can help you do this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Prototypes exist to help you hone your designs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But you can only make major design changes early in the game development process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Carefully consider the scope of your game design!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Next Chapter:</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 explore several goals that you can have as a designer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pic>
        <p:nvPicPr>
          <p:cNvPr id="62" name="Google Shape;62;p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63" name="Google Shape;63;p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64" name="Google Shape;64;p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of Design</a:t>
            </a:r>
            <a:endParaRPr/>
          </a:p>
        </p:txBody>
      </p:sp>
      <p:sp>
        <p:nvSpPr>
          <p:cNvPr id="65" name="Google Shape;65;p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id="66" name="Google Shape;66;p8"/>
          <p:cNvPicPr preferRelativeResize="0"/>
          <p:nvPr/>
        </p:nvPicPr>
        <p:blipFill rotWithShape="1">
          <a:blip r:embed="rId5">
            <a:alphaModFix/>
          </a:blip>
          <a:srcRect b="0" l="0" r="0" t="0"/>
          <a:stretch/>
        </p:blipFill>
        <p:spPr>
          <a:xfrm>
            <a:off x="2233612" y="690562"/>
            <a:ext cx="4675187" cy="4675187"/>
          </a:xfrm>
          <a:prstGeom prst="rect">
            <a:avLst/>
          </a:prstGeom>
          <a:noFill/>
          <a:ln>
            <a:noFill/>
          </a:ln>
        </p:spPr>
      </p:pic>
      <p:sp>
        <p:nvSpPr>
          <p:cNvPr id="67" name="Google Shape;67;p8"/>
          <p:cNvSpPr txBox="1"/>
          <p:nvPr>
            <p:ph idx="1" type="body"/>
          </p:nvPr>
        </p:nvSpPr>
        <p:spPr>
          <a:xfrm>
            <a:off x="457200" y="5080000"/>
            <a:ext cx="8229600" cy="12954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Analysis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Understand where you are and what you want to accomplish</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Think about your available resources and time </a:t>
            </a:r>
            <a:endParaRPr/>
          </a:p>
        </p:txBody>
      </p:sp>
      <p:sp>
        <p:nvSpPr>
          <p:cNvPr id="68" name="Google Shape;68;p8"/>
          <p:cNvSpPr txBox="1"/>
          <p:nvPr/>
        </p:nvSpPr>
        <p:spPr>
          <a:xfrm>
            <a:off x="5651500" y="939800"/>
            <a:ext cx="965200" cy="546100"/>
          </a:xfrm>
          <a:prstGeom prst="rect">
            <a:avLst/>
          </a:prstGeom>
          <a:solidFill>
            <a:srgbClr val="FFFFFF"/>
          </a:solidFill>
          <a:ln>
            <a:noFill/>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 name="Google Shape;69;p8"/>
          <p:cNvSpPr txBox="1"/>
          <p:nvPr/>
        </p:nvSpPr>
        <p:spPr>
          <a:xfrm>
            <a:off x="5232400" y="4648200"/>
            <a:ext cx="1384300" cy="317500"/>
          </a:xfrm>
          <a:prstGeom prst="rect">
            <a:avLst/>
          </a:prstGeom>
          <a:solidFill>
            <a:srgbClr val="FFFFFF"/>
          </a:solidFill>
          <a:ln>
            <a:noFill/>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0" name="Google Shape;70;p8"/>
          <p:cNvSpPr txBox="1"/>
          <p:nvPr/>
        </p:nvSpPr>
        <p:spPr>
          <a:xfrm>
            <a:off x="2565400" y="4648200"/>
            <a:ext cx="1384300" cy="317500"/>
          </a:xfrm>
          <a:prstGeom prst="rect">
            <a:avLst/>
          </a:prstGeom>
          <a:solidFill>
            <a:srgbClr val="FFFFFF"/>
          </a:solidFill>
          <a:ln>
            <a:noFill/>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pic>
        <p:nvPicPr>
          <p:cNvPr id="75" name="Google Shape;75;p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76" name="Google Shape;76;p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77" name="Google Shape;77;p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of Design</a:t>
            </a:r>
            <a:endParaRPr/>
          </a:p>
        </p:txBody>
      </p:sp>
      <p:sp>
        <p:nvSpPr>
          <p:cNvPr id="78" name="Google Shape;78;p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79" name="Google Shape;79;p9"/>
          <p:cNvPicPr preferRelativeResize="0"/>
          <p:nvPr/>
        </p:nvPicPr>
        <p:blipFill rotWithShape="1">
          <a:blip r:embed="rId5">
            <a:alphaModFix/>
          </a:blip>
          <a:srcRect b="0" l="0" r="0" t="0"/>
          <a:stretch/>
        </p:blipFill>
        <p:spPr>
          <a:xfrm>
            <a:off x="2233612" y="690562"/>
            <a:ext cx="4675187" cy="4675187"/>
          </a:xfrm>
          <a:prstGeom prst="rect">
            <a:avLst/>
          </a:prstGeom>
          <a:noFill/>
          <a:ln>
            <a:noFill/>
          </a:ln>
        </p:spPr>
      </p:pic>
      <p:sp>
        <p:nvSpPr>
          <p:cNvPr id="80" name="Google Shape;80;p9"/>
          <p:cNvSpPr txBox="1"/>
          <p:nvPr>
            <p:ph idx="1" type="body"/>
          </p:nvPr>
        </p:nvSpPr>
        <p:spPr>
          <a:xfrm>
            <a:off x="457200" y="5080000"/>
            <a:ext cx="8610600" cy="12954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Design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Create a design that solves the problem or fits the opportunity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Starts with brainstorming. Ends with a plan for implementation.</a:t>
            </a:r>
            <a:endParaRPr/>
          </a:p>
        </p:txBody>
      </p:sp>
      <p:sp>
        <p:nvSpPr>
          <p:cNvPr id="81" name="Google Shape;81;p9"/>
          <p:cNvSpPr txBox="1"/>
          <p:nvPr/>
        </p:nvSpPr>
        <p:spPr>
          <a:xfrm>
            <a:off x="5232400" y="4648200"/>
            <a:ext cx="1384300" cy="317500"/>
          </a:xfrm>
          <a:prstGeom prst="rect">
            <a:avLst/>
          </a:prstGeom>
          <a:solidFill>
            <a:srgbClr val="FFFFFF"/>
          </a:solidFill>
          <a:ln>
            <a:noFill/>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 name="Google Shape;82;p9"/>
          <p:cNvSpPr txBox="1"/>
          <p:nvPr/>
        </p:nvSpPr>
        <p:spPr>
          <a:xfrm>
            <a:off x="2565400" y="4648200"/>
            <a:ext cx="1384300" cy="317500"/>
          </a:xfrm>
          <a:prstGeom prst="rect">
            <a:avLst/>
          </a:prstGeom>
          <a:solidFill>
            <a:srgbClr val="FFFFFF"/>
          </a:solidFill>
          <a:ln>
            <a:noFill/>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pic>
        <p:nvPicPr>
          <p:cNvPr id="87" name="Google Shape;87;p1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88" name="Google Shape;88;p1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89" name="Google Shape;89;p1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of Design</a:t>
            </a:r>
            <a:endParaRPr/>
          </a:p>
        </p:txBody>
      </p:sp>
      <p:sp>
        <p:nvSpPr>
          <p:cNvPr id="90" name="Google Shape;90;p1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91" name="Google Shape;91;p10"/>
          <p:cNvPicPr preferRelativeResize="0"/>
          <p:nvPr/>
        </p:nvPicPr>
        <p:blipFill rotWithShape="1">
          <a:blip r:embed="rId5">
            <a:alphaModFix/>
          </a:blip>
          <a:srcRect b="0" l="0" r="0" t="0"/>
          <a:stretch/>
        </p:blipFill>
        <p:spPr>
          <a:xfrm>
            <a:off x="2233612" y="690562"/>
            <a:ext cx="4675187" cy="4675187"/>
          </a:xfrm>
          <a:prstGeom prst="rect">
            <a:avLst/>
          </a:prstGeom>
          <a:noFill/>
          <a:ln>
            <a:noFill/>
          </a:ln>
        </p:spPr>
      </p:pic>
      <p:sp>
        <p:nvSpPr>
          <p:cNvPr id="92" name="Google Shape;92;p10"/>
          <p:cNvSpPr txBox="1"/>
          <p:nvPr>
            <p:ph idx="1" type="body"/>
          </p:nvPr>
        </p:nvSpPr>
        <p:spPr>
          <a:xfrm>
            <a:off x="457200" y="5080000"/>
            <a:ext cx="8229600" cy="12954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Implementation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Execute on your plan. Make a working game prototype.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is the shortest path to something playable / testable?</a:t>
            </a:r>
            <a:endParaRPr/>
          </a:p>
        </p:txBody>
      </p:sp>
      <p:sp>
        <p:nvSpPr>
          <p:cNvPr id="93" name="Google Shape;93;p10"/>
          <p:cNvSpPr txBox="1"/>
          <p:nvPr/>
        </p:nvSpPr>
        <p:spPr>
          <a:xfrm>
            <a:off x="2565400" y="4648200"/>
            <a:ext cx="1384300" cy="317500"/>
          </a:xfrm>
          <a:prstGeom prst="rect">
            <a:avLst/>
          </a:prstGeom>
          <a:solidFill>
            <a:srgbClr val="FFFFFF"/>
          </a:solidFill>
          <a:ln>
            <a:noFill/>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pic>
        <p:nvPicPr>
          <p:cNvPr id="98" name="Google Shape;98;p1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99" name="Google Shape;99;p1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00" name="Google Shape;100;p1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of Design</a:t>
            </a:r>
            <a:endParaRPr/>
          </a:p>
        </p:txBody>
      </p:sp>
      <p:sp>
        <p:nvSpPr>
          <p:cNvPr id="101" name="Google Shape;101;p1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102" name="Google Shape;102;p11"/>
          <p:cNvPicPr preferRelativeResize="0"/>
          <p:nvPr/>
        </p:nvPicPr>
        <p:blipFill rotWithShape="1">
          <a:blip r:embed="rId5">
            <a:alphaModFix/>
          </a:blip>
          <a:srcRect b="0" l="0" r="0" t="0"/>
          <a:stretch/>
        </p:blipFill>
        <p:spPr>
          <a:xfrm>
            <a:off x="2233612" y="690562"/>
            <a:ext cx="4675187" cy="4675187"/>
          </a:xfrm>
          <a:prstGeom prst="rect">
            <a:avLst/>
          </a:prstGeom>
          <a:noFill/>
          <a:ln>
            <a:noFill/>
          </a:ln>
        </p:spPr>
      </p:pic>
      <p:sp>
        <p:nvSpPr>
          <p:cNvPr id="103" name="Google Shape;103;p11"/>
          <p:cNvSpPr txBox="1"/>
          <p:nvPr>
            <p:ph idx="1" type="body"/>
          </p:nvPr>
        </p:nvSpPr>
        <p:spPr>
          <a:xfrm>
            <a:off x="457200" y="5080000"/>
            <a:ext cx="8229600" cy="12954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Testing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Have people actually play your game and get reactions!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Testing is critically important to this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pic>
        <p:nvPicPr>
          <p:cNvPr id="108" name="Google Shape;108;p1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09" name="Google Shape;109;p1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10" name="Google Shape;110;p1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of Design</a:t>
            </a:r>
            <a:endParaRPr/>
          </a:p>
        </p:txBody>
      </p:sp>
      <p:sp>
        <p:nvSpPr>
          <p:cNvPr id="111" name="Google Shape;111;p1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112" name="Google Shape;112;p12"/>
          <p:cNvPicPr preferRelativeResize="0"/>
          <p:nvPr/>
        </p:nvPicPr>
        <p:blipFill rotWithShape="1">
          <a:blip r:embed="rId5">
            <a:alphaModFix/>
          </a:blip>
          <a:srcRect b="0" l="0" r="0" t="0"/>
          <a:stretch/>
        </p:blipFill>
        <p:spPr>
          <a:xfrm>
            <a:off x="2233612" y="690562"/>
            <a:ext cx="4675187" cy="4675187"/>
          </a:xfrm>
          <a:prstGeom prst="rect">
            <a:avLst/>
          </a:prstGeom>
          <a:noFill/>
          <a:ln>
            <a:noFill/>
          </a:ln>
        </p:spPr>
      </p:pic>
      <p:sp>
        <p:nvSpPr>
          <p:cNvPr id="113" name="Google Shape;113;p12"/>
          <p:cNvSpPr txBox="1"/>
          <p:nvPr>
            <p:ph idx="1" type="body"/>
          </p:nvPr>
        </p:nvSpPr>
        <p:spPr>
          <a:xfrm>
            <a:off x="457200" y="5080000"/>
            <a:ext cx="8229600" cy="12954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Iteration!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Analyze the results of your game testing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Modify your design, implement, test again!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pic>
        <p:nvPicPr>
          <p:cNvPr id="118" name="Google Shape;118;p1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19" name="Google Shape;119;p1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20" name="Google Shape;120;p1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Iterative Process: Analysis</a:t>
            </a:r>
            <a:endParaRPr/>
          </a:p>
        </p:txBody>
      </p:sp>
      <p:sp>
        <p:nvSpPr>
          <p:cNvPr id="121" name="Google Shape;121;p13"/>
          <p:cNvSpPr txBox="1"/>
          <p:nvPr>
            <p:ph idx="1" type="body"/>
          </p:nvPr>
        </p:nvSpPr>
        <p:spPr>
          <a:xfrm>
            <a:off x="457200" y="1054100"/>
            <a:ext cx="84074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Analysis is about asking the right initial questions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For whom are you designing this game?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Demographic information</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Target platform</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You're almost never designing the game for yourself!</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are your resources?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Team members, budget, timeline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Time is the most important resource!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prior art exists?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What other games exist in this space?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This is often ignored by novice designers, but it's critically important!</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is the fastest path to a playable and testable game?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How can you get your game up and running ASAP?</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Mechanics are absolutely the most important element in this phase</a:t>
            </a:r>
            <a:endParaRPr/>
          </a:p>
        </p:txBody>
      </p:sp>
      <p:sp>
        <p:nvSpPr>
          <p:cNvPr id="122" name="Google Shape;122;p1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 Sidebar">
  <a:themeElements>
    <a:clrScheme name="White - Sidebar">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