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embeddedFontLst>
    <p:embeddedFont>
      <p:font typeface="Helvetica Neue"/>
      <p:regular r:id="rId40"/>
      <p:bold r:id="rId41"/>
      <p:italic r:id="rId42"/>
      <p:boldItalic r:id="rId43"/>
    </p:embeddedFont>
    <p:embeddedFont>
      <p:font typeface="Arial Black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44" Type="http://schemas.openxmlformats.org/officeDocument/2006/relationships/font" Target="fonts/ArialBlack-regular.fntdata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39687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title"/>
          </p:nvPr>
        </p:nvSpPr>
        <p:spPr>
          <a:xfrm>
            <a:off x="76200" y="2282825"/>
            <a:ext cx="899160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GOALS</a:t>
            </a:r>
            <a:endParaRPr/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0" y="12700"/>
            <a:ext cx="91440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08</a:t>
            </a:r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2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</a:t>
            </a:r>
            <a:endParaRPr/>
          </a:p>
        </p:txBody>
      </p:sp>
      <p:sp>
        <p:nvSpPr>
          <p:cNvPr id="106" name="Google Shape;106;p12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 –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enjoy themselves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Lusory Attitude –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to get into a gamer's mindset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 –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are optimally challenged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Structured Conflict –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experience challenge and competition in a structured way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Empowerment –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feel powerful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Attention and Involvement –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are engaged by your game in a sustained way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Interesting Decisions –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have tough choices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Experiential Understanding –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gain new understanding through interactive experiences</a:t>
            </a:r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Fun</a:t>
            </a:r>
            <a:endParaRPr/>
          </a:p>
        </p:txBody>
      </p:sp>
      <p:sp>
        <p:nvSpPr>
          <p:cNvPr id="115" name="Google Shape;115;p13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 is, of course, not the only goal of a game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are willing to play something that isn't "fun" as long as it holds their attention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1" i="1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 Design Theory</a:t>
            </a: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Keith Burgun proposes three aspects that make a game fun: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Enjoyable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Engaging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Fulfilling</a:t>
            </a:r>
            <a:endParaRPr/>
          </a:p>
        </p:txBody>
      </p:sp>
      <p:sp>
        <p:nvSpPr>
          <p:cNvPr id="116" name="Google Shape;116;p13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Fun</a:t>
            </a:r>
            <a:endParaRPr/>
          </a:p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Enjoyable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Enjoyment is what most players are seeking in a game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 Jeux et Hommes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Man, Play, and Games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Roger Caillois identified four types of play: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Agon -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Competitive play (e.g., chess, baseball, Uncharted)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Alea -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Chance-based play (e.g., gambling and rock, paper, scissors)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Ilinx -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Vertiginous play (e.g., roller coasters, children spinning around until they're dizzy, and other play that makes the player feel vertigo)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Mimicry -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Play centered on make-believe and simulation (e.g., playing house, playing with action figures).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of these are enjoyable in their own way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Fun</a:t>
            </a:r>
            <a:endParaRPr/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Engaging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game must grab and hold the player's attention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discussed in detail in the following Attention and Involvement section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Fulfilling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Playing the game should fulfill some desire of the player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Socialization -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be fulfilled by playing a board game with friends or by playing in the virtual community of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Animal Crossing</a:t>
            </a:r>
            <a:endParaRPr b="0" i="1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Fiero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(personal triumph over adversity)</a:t>
            </a: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be fulfilled by helping your team win a soccer match or defeating someone in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Tekken</a:t>
            </a:r>
            <a:endParaRPr b="0" i="1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any of several other player desires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players have different needs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same player can have different needs from day to day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Lusory Attitude</a:t>
            </a:r>
            <a:endParaRPr/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1" i="1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Grasshopper</a:t>
            </a: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Bernard Suits states that a player must adopt a lusory attitude to play a game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Ludus is the Latin word for play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a lusory attitude, a player will happily follow the rules of the game for the joy of eventually winning the game by following the rules (and not cheating)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1" i="1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Imaginary Games</a:t>
            </a: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Chris Bateman points out that in games of ilinx, a lusory attitude is responsible for the distinction between excitement and fear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lusory attitude forms the </a:t>
            </a:r>
            <a:r>
              <a:rPr b="1" i="1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magic circle</a:t>
            </a: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game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maintain a lusory attitude, show respect for your players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Flow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According to psychologist Mihaly Csíkszentmihályi, </a:t>
            </a:r>
            <a:r>
              <a:rPr b="1" i="1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</a:t>
            </a: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state of optimal challenge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flow state, a player is focused intently on the challenge before her and very often loses awareness of things that are outside of the flow experience.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was the topic of Jenova Chen's MFA thesis paper at the University of Southern California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 adapted Csíkszentmihályi's theories to game design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 original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game can be played here: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http://interactive.usc.edu/projects/cloud/flowing/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Flow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 is the channel between frustration and boredom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player is too skillful for the challenge, she gets bored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challenge is too high for the player, she gets frustrated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73337" y="2298700"/>
            <a:ext cx="4249737" cy="41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Flow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But, optimal challenge is exhausting after 20 minutes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It's often better to give the player breaks in flow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71750" y="2295525"/>
            <a:ext cx="4254500" cy="417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Structured Conflict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457200" y="1054100"/>
            <a:ext cx="82296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According to Mary Midgely's paper "The Game Game," humans have a desire for structured conflict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"The Chess Player's desire is not for general abstract intellectual activity, curbed and frustrated by a particular set of rules. It is a desire for a particular kind of intellectual activity, whose channel is the rules of chess."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Chris Bateman finds this to be a desire in animals as well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"When our puppy plays with other dogs, there are clear limits as to what is acceptable behavior."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popular games are structured team conflict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Traditional sports (soccer, football, basketball, &amp; hockey)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Online team games (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League of Legends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Fortress 2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Counter Strike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Empowerment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457200" y="1054100"/>
            <a:ext cx="82296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 is about making the player feel powerful in the game world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contrast, this Empowerment gives the player power over what she chooses to do in the game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important in two senses: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Autotelic - The player forms her own goals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Performative - The player plays the game like an instrument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Topics</a:t>
            </a:r>
            <a:endParaRPr/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Designer-Centric Goals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Goals centered around what you want for yourself as a deisgner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Goals centered around what you want for your players</a:t>
            </a:r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Empowerment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457200" y="1054100"/>
            <a:ext cx="82296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Autotelic - The player forms her own goals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the Latin for self (auto) and goal (telos)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Csíkszentmihályi believes that it is an autotelic personality that enables a person to find happiness in life regardless of situation.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Minecraft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an excellent example of a game that promotes autotelic behavior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players figure out how to survive, the rest of the game is about their personal choices of what to do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mainstream games like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Dishonored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Splinter Cell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also allow the player several options for how to approach any situation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Western RPGs like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Skyrim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allow the player latitude in the personality of her character</a:t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Empowerment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457200" y="1054100"/>
            <a:ext cx="82296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Performative - The player plays the game like an instrument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 Design Theory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Keith Burgun states that not only are game developers making art, they are also creating the ability for players to make art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great example is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Tony Hawk's Pro Skater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 game where the player is constantly choosing from a large vocabulary of moves to create a combo of skating moves that garner a high score and take advantage of the environment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Fighting games and RTS (Real-Time Strategy) games also have large move vocabularies that allow for elegant, performative play</a:t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Attention and Involvement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457200" y="1054100"/>
            <a:ext cx="82296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Richard Lemarchand spoke at GDC 2012 about attention in his talk, "Attention, Not Immersion"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Sought to expose confusion over use of the word "immersion" in game development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Finds that gaining and holding player attention is much more what game designers actually do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Immersion in games is a fallacy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Uncharted 3, when the player character is falling thousands of feet from an exploding airplane, the player doesn't feel immersed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She feels engaged by the excitement of the situation 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she doesn't actually feel like she's falling out of an airplane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Because that would be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really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frightening!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Attention and Involvement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457200" y="1054100"/>
            <a:ext cx="82296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discuss this in terms of attention and involvement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Attention - Immediate interest that can be grabbed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Involvement - Long-term interest that must be held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Reflexive and executive attention differ as well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Reflexive - The involuntary response that we have to stimuli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Executive - When we choose to pay attention to something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According to Lemarchand: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Beauty, aesthetics, and contrast are great at grabbing attention.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why James Bond films always open with an action scene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Story, narrative, and social interaction both get and hold attention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Gameplay, ludism, and systems of mechanics hold attention</a:t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6"/>
          <p:cNvSpPr txBox="1"/>
          <p:nvPr>
            <p:ph type="title"/>
          </p:nvPr>
        </p:nvSpPr>
        <p:spPr>
          <a:xfrm>
            <a:off x="76200" y="0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Attention and Involvement</a:t>
            </a:r>
            <a:endParaRPr/>
          </a:p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222250" y="5753100"/>
            <a:ext cx="86995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03199" lvl="2" marL="11572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four elements in relation to Attention and Involvement</a:t>
            </a:r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9137" y="1016000"/>
            <a:ext cx="7704137" cy="482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Attention and Involvement</a:t>
            </a:r>
            <a:endParaRPr/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457200" y="1054100"/>
            <a:ext cx="82296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Narrative and Mechanics both require executive attention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Narrative has a greater ability to grab our attention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Narrative and Mechanics can sustain it for 100 hours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Narrative must constantly be evolving and developing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Mechanics can stay the same and still keep someone involved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Community can outlast both Narrative and Mechanics in terms of involvement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Community kept many guilds together in Ultima Online long after most people had moved on to other games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the members of the communities did eventually move on, they chose as a community which new game to play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Continuing the same community through multiple different games</a:t>
            </a:r>
            <a:endParaRPr/>
          </a:p>
        </p:txBody>
      </p:sp>
      <p:sp>
        <p:nvSpPr>
          <p:cNvPr id="245" name="Google Shape;245;p27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8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Interesting Decisions</a:t>
            </a:r>
            <a:endParaRPr/>
          </a:p>
        </p:txBody>
      </p:sp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457200" y="1054100"/>
            <a:ext cx="82296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Sid Meier states that "Games are a series of interesting decisions"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Six aspects of making a decision interesting: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Discernible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Integrated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Ambiguous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Double-edged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Novel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</a:t>
            </a:r>
            <a:endParaRPr/>
          </a:p>
        </p:txBody>
      </p:sp>
      <p:sp>
        <p:nvSpPr>
          <p:cNvPr id="254" name="Google Shape;254;p28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9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Interesting Decisions</a:t>
            </a:r>
            <a:endParaRPr/>
          </a:p>
        </p:txBody>
      </p:sp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457200" y="1054100"/>
            <a:ext cx="82296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Discernible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From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Rules of Play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by Salen and Zimmerman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player must be able to tell that the game received and understood her decision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Immediate feedback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Integrated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From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Rules of Play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by Salen and Zimmerman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player must believe that her decision will have some effect on the long-term outcome of the game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Long-term impact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Ambiguous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From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 Design Theory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by Keith Burgun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player can guess how the decision will affect the system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she can never be sure</a:t>
            </a:r>
            <a:endParaRPr/>
          </a:p>
        </p:txBody>
      </p:sp>
      <p:sp>
        <p:nvSpPr>
          <p:cNvPr id="263" name="Google Shape;263;p29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0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Interesting Decisions</a:t>
            </a:r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457200" y="1054100"/>
            <a:ext cx="82296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Double-edged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decision has both an anticipated upside and downside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Novel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decision is sufficiently different from other decisions that the player has made recently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Combat in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Grandia III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has many more novel decisions than that in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Fantasy VII</a:t>
            </a:r>
            <a:endParaRPr b="0" i="1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Grandia III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position matters in combat, and both the player's party and enemies are constantly moving to new locations on the battlefield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new locations cause each decision to be more novel</a:t>
            </a: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Interesting Decisions</a:t>
            </a:r>
            <a:endParaRPr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457200" y="1054100"/>
            <a:ext cx="82296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Ambiguity in the outcome of the choice is important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the choice itself must be clear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many ways a choice can lack clarity: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 Many Options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There are too many options to choose from at a given time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player can have difficulty discerning the differences between them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called </a:t>
            </a:r>
            <a:r>
              <a:rPr b="1" i="1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choice paralysis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Unclear Outcome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If the player can't guess what the outcome of the choice might be, it is too unclear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was often an issue with dialog options in RPGs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1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Mass Effect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solved the lack of clarity in dialog options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Significance of the Choice is Unclear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If a choice is critical to the game or the character, the player needs to be aware of this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Grandia III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 player is warned if it is her last chance to prevent a massive attack from hitting one of her characters</a:t>
            </a:r>
            <a:endParaRPr/>
          </a:p>
        </p:txBody>
      </p:sp>
      <p:sp>
        <p:nvSpPr>
          <p:cNvPr id="281" name="Google Shape;281;p31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Designer-Centric Goals</a:t>
            </a:r>
            <a:endParaRPr/>
          </a:p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Fortune –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want to make money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Fame –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want people to know who you are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Community –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want to be part of something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Personal expression –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want to communicate with others through games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Greater good –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want to make the world better in some way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Becoming a better designer –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simply want to make games and improve your craft</a:t>
            </a:r>
            <a:endParaRPr/>
          </a:p>
        </p:txBody>
      </p:sp>
      <p:sp>
        <p:nvSpPr>
          <p:cNvPr id="43" name="Google Shape;43;p5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2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Interesting Decisions</a:t>
            </a:r>
            <a:endParaRPr/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457200" y="1054100"/>
            <a:ext cx="82296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six aspects of making a decision interesting: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Discernible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Integrated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Ambiguous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Double-edged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Novel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making your decisions more interesting, you can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 the appeal of your mechanics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Increasing the player's long term involvement in your game</a:t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3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Experiential Understanding</a:t>
            </a:r>
            <a:endParaRPr/>
          </a:p>
        </p:txBody>
      </p:sp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457200" y="1054100"/>
            <a:ext cx="82296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desire for players to understand something complex by experiencing it themselves</a:t>
            </a:r>
            <a:endParaRPr/>
          </a:p>
        </p:txBody>
      </p:sp>
      <p:sp>
        <p:nvSpPr>
          <p:cNvPr id="299" name="Google Shape;299;p33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300" name="Google Shape;30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0900" y="1958975"/>
            <a:ext cx="49022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 txBox="1"/>
          <p:nvPr/>
        </p:nvSpPr>
        <p:spPr>
          <a:xfrm>
            <a:off x="222250" y="5854700"/>
            <a:ext cx="86995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Mainichi</a:t>
            </a: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by Mattie Brice (2013)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4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Experiential Understanding</a:t>
            </a:r>
            <a:endParaRPr/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457200" y="1054100"/>
            <a:ext cx="82296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1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Mainichi</a:t>
            </a: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personal letter from Brice to a friend to help her friend understand what her daily life is like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her real life, Brice is a transgender woman living in the Castro district of San Francisco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Mainichi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 player takes on the role of Mattie Brice and must choose what to do to prepare to go out for coffee with a friend: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she dress nicely, put on makeup, eat a bite?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of these decisions change how some (but not all) of the people around town react to her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simple decision like whether to pay with a credit card or cash has meaning in the game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Paying with a credit card will cause the barista to refer to you as "Ms… er… Mr. Brice" because he reads Brice's old, male name on the credit card.</a:t>
            </a:r>
            <a:endParaRPr/>
          </a:p>
        </p:txBody>
      </p:sp>
      <p:sp>
        <p:nvSpPr>
          <p:cNvPr id="310" name="Google Shape;310;p34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5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Player-Centric Goals: Experiential Understanding</a:t>
            </a:r>
            <a:endParaRPr/>
          </a:p>
        </p:txBody>
      </p:sp>
      <p:sp>
        <p:nvSpPr>
          <p:cNvPr id="318" name="Google Shape;318;p35"/>
          <p:cNvSpPr txBox="1"/>
          <p:nvPr>
            <p:ph idx="1" type="body"/>
          </p:nvPr>
        </p:nvSpPr>
        <p:spPr>
          <a:xfrm>
            <a:off x="457200" y="1054100"/>
            <a:ext cx="82296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Players' decisions change how Mattie is perceived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Therefore players feel complicit in her being treated well or poorly by the people around her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this time, only interactive media can convey this sense of responsibility to the audience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Experiential understanding is one of the most interesting goals that we can seek to achieve as game designers</a:t>
            </a:r>
            <a:endParaRPr/>
          </a:p>
        </p:txBody>
      </p:sp>
      <p:sp>
        <p:nvSpPr>
          <p:cNvPr id="319" name="Google Shape;319;p35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6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8 – Summary</a:t>
            </a:r>
            <a:endParaRPr/>
          </a:p>
        </p:txBody>
      </p:sp>
      <p:sp>
        <p:nvSpPr>
          <p:cNvPr id="327" name="Google Shape;327;p36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328" name="Google Shape;328;p36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game developer has different feelings about each of these reasons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people just want to make fun experiences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people want to give players interesting puzzles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people want to encourage players to think deeply about a specific topic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people want to give players an arena in which to be empowered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can choose which reasons are important to you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Chapter: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Regardless of what your reasons are for wanting to make a game, it is time now to start making them!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next chapter is about Game Prototyping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Designer-Centric Goals: Fortune</a:t>
            </a:r>
            <a:endParaRPr/>
          </a:p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2882900"/>
            <a:ext cx="8229600" cy="3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a lot of easier ways to make money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a programmer, banks will happily pay you a LOT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entertainment jobs generally pay less for the same work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Very few people in the industry hit the jackpot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chance of an individual small game making lots of money (like Flappy Bird or Minecraft) is very small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you can make a decent living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especially true if you work for a large studio</a:t>
            </a:r>
            <a:endParaRPr/>
          </a:p>
        </p:txBody>
      </p:sp>
      <p:sp>
        <p:nvSpPr>
          <p:cNvPr id="52" name="Google Shape;52;p6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53" name="Google Shape;53;p6"/>
          <p:cNvSpPr txBox="1"/>
          <p:nvPr/>
        </p:nvSpPr>
        <p:spPr>
          <a:xfrm>
            <a:off x="457200" y="939800"/>
            <a:ext cx="82296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"You can literally make hundreds of</a:t>
            </a:r>
            <a:br>
              <a:rPr b="1" i="0" lang="en-US" sz="36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36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...dollars in the game industry."</a:t>
            </a:r>
            <a:endParaRPr b="1" i="0" sz="36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0" marR="0" rt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John "Chow" Chowanec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Designer-Centric Goals: Fame</a:t>
            </a:r>
            <a:endParaRPr/>
          </a:p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Very few people become famous as game designers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of the names you know have been designers for decades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Wright, Sid Meier, John Romero, etc.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some new designers who are well-known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Jenova Chen, Jonathan Blow, Markus "Notch" Persson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their games are much more famous than they are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/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Flower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/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Journey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Braid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Minecraft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respectively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believe that Community is a better (and much more attainable) goal than Fame</a:t>
            </a:r>
            <a:endParaRPr/>
          </a:p>
        </p:txBody>
      </p:sp>
      <p:sp>
        <p:nvSpPr>
          <p:cNvPr id="62" name="Google Shape;62;p7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8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Designer-Centric Goals: Community</a:t>
            </a:r>
            <a:endParaRPr/>
          </a:p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many different communities in game dev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a whole, the industry is surprisingly small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will get to know and meet a lot of people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game dev community is much more welcoming &amp; diverse than some AAA games would make it seem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many sub-communities of developers working to make games from varied perspectives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IndieCade and other game conferences have hosted several well-attended diversity panels and workshops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indie game scene, in particular is a meritocracy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 make great work, you will be respected</a:t>
            </a:r>
            <a:endParaRPr/>
          </a:p>
        </p:txBody>
      </p:sp>
      <p:sp>
        <p:nvSpPr>
          <p:cNvPr id="71" name="Google Shape;71;p8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Designer-Centric Goals: Personal Expression and Communication</a:t>
            </a:r>
            <a:endParaRPr/>
          </a:p>
        </p:txBody>
      </p: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wish to make a statement through your game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statements can be made through any medium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Ask these two questions to determine whether interactive media is the right medium for you: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form of media could best express this concept?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forms of media are you adept at using?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is a growing audience for these pieces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Several personal expression games have received critical acclaim (and some have even seen commercial success)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Dragon, Cancer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Ryan Green and Josh Larson (2014)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Mainichi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Mattie Brice (2013)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Papo y Yo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Minority Media (2014)</a:t>
            </a:r>
            <a:endParaRPr/>
          </a:p>
        </p:txBody>
      </p:sp>
      <p:sp>
        <p:nvSpPr>
          <p:cNvPr id="80" name="Google Shape;80;p9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Designer-Centric Goals: Greater Good</a:t>
            </a:r>
            <a:endParaRPr/>
          </a:p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number of people make games because they want to make the world a better place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many names for these games: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Serious Games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oldest and most general term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are still fun, they just have a serious purpose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very important category is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Educational Games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Games for Social Change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Games that are meant to influence or inform people about a topic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topics: Climate change, Politics, etc.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Games for Behavioral Change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Games that seek to change a players behavior outside of the game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Examples: Exercise games, Games about nutrition, etc.</a:t>
            </a:r>
            <a:endParaRPr/>
          </a:p>
        </p:txBody>
      </p:sp>
      <p:sp>
        <p:nvSpPr>
          <p:cNvPr id="89" name="Google Shape;89;p10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1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Designer-Centric Goals: Becoming </a:t>
            </a:r>
            <a:endParaRPr b="1" i="0" sz="3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Better Designer</a:t>
            </a:r>
            <a:endParaRPr/>
          </a:p>
        </p:txBody>
      </p:sp>
      <p:sp>
        <p:nvSpPr>
          <p:cNvPr id="97" name="Google Shape;97;p11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#1 way to become a better designer is to make </a:t>
            </a:r>
            <a:b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1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lot</a:t>
            </a: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games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purpose of this book is to help you get started doing so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game you make will improve your skills as a designer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 bad games!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won't know if a game concept is good or bad until you implement it</a:t>
            </a:r>
            <a:endParaRPr/>
          </a:p>
        </p:txBody>
      </p:sp>
      <p:sp>
        <p:nvSpPr>
          <p:cNvPr id="98" name="Google Shape;98;p11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365C0"/>
      </a:accent4>
      <a:accent5>
        <a:srgbClr val="00882B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