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Helvetica Neue"/>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13" name="Google Shape;13;p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400"/>
              </a:spcBef>
              <a:spcAft>
                <a:spcPts val="0"/>
              </a:spcAft>
              <a:buClr>
                <a:srgbClr val="963566"/>
              </a:buClr>
              <a:buSzPts val="1800"/>
              <a:buChar char="▪"/>
              <a:defRPr/>
            </a:lvl1pPr>
            <a:lvl2pPr indent="-342900" lvl="1" marL="914400" algn="l">
              <a:lnSpc>
                <a:spcPct val="100000"/>
              </a:lnSpc>
              <a:spcBef>
                <a:spcPts val="1400"/>
              </a:spcBef>
              <a:spcAft>
                <a:spcPts val="0"/>
              </a:spcAft>
              <a:buClr>
                <a:srgbClr val="963566"/>
              </a:buClr>
              <a:buSzPts val="1800"/>
              <a:buChar char="▪"/>
              <a:defRPr/>
            </a:lvl2pPr>
            <a:lvl3pPr indent="-342900" lvl="2" marL="1371600" algn="l">
              <a:lnSpc>
                <a:spcPct val="100000"/>
              </a:lnSpc>
              <a:spcBef>
                <a:spcPts val="1400"/>
              </a:spcBef>
              <a:spcAft>
                <a:spcPts val="0"/>
              </a:spcAft>
              <a:buClr>
                <a:srgbClr val="963566"/>
              </a:buClr>
              <a:buSzPts val="1800"/>
              <a:buChar char="▪"/>
              <a:defRPr/>
            </a:lvl3pPr>
            <a:lvl4pPr indent="-342900" lvl="3" marL="1828800" algn="l">
              <a:lnSpc>
                <a:spcPct val="100000"/>
              </a:lnSpc>
              <a:spcBef>
                <a:spcPts val="1400"/>
              </a:spcBef>
              <a:spcAft>
                <a:spcPts val="0"/>
              </a:spcAft>
              <a:buClr>
                <a:srgbClr val="963566"/>
              </a:buClr>
              <a:buSzPts val="1800"/>
              <a:buChar char="▪"/>
              <a:defRPr/>
            </a:lvl4pPr>
            <a:lvl5pPr indent="-342900" lvl="4" marL="2286000" algn="l">
              <a:lnSpc>
                <a:spcPct val="100000"/>
              </a:lnSpc>
              <a:spcBef>
                <a:spcPts val="1400"/>
              </a:spcBef>
              <a:spcAft>
                <a:spcPts val="0"/>
              </a:spcAft>
              <a:buClr>
                <a:srgbClr val="963566"/>
              </a:buClr>
              <a:buSzPts val="1800"/>
              <a:buChar char="▪"/>
              <a:defRPr/>
            </a:lvl5pPr>
            <a:lvl6pPr indent="-342900" lvl="5" marL="2743200" algn="l">
              <a:lnSpc>
                <a:spcPct val="100000"/>
              </a:lnSpc>
              <a:spcBef>
                <a:spcPts val="1400"/>
              </a:spcBef>
              <a:spcAft>
                <a:spcPts val="0"/>
              </a:spcAft>
              <a:buClr>
                <a:srgbClr val="963566"/>
              </a:buClr>
              <a:buSzPts val="1800"/>
              <a:buChar char="▪"/>
              <a:defRPr/>
            </a:lvl6pPr>
            <a:lvl7pPr indent="-342900" lvl="6" marL="3200400" algn="l">
              <a:lnSpc>
                <a:spcPct val="100000"/>
              </a:lnSpc>
              <a:spcBef>
                <a:spcPts val="1400"/>
              </a:spcBef>
              <a:spcAft>
                <a:spcPts val="0"/>
              </a:spcAft>
              <a:buClr>
                <a:srgbClr val="963566"/>
              </a:buClr>
              <a:buSzPts val="1800"/>
              <a:buChar char="▪"/>
              <a:defRPr/>
            </a:lvl7pPr>
            <a:lvl8pPr indent="-342900" lvl="7" marL="3657600" algn="l">
              <a:lnSpc>
                <a:spcPct val="100000"/>
              </a:lnSpc>
              <a:spcBef>
                <a:spcPts val="1400"/>
              </a:spcBef>
              <a:spcAft>
                <a:spcPts val="0"/>
              </a:spcAft>
              <a:buClr>
                <a:srgbClr val="963566"/>
              </a:buClr>
              <a:buSzPts val="1800"/>
              <a:buChar char="▪"/>
              <a:defRPr/>
            </a:lvl8pPr>
            <a:lvl9pPr indent="-342900" lvl="8" marL="4114800" algn="l">
              <a:lnSpc>
                <a:spcPct val="100000"/>
              </a:lnSpc>
              <a:spcBef>
                <a:spcPts val="1400"/>
              </a:spcBef>
              <a:spcAft>
                <a:spcPts val="0"/>
              </a:spcAft>
              <a:buClr>
                <a:srgbClr val="963566"/>
              </a:buClr>
              <a:buSzPts val="1800"/>
              <a:buChar char="▪"/>
              <a:defRPr/>
            </a:lvl9pPr>
          </a:lstStyle>
          <a:p/>
        </p:txBody>
      </p:sp>
      <p:sp>
        <p:nvSpPr>
          <p:cNvPr id="14" name="Google Shape;14;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8" name="Google Shape;8;p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9" name="Google Shape;9;p1"/>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10" name="Google Shape;10;p1"/>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3" name="Google Shape;23;p3"/>
          <p:cNvSpPr txBox="1"/>
          <p:nvPr>
            <p:ph type="title"/>
          </p:nvPr>
        </p:nvSpPr>
        <p:spPr>
          <a:xfrm>
            <a:off x="76200" y="2282825"/>
            <a:ext cx="8991600" cy="15113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GAME ANALYSIS FRAMEWORKS</a:t>
            </a:r>
            <a:endParaRPr/>
          </a:p>
        </p:txBody>
      </p:sp>
      <p:sp>
        <p:nvSpPr>
          <p:cNvPr id="24" name="Google Shape;24;p3"/>
          <p:cNvSpPr txBox="1"/>
          <p:nvPr>
            <p:ph idx="1" type="body"/>
          </p:nvPr>
        </p:nvSpPr>
        <p:spPr>
          <a:xfrm>
            <a:off x="0" y="12700"/>
            <a:ext cx="9144000" cy="1866900"/>
          </a:xfrm>
          <a:prstGeom prst="rect">
            <a:avLst/>
          </a:prstGeom>
          <a:noFill/>
          <a:ln>
            <a:noFill/>
          </a:ln>
        </p:spPr>
        <p:txBody>
          <a:bodyPr anchorCtr="0" anchor="t" bIns="45700" lIns="91425" spcFirstLastPara="1" rIns="91425" wrap="square" tIns="45700">
            <a:noAutofit/>
          </a:bodyPr>
          <a:lstStyle/>
          <a:p>
            <a:pPr indent="-304798" lvl="0" marL="344487" marR="0" rtl="0" algn="r">
              <a:lnSpc>
                <a:spcPct val="100000"/>
              </a:lnSpc>
              <a:spcBef>
                <a:spcPts val="0"/>
              </a:spcBef>
              <a:spcAft>
                <a:spcPts val="0"/>
              </a:spcAft>
              <a:buClr>
                <a:srgbClr val="000000"/>
              </a:buClr>
              <a:buSzPts val="1800"/>
              <a:buFont typeface="Noto Sans Symbols"/>
              <a:buNone/>
            </a:pPr>
            <a:r>
              <a:rPr b="1" i="0" lang="en-US" sz="1800" u="none" cap="none" strike="noStrike">
                <a:solidFill>
                  <a:srgbClr val="000000"/>
                </a:solidFill>
                <a:latin typeface="Helvetica Neue"/>
                <a:ea typeface="Helvetica Neue"/>
                <a:cs typeface="Helvetica Neue"/>
                <a:sym typeface="Helvetica Neue"/>
              </a:rPr>
              <a:t>CHAPTER 02</a:t>
            </a:r>
            <a:endParaRPr/>
          </a:p>
        </p:txBody>
      </p:sp>
      <p:sp>
        <p:nvSpPr>
          <p:cNvPr id="25" name="Google Shape;25;p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pic>
        <p:nvPicPr>
          <p:cNvPr id="104" name="Google Shape;104;p1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05" name="Google Shape;105;p1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06" name="Google Shape;106;p1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107" name="Google Shape;107;p12"/>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Three dramatic elements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2. Character: </a:t>
            </a:r>
            <a:r>
              <a:rPr b="0" i="0" lang="en-US" sz="2000" u="none" cap="none" strike="noStrike">
                <a:solidFill>
                  <a:srgbClr val="000000"/>
                </a:solidFill>
                <a:latin typeface="Helvetica Neue"/>
                <a:ea typeface="Helvetica Neue"/>
                <a:cs typeface="Helvetica Neue"/>
                <a:sym typeface="Helvetica Neue"/>
              </a:rPr>
              <a:t>The individuals around whom the story revolves</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Vary widely in depth</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The main character of Quake is nameless and largely undefined</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Nathan Drake, from the Uncharted games, is as deep and multidimensional as the lead characters in most movies</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 movies, the goal of the director is to encourage the audience to have empathy for the film's protagonist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 games, the player actually </a:t>
            </a:r>
            <a:r>
              <a:rPr b="0" i="1" lang="en-US" sz="1800" u="none" cap="none" strike="noStrike">
                <a:solidFill>
                  <a:srgbClr val="000000"/>
                </a:solidFill>
                <a:latin typeface="Helvetica Neue"/>
                <a:ea typeface="Helvetica Neue"/>
                <a:cs typeface="Helvetica Neue"/>
                <a:sym typeface="Helvetica Neue"/>
              </a:rPr>
              <a:t>is</a:t>
            </a:r>
            <a:r>
              <a:rPr b="0" i="0" lang="en-US" sz="1800" u="none" cap="none" strike="noStrike">
                <a:solidFill>
                  <a:srgbClr val="000000"/>
                </a:solidFill>
                <a:latin typeface="Helvetica Neue"/>
                <a:ea typeface="Helvetica Neue"/>
                <a:cs typeface="Helvetica Neue"/>
                <a:sym typeface="Helvetica Neue"/>
              </a:rPr>
              <a:t> the protagonist character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Designers must choose whether the protagonist will act as</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An avatar for the player</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A role that the player must take on</a:t>
            </a:r>
            <a:endParaRPr b="0" i="0" sz="1600" u="none" cap="none" strike="noStrike">
              <a:solidFill>
                <a:srgbClr val="000000"/>
              </a:solidFill>
              <a:latin typeface="Helvetica Neue"/>
              <a:ea typeface="Helvetica Neue"/>
              <a:cs typeface="Helvetica Neue"/>
              <a:sym typeface="Helvetica Neue"/>
            </a:endParaRPr>
          </a:p>
          <a:p>
            <a:pPr indent="-228598" lvl="4" marL="2097086" marR="0" rtl="0" algn="l">
              <a:lnSpc>
                <a:spcPct val="100000"/>
              </a:lnSpc>
              <a:spcBef>
                <a:spcPts val="1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Most common of the two</a:t>
            </a:r>
            <a:endParaRPr b="0" i="0" sz="1600" u="none" cap="none" strike="noStrike">
              <a:solidFill>
                <a:srgbClr val="000000"/>
              </a:solidFill>
              <a:latin typeface="Helvetica Neue"/>
              <a:ea typeface="Helvetica Neue"/>
              <a:cs typeface="Helvetica Neue"/>
              <a:sym typeface="Helvetica Neue"/>
            </a:endParaRPr>
          </a:p>
          <a:p>
            <a:pPr indent="-228598" lvl="4" marL="2097086" marR="0" rtl="0" algn="l">
              <a:lnSpc>
                <a:spcPct val="100000"/>
              </a:lnSpc>
              <a:spcBef>
                <a:spcPts val="1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Much simpler to implement.</a:t>
            </a:r>
            <a:endParaRPr b="0" i="0" sz="16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3. Story: </a:t>
            </a:r>
            <a:r>
              <a:rPr b="0" i="0" lang="en-US" sz="2000" u="none" cap="none" strike="noStrike">
                <a:solidFill>
                  <a:srgbClr val="000000"/>
                </a:solidFill>
                <a:latin typeface="Helvetica Neue"/>
                <a:ea typeface="Helvetica Neue"/>
                <a:cs typeface="Helvetica Neue"/>
                <a:sym typeface="Helvetica Neue"/>
              </a:rPr>
              <a:t>The plot of the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narrative that takes place through the course of the game</a:t>
            </a:r>
            <a:endParaRPr/>
          </a:p>
        </p:txBody>
      </p:sp>
      <p:sp>
        <p:nvSpPr>
          <p:cNvPr id="108" name="Google Shape;108;p1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pic>
        <p:nvPicPr>
          <p:cNvPr id="113" name="Google Shape;113;p1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4" name="Google Shape;114;p1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15" name="Google Shape;115;p1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116" name="Google Shape;116;p13"/>
          <p:cNvSpPr txBox="1"/>
          <p:nvPr>
            <p:ph idx="1" type="body"/>
          </p:nvPr>
        </p:nvSpPr>
        <p:spPr>
          <a:xfrm>
            <a:off x="457200" y="1054100"/>
            <a:ext cx="8229600" cy="5232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Dynamic elements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Occur only when the game is being played</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Core concepts of dynamic elements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Emergence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Simple rules lead to complex and unpredictable behavior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One of a game designer's most important jobs is to attempt to understand the emergent implications of the rules in a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Emergent narrative</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Narrative can also be dynamic</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Narratives can emerge from the gameplay itself</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One of the central appeals of RPGs like Dungeons &amp; Dragons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Different from the narrative embedded in cut scenes and plot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Unique to interactive experiences.</a:t>
            </a:r>
            <a:endParaRPr/>
          </a:p>
        </p:txBody>
      </p:sp>
      <p:sp>
        <p:nvSpPr>
          <p:cNvPr id="117" name="Google Shape;117;p1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pic>
        <p:nvPicPr>
          <p:cNvPr id="122" name="Google Shape;122;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23" name="Google Shape;123;p1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4" name="Google Shape;124;p1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125" name="Google Shape;125;p1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Core concepts of dynamic elements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Playtesting is the </a:t>
            </a:r>
            <a:r>
              <a:rPr b="1" i="1" lang="en-US" sz="2000" u="none" cap="none" strike="noStrike">
                <a:solidFill>
                  <a:srgbClr val="000000"/>
                </a:solidFill>
                <a:latin typeface="Helvetica Neue"/>
                <a:ea typeface="Helvetica Neue"/>
                <a:cs typeface="Helvetica Neue"/>
                <a:sym typeface="Helvetica Neue"/>
              </a:rPr>
              <a:t>only</a:t>
            </a:r>
            <a:r>
              <a:rPr b="1" i="0" lang="en-US" sz="2000" u="none" cap="none" strike="noStrike">
                <a:solidFill>
                  <a:srgbClr val="000000"/>
                </a:solidFill>
                <a:latin typeface="Helvetica Neue"/>
                <a:ea typeface="Helvetica Neue"/>
                <a:cs typeface="Helvetica Neue"/>
                <a:sym typeface="Helvetica Neue"/>
              </a:rPr>
              <a:t> way to understand dynamics</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Game systems are unpredictable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Experienced game designers can make better guesses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But, everyone </a:t>
            </a:r>
            <a:r>
              <a:rPr b="1" i="0" lang="en-US" sz="1800" u="none" cap="none" strike="noStrike">
                <a:solidFill>
                  <a:srgbClr val="000000"/>
                </a:solidFill>
                <a:latin typeface="Helvetica Neue"/>
                <a:ea typeface="Helvetica Neue"/>
                <a:cs typeface="Helvetica Neue"/>
                <a:sym typeface="Helvetica Neue"/>
              </a:rPr>
              <a:t>must</a:t>
            </a:r>
            <a:r>
              <a:rPr b="0" i="0" lang="en-US" sz="1800" u="none" cap="none" strike="noStrike">
                <a:solidFill>
                  <a:srgbClr val="000000"/>
                </a:solidFill>
                <a:latin typeface="Helvetica Neue"/>
                <a:ea typeface="Helvetica Neue"/>
                <a:cs typeface="Helvetica Neue"/>
                <a:sym typeface="Helvetica Neue"/>
              </a:rPr>
              <a:t> playtest to understand a game</a:t>
            </a:r>
            <a:endParaRPr/>
          </a:p>
        </p:txBody>
      </p:sp>
      <p:sp>
        <p:nvSpPr>
          <p:cNvPr id="126" name="Google Shape;126;p1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pic>
        <p:nvPicPr>
          <p:cNvPr id="131" name="Google Shape;131;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32" name="Google Shape;132;p1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33" name="Google Shape;133;p1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Elemental Tetrad</a:t>
            </a:r>
            <a:endParaRPr/>
          </a:p>
        </p:txBody>
      </p:sp>
      <p:sp>
        <p:nvSpPr>
          <p:cNvPr id="134" name="Google Shape;134;p15"/>
          <p:cNvSpPr txBox="1"/>
          <p:nvPr>
            <p:ph idx="1" type="body"/>
          </p:nvPr>
        </p:nvSpPr>
        <p:spPr>
          <a:xfrm>
            <a:off x="457200" y="1054100"/>
            <a:ext cx="8229600" cy="1422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From </a:t>
            </a:r>
            <a:r>
              <a:rPr b="1" i="1" lang="en-US" sz="2400" u="none" cap="none" strike="noStrike">
                <a:solidFill>
                  <a:srgbClr val="963566"/>
                </a:solidFill>
                <a:latin typeface="Helvetica Neue"/>
                <a:ea typeface="Helvetica Neue"/>
                <a:cs typeface="Helvetica Neue"/>
                <a:sym typeface="Helvetica Neue"/>
              </a:rPr>
              <a:t>The Art of Game Design: A Book of Lenses</a:t>
            </a:r>
            <a:r>
              <a:rPr b="0" i="1" lang="en-US" sz="2400" u="none" cap="none" strike="noStrike">
                <a:solidFill>
                  <a:srgbClr val="963566"/>
                </a:solidFill>
                <a:latin typeface="Helvetica Neue"/>
                <a:ea typeface="Helvetica Neue"/>
                <a:cs typeface="Helvetica Neue"/>
                <a:sym typeface="Helvetica Neue"/>
              </a:rPr>
              <a:t> </a:t>
            </a:r>
            <a:r>
              <a:rPr b="1" i="0" lang="en-US" sz="2400" u="none" cap="none" strike="noStrike">
                <a:solidFill>
                  <a:srgbClr val="963566"/>
                </a:solidFill>
                <a:latin typeface="Helvetica Neue"/>
                <a:ea typeface="Helvetica Neue"/>
                <a:cs typeface="Helvetica Neue"/>
                <a:sym typeface="Helvetica Neue"/>
              </a:rPr>
              <a:t>by Jesse Schell</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tetrad of elements</a:t>
            </a:r>
            <a:endParaRPr/>
          </a:p>
        </p:txBody>
      </p:sp>
      <p:sp>
        <p:nvSpPr>
          <p:cNvPr id="135" name="Google Shape;135;p1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id="136" name="Google Shape;136;p15"/>
          <p:cNvPicPr preferRelativeResize="0"/>
          <p:nvPr/>
        </p:nvPicPr>
        <p:blipFill rotWithShape="1">
          <a:blip r:embed="rId5">
            <a:alphaModFix/>
          </a:blip>
          <a:srcRect b="0" l="0" r="0" t="0"/>
          <a:stretch/>
        </p:blipFill>
        <p:spPr>
          <a:xfrm>
            <a:off x="2501900" y="2317750"/>
            <a:ext cx="4138612" cy="4138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pic>
        <p:nvPicPr>
          <p:cNvPr id="141" name="Google Shape;141;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42" name="Google Shape;142;p1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3" name="Google Shape;143;p1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Elemental Tetrad</a:t>
            </a:r>
            <a:endParaRPr/>
          </a:p>
        </p:txBody>
      </p:sp>
      <p:sp>
        <p:nvSpPr>
          <p:cNvPr id="144" name="Google Shape;144;p16"/>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Mechanics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Rules for interaction between the player and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Differentiate games from other non-interactive media</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Contain</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Rules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Objectives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Other Formal elements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Different from </a:t>
            </a:r>
            <a:r>
              <a:rPr b="1" i="1" lang="en-US" sz="2000" u="none" cap="none" strike="noStrike">
                <a:solidFill>
                  <a:srgbClr val="000000"/>
                </a:solidFill>
                <a:latin typeface="Helvetica Neue"/>
                <a:ea typeface="Helvetica Neue"/>
                <a:cs typeface="Helvetica Neue"/>
                <a:sym typeface="Helvetica Neue"/>
              </a:rPr>
              <a:t>mechanics</a:t>
            </a:r>
            <a:r>
              <a:rPr b="1" i="0" lang="en-US" sz="2000" u="none" cap="none" strike="noStrike">
                <a:solidFill>
                  <a:srgbClr val="000000"/>
                </a:solidFill>
                <a:latin typeface="Helvetica Neue"/>
                <a:ea typeface="Helvetica Neue"/>
                <a:cs typeface="Helvetica Neue"/>
                <a:sym typeface="Helvetica Neue"/>
              </a:rPr>
              <a:t> in MDA</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Schell differentiates between mechanics and technology</a:t>
            </a:r>
            <a:endParaRPr/>
          </a:p>
        </p:txBody>
      </p:sp>
      <p:sp>
        <p:nvSpPr>
          <p:cNvPr id="145" name="Google Shape;145;p1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51" name="Google Shape;151;p1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52" name="Google Shape;152;p1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Elemental Tetrad</a:t>
            </a:r>
            <a:endParaRPr/>
          </a:p>
        </p:txBody>
      </p:sp>
      <p:sp>
        <p:nvSpPr>
          <p:cNvPr id="153" name="Google Shape;153;p1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Aesthetics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Describe how the game is perceived by the five senses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Vision</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Sound</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Smell</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Taste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Touch</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Many different aspects of aesthetics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Soundtrack</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3D graphics and animation</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Packaging and cover art</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Different from </a:t>
            </a:r>
            <a:r>
              <a:rPr b="1" i="1" lang="en-US" sz="2000" u="none" cap="none" strike="noStrike">
                <a:solidFill>
                  <a:srgbClr val="000000"/>
                </a:solidFill>
                <a:latin typeface="Helvetica Neue"/>
                <a:ea typeface="Helvetica Neue"/>
                <a:cs typeface="Helvetica Neue"/>
                <a:sym typeface="Helvetica Neue"/>
              </a:rPr>
              <a:t>aesthetics</a:t>
            </a:r>
            <a:r>
              <a:rPr b="1" i="0" lang="en-US" sz="2000" u="none" cap="none" strike="noStrike">
                <a:solidFill>
                  <a:srgbClr val="000000"/>
                </a:solidFill>
                <a:latin typeface="Helvetica Neue"/>
                <a:ea typeface="Helvetica Neue"/>
                <a:cs typeface="Helvetica Neue"/>
                <a:sym typeface="Helvetica Neue"/>
              </a:rPr>
              <a:t> in MDA</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MDA aesthetics describes the emotional response to the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Schell's aesthetics describe the five senses</a:t>
            </a:r>
            <a:endParaRPr/>
          </a:p>
        </p:txBody>
      </p:sp>
      <p:sp>
        <p:nvSpPr>
          <p:cNvPr id="154" name="Google Shape;154;p1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60" name="Google Shape;160;p1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61" name="Google Shape;161;p1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Elemental Tetrad</a:t>
            </a:r>
            <a:endParaRPr/>
          </a:p>
        </p:txBody>
      </p:sp>
      <p:sp>
        <p:nvSpPr>
          <p:cNvPr id="162" name="Google Shape;162;p18"/>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Technology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underlying technology that makes the game work</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Digital technologies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Computer and console hardware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Software and programming</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Rendering software and pipelines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Paper technologies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Dice and other randomizers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Statistics tables</a:t>
            </a:r>
            <a:endParaRPr/>
          </a:p>
        </p:txBody>
      </p:sp>
      <p:sp>
        <p:nvSpPr>
          <p:cNvPr id="163" name="Google Shape;163;p1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pic>
        <p:nvPicPr>
          <p:cNvPr id="168" name="Google Shape;168;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69" name="Google Shape;169;p1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70" name="Google Shape;170;p1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Elemental Tetrad</a:t>
            </a:r>
            <a:endParaRPr/>
          </a:p>
        </p:txBody>
      </p:sp>
      <p:sp>
        <p:nvSpPr>
          <p:cNvPr id="171" name="Google Shape;171;p1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Story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Everything included in Fullerton's Dramatic Elements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Differs from Fullerton's Dramatic Elements because it is broader than what she terms </a:t>
            </a:r>
            <a:r>
              <a:rPr b="1" i="1" lang="en-US" sz="2000" u="none" cap="none" strike="noStrike">
                <a:solidFill>
                  <a:srgbClr val="000000"/>
                </a:solidFill>
                <a:latin typeface="Helvetica Neue"/>
                <a:ea typeface="Helvetica Neue"/>
                <a:cs typeface="Helvetica Neue"/>
                <a:sym typeface="Helvetica Neue"/>
              </a:rPr>
              <a:t>story</a:t>
            </a:r>
            <a:r>
              <a:rPr b="1" i="0" lang="en-US" sz="2000" u="none" cap="none" strike="noStrike">
                <a:solidFill>
                  <a:srgbClr val="000000"/>
                </a:solidFill>
                <a:latin typeface="Helvetica Neue"/>
                <a:ea typeface="Helvetica Neue"/>
                <a:cs typeface="Helvetica Neue"/>
                <a:sym typeface="Helvetica Neue"/>
              </a:rPr>
              <a: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Schell's story includes premise and character as well</a:t>
            </a:r>
            <a:endParaRPr/>
          </a:p>
        </p:txBody>
      </p:sp>
      <p:sp>
        <p:nvSpPr>
          <p:cNvPr id="172" name="Google Shape;172;p1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pic>
        <p:nvPicPr>
          <p:cNvPr id="177" name="Google Shape;177;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78" name="Google Shape;178;p2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79" name="Google Shape;179;p2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Elemental Tetrad</a:t>
            </a:r>
            <a:endParaRPr/>
          </a:p>
        </p:txBody>
      </p:sp>
      <p:sp>
        <p:nvSpPr>
          <p:cNvPr id="180" name="Google Shape;180;p20"/>
          <p:cNvSpPr txBox="1"/>
          <p:nvPr>
            <p:ph idx="1" type="body"/>
          </p:nvPr>
        </p:nvSpPr>
        <p:spPr>
          <a:xfrm>
            <a:off x="457200" y="1054100"/>
            <a:ext cx="8229600" cy="1422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Schell arranges the elements in a tetrad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Four elements also represent four groups in a game studio</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Arranged from most to least visible</a:t>
            </a:r>
            <a:endParaRPr/>
          </a:p>
        </p:txBody>
      </p:sp>
      <p:sp>
        <p:nvSpPr>
          <p:cNvPr id="181" name="Google Shape;181;p2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id="182" name="Google Shape;182;p20"/>
          <p:cNvPicPr preferRelativeResize="0"/>
          <p:nvPr/>
        </p:nvPicPr>
        <p:blipFill rotWithShape="1">
          <a:blip r:embed="rId5">
            <a:alphaModFix/>
          </a:blip>
          <a:srcRect b="0" l="0" r="0" t="0"/>
          <a:stretch/>
        </p:blipFill>
        <p:spPr>
          <a:xfrm>
            <a:off x="2501900" y="2317750"/>
            <a:ext cx="4138612" cy="41386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88" name="Google Shape;188;p2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89" name="Google Shape;189;p2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Chapter 2 – Summary</a:t>
            </a:r>
            <a:endParaRPr/>
          </a:p>
        </p:txBody>
      </p:sp>
      <p:sp>
        <p:nvSpPr>
          <p:cNvPr id="190" name="Google Shape;190;p21"/>
          <p:cNvSpPr txBox="1"/>
          <p:nvPr>
            <p:ph idx="1" type="body"/>
          </p:nvPr>
        </p:nvSpPr>
        <p:spPr>
          <a:xfrm>
            <a:off x="457200" y="1054100"/>
            <a:ext cx="8229600" cy="52959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Each framework has a different perspective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MDA demonstrates that gamers and designers approach games from different directions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Encourages designers to see games from the perspective of players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Dramatic, &amp; Dynamic breaks games down into specific components that can be isolated, tweaked, and improved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Elemental Tetrad views games from the perspective of a development studio</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Next Chapter: The Layered Tetrad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Layered Tetrad attempts to bring these schools of thought together into a more complete theory</a:t>
            </a:r>
            <a:endParaRPr/>
          </a:p>
        </p:txBody>
      </p:sp>
      <p:sp>
        <p:nvSpPr>
          <p:cNvPr id="191" name="Google Shape;191;p2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1" name="Google Shape;31;p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2" name="Google Shape;32;p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Topics</a:t>
            </a:r>
            <a:endParaRPr/>
          </a:p>
        </p:txBody>
      </p:sp>
      <p:sp>
        <p:nvSpPr>
          <p:cNvPr id="33" name="Google Shape;33;p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Common Frameworks for Ludology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MDA: Mechanics, Dynamics, and Aesthetics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Dramatic, and Dynamic Elements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Elemental Tetrad</a:t>
            </a:r>
            <a:endParaRPr/>
          </a:p>
        </p:txBody>
      </p:sp>
      <p:sp>
        <p:nvSpPr>
          <p:cNvPr id="34" name="Google Shape;34;p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0" name="Google Shape;40;p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41" name="Google Shape;41;p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MDA: Mechanics, Dynamics, &amp; Aesthetics</a:t>
            </a:r>
            <a:endParaRPr/>
          </a:p>
        </p:txBody>
      </p:sp>
      <p:sp>
        <p:nvSpPr>
          <p:cNvPr id="42" name="Google Shape;42;p5"/>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Proposed at the Game Developers Conference (2001)</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Formalized in "MDA: A Formal Approach to Game Design and Game Research"</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Robin Hunicke, Marc LeBlanc, Robert Zubek (2004)</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Most well known framework for game analysis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Three elements: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Mechanics: </a:t>
            </a:r>
            <a:r>
              <a:rPr b="0" i="0" lang="en-US" sz="2000" u="none" cap="none" strike="noStrike">
                <a:solidFill>
                  <a:srgbClr val="000000"/>
                </a:solidFill>
                <a:latin typeface="Helvetica Neue"/>
                <a:ea typeface="Helvetica Neue"/>
                <a:cs typeface="Helvetica Neue"/>
                <a:sym typeface="Helvetica Neue"/>
              </a:rPr>
              <a:t>The particular components of the game at the level of data representation and algorithms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Dynamics: </a:t>
            </a:r>
            <a:r>
              <a:rPr b="0" i="0" lang="en-US" sz="2000" u="none" cap="none" strike="noStrike">
                <a:solidFill>
                  <a:srgbClr val="000000"/>
                </a:solidFill>
                <a:latin typeface="Helvetica Neue"/>
                <a:ea typeface="Helvetica Neue"/>
                <a:cs typeface="Helvetica Neue"/>
                <a:sym typeface="Helvetica Neue"/>
              </a:rPr>
              <a:t>The runtime behavior of the mechanics acting on player inputs and each other's outputs over time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Aesthetics: </a:t>
            </a:r>
            <a:r>
              <a:rPr b="0" i="0" lang="en-US" sz="2000" u="none" cap="none" strike="noStrike">
                <a:solidFill>
                  <a:srgbClr val="000000"/>
                </a:solidFill>
                <a:latin typeface="Helvetica Neue"/>
                <a:ea typeface="Helvetica Neue"/>
                <a:cs typeface="Helvetica Neue"/>
                <a:sym typeface="Helvetica Neue"/>
              </a:rPr>
              <a:t>The desirable emotional responses evoked in the player when she interacts with the game system</a:t>
            </a:r>
            <a:endParaRPr/>
          </a:p>
        </p:txBody>
      </p:sp>
      <p:sp>
        <p:nvSpPr>
          <p:cNvPr id="43" name="Google Shape;43;p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9" name="Google Shape;49;p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50" name="Google Shape;50;p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MDA: Mechanics, Dynamics, &amp; Aesthetics</a:t>
            </a:r>
            <a:endParaRPr/>
          </a:p>
        </p:txBody>
      </p:sp>
      <p:sp>
        <p:nvSpPr>
          <p:cNvPr id="51" name="Google Shape;51;p6"/>
          <p:cNvSpPr txBox="1"/>
          <p:nvPr>
            <p:ph idx="1" type="body"/>
          </p:nvPr>
        </p:nvSpPr>
        <p:spPr>
          <a:xfrm>
            <a:off x="457200" y="3073400"/>
            <a:ext cx="8229600" cy="32385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Designers first consider the aesthetic feelings that they want players to experience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Then consider the dynamic play that will engender these aesthetics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Finally create mechanics that will lead to these dynamics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Players first read the rules of the game (mechanics)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These rules lead to dynamic play</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dynamics engender aesthetic feeligns</a:t>
            </a:r>
            <a:endParaRPr/>
          </a:p>
        </p:txBody>
      </p:sp>
      <p:sp>
        <p:nvSpPr>
          <p:cNvPr id="52" name="Google Shape;52;p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id="53" name="Google Shape;53;p6"/>
          <p:cNvPicPr preferRelativeResize="0"/>
          <p:nvPr/>
        </p:nvPicPr>
        <p:blipFill rotWithShape="1">
          <a:blip r:embed="rId5">
            <a:alphaModFix/>
          </a:blip>
          <a:srcRect b="0" l="0" r="0" t="0"/>
          <a:stretch/>
        </p:blipFill>
        <p:spPr>
          <a:xfrm>
            <a:off x="1319212" y="1727200"/>
            <a:ext cx="6491287" cy="1065212"/>
          </a:xfrm>
          <a:prstGeom prst="rect">
            <a:avLst/>
          </a:prstGeom>
          <a:noFill/>
          <a:ln>
            <a:noFill/>
          </a:ln>
        </p:spPr>
      </p:pic>
      <p:sp>
        <p:nvSpPr>
          <p:cNvPr id="54" name="Google Shape;54;p6"/>
          <p:cNvSpPr txBox="1"/>
          <p:nvPr/>
        </p:nvSpPr>
        <p:spPr>
          <a:xfrm>
            <a:off x="457200" y="1054100"/>
            <a:ext cx="8229600" cy="800100"/>
          </a:xfrm>
          <a:prstGeom prst="rect">
            <a:avLst/>
          </a:prstGeom>
          <a:noFill/>
          <a:ln>
            <a:noFill/>
          </a:ln>
        </p:spPr>
        <p:txBody>
          <a:bodyPr anchorCtr="0" anchor="t" bIns="0" lIns="0" spcFirstLastPara="1" rIns="0" wrap="square" tIns="0">
            <a:noAutofit/>
          </a:bodyPr>
          <a:lstStyle/>
          <a:p>
            <a:pPr indent="-304800" lvl="0" marL="304800"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Designers and players view games from different directions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pic>
        <p:nvPicPr>
          <p:cNvPr id="59" name="Google Shape;59;p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60" name="Google Shape;60;p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61" name="Google Shape;61;p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62" name="Google Shape;62;p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From </a:t>
            </a:r>
            <a:r>
              <a:rPr b="1" i="1" lang="en-US" sz="2400" u="none" cap="none" strike="noStrike">
                <a:solidFill>
                  <a:srgbClr val="963566"/>
                </a:solidFill>
                <a:latin typeface="Helvetica Neue"/>
                <a:ea typeface="Helvetica Neue"/>
                <a:cs typeface="Helvetica Neue"/>
                <a:sym typeface="Helvetica Neue"/>
              </a:rPr>
              <a:t>Game Design Workshop</a:t>
            </a:r>
            <a:r>
              <a:rPr b="1" i="0" lang="en-US" sz="2400" u="none" cap="none" strike="noStrike">
                <a:solidFill>
                  <a:srgbClr val="963566"/>
                </a:solidFill>
                <a:latin typeface="Helvetica Neue"/>
                <a:ea typeface="Helvetica Neue"/>
                <a:cs typeface="Helvetica Neue"/>
                <a:sym typeface="Helvetica Neue"/>
              </a:rPr>
              <a:t> by Tracy Fullerton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elements: </a:t>
            </a:r>
            <a:r>
              <a:rPr b="0" i="0" lang="en-US" sz="2000" u="none" cap="none" strike="noStrike">
                <a:solidFill>
                  <a:srgbClr val="000000"/>
                </a:solidFill>
                <a:latin typeface="Helvetica Neue"/>
                <a:ea typeface="Helvetica Neue"/>
                <a:cs typeface="Helvetica Neue"/>
                <a:sym typeface="Helvetica Neue"/>
              </a:rPr>
              <a:t>The elements that make games different from other forms of media or interaction and provide the structure of a game. Formal elements include things like rules, resources, and boundaries.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Dramatic elements: </a:t>
            </a:r>
            <a:r>
              <a:rPr b="0" i="0" lang="en-US" sz="2000" u="none" cap="none" strike="noStrike">
                <a:solidFill>
                  <a:srgbClr val="000000"/>
                </a:solidFill>
                <a:latin typeface="Helvetica Neue"/>
                <a:ea typeface="Helvetica Neue"/>
                <a:cs typeface="Helvetica Neue"/>
                <a:sym typeface="Helvetica Neue"/>
              </a:rPr>
              <a:t>The story and narrative of the game, including the premise. Dramatic elements tie the game together, help players understand the rules, and encourage the player to become emotionally invested in the outcome of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Dynamic elements: </a:t>
            </a:r>
            <a:r>
              <a:rPr b="0" i="0" lang="en-US" sz="2000" u="none" cap="none" strike="noStrike">
                <a:solidFill>
                  <a:srgbClr val="000000"/>
                </a:solidFill>
                <a:latin typeface="Helvetica Neue"/>
                <a:ea typeface="Helvetica Neue"/>
                <a:cs typeface="Helvetica Neue"/>
                <a:sym typeface="Helvetica Neue"/>
              </a:rPr>
              <a:t>The game in motion. Once players turn the rules into actual gameplay, the game has moved into dynamic elements. Dynamic elements include things like strategy, behavior, and relationships between game entities.</a:t>
            </a:r>
            <a:endParaRPr/>
          </a:p>
        </p:txBody>
      </p:sp>
      <p:sp>
        <p:nvSpPr>
          <p:cNvPr id="63" name="Google Shape;63;p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pic>
        <p:nvPicPr>
          <p:cNvPr id="68" name="Google Shape;68;p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69" name="Google Shape;69;p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70" name="Google Shape;70;p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71" name="Google Shape;71;p8"/>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game ceases to be a game if the formal elements are removed</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Seven formal elements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1. Player interaction pattern:</a:t>
            </a:r>
            <a:r>
              <a:rPr b="0" i="0" lang="en-US" sz="2000" u="none" cap="none" strike="noStrike">
                <a:solidFill>
                  <a:srgbClr val="000000"/>
                </a:solidFill>
                <a:latin typeface="Helvetica Neue"/>
                <a:ea typeface="Helvetica Neue"/>
                <a:cs typeface="Helvetica Neue"/>
                <a:sym typeface="Helvetica Neue"/>
              </a:rPr>
              <a:t> How do the players interact?</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Single-player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One-on-one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Team versus team</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Multilateral (multiple players versus each other)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Unilateral (one player versus all the other players)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Cooperative play</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Multiple individual players each working against the same system</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2. Objective: </a:t>
            </a:r>
            <a:r>
              <a:rPr b="0" i="0" lang="en-US" sz="2000" u="none" cap="none" strike="noStrike">
                <a:solidFill>
                  <a:srgbClr val="000000"/>
                </a:solidFill>
                <a:latin typeface="Helvetica Neue"/>
                <a:ea typeface="Helvetica Neue"/>
                <a:cs typeface="Helvetica Neue"/>
                <a:sym typeface="Helvetica Neue"/>
              </a:rPr>
              <a:t>What are the players trying to achieve in the game? When has someone won the game?</a:t>
            </a:r>
            <a:endParaRPr/>
          </a:p>
        </p:txBody>
      </p:sp>
      <p:sp>
        <p:nvSpPr>
          <p:cNvPr id="72" name="Google Shape;72;p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pic>
        <p:nvPicPr>
          <p:cNvPr id="77" name="Google Shape;77;p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78" name="Google Shape;78;p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79" name="Google Shape;79;p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80" name="Google Shape;80;p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Seven formal elements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3. Rules:</a:t>
            </a:r>
            <a:r>
              <a:rPr b="0" i="0" lang="en-US" sz="2000" u="none" cap="none" strike="noStrike">
                <a:solidFill>
                  <a:srgbClr val="000000"/>
                </a:solidFill>
                <a:latin typeface="Helvetica Neue"/>
                <a:ea typeface="Helvetica Neue"/>
                <a:cs typeface="Helvetica Neue"/>
                <a:sym typeface="Helvetica Neue"/>
              </a:rPr>
              <a:t> Limit the players' actions by telling them what they may and may not do in the game.</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Many rules are explicit, but others are implicitly understood </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4. Procedures:</a:t>
            </a:r>
            <a:r>
              <a:rPr b="0" i="0" lang="en-US" sz="2000" u="none" cap="none" strike="noStrike">
                <a:solidFill>
                  <a:srgbClr val="000000"/>
                </a:solidFill>
                <a:latin typeface="Helvetica Neue"/>
                <a:ea typeface="Helvetica Neue"/>
                <a:cs typeface="Helvetica Neue"/>
                <a:sym typeface="Helvetica Neue"/>
              </a:rPr>
              <a:t> Actions taken by the players in the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rule tells the player what to do</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procedure dictated by that rule is the actual action of the player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Procedures are often defined by the interaction of a number of rules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Some procedures are also outside of the rules: Bluffing in Poker</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5. Resources:</a:t>
            </a:r>
            <a:r>
              <a:rPr b="0" i="0" lang="en-US" sz="2000" u="none" cap="none" strike="noStrike">
                <a:solidFill>
                  <a:srgbClr val="000000"/>
                </a:solidFill>
                <a:latin typeface="Helvetica Neue"/>
                <a:ea typeface="Helvetica Neue"/>
                <a:cs typeface="Helvetica Neue"/>
                <a:sym typeface="Helvetica Neue"/>
              </a:rPr>
              <a:t> Elements that have value in the game</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Money</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Health</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Items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Property</a:t>
            </a:r>
            <a:endParaRPr/>
          </a:p>
        </p:txBody>
      </p:sp>
      <p:sp>
        <p:nvSpPr>
          <p:cNvPr id="81" name="Google Shape;81;p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pic>
        <p:nvPicPr>
          <p:cNvPr id="86" name="Google Shape;86;p1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7" name="Google Shape;87;p1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88" name="Google Shape;88;p1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89" name="Google Shape;89;p10"/>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Seven formal elements of games</a:t>
            </a:r>
            <a:endParaRPr b="0"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6. Boundaries:</a:t>
            </a:r>
            <a:r>
              <a:rPr b="0" i="0" lang="en-US" sz="2000" u="none" cap="none" strike="noStrike">
                <a:solidFill>
                  <a:srgbClr val="000000"/>
                </a:solidFill>
                <a:latin typeface="Helvetica Neue"/>
                <a:ea typeface="Helvetica Neue"/>
                <a:cs typeface="Helvetica Neue"/>
                <a:sym typeface="Helvetica Neue"/>
              </a:rPr>
              <a:t> Where does the game end and reality begin?</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temporary world where the rules of the game apply rather than the rules of the ordinary world"</a:t>
            </a:r>
            <a:r>
              <a:rPr b="0" i="0" lang="en-US" sz="2000" u="none" cap="none" strike="noStrike">
                <a:solidFill>
                  <a:srgbClr val="000000"/>
                </a:solidFill>
                <a:latin typeface="Helvetica Neue"/>
                <a:ea typeface="Helvetica Neue"/>
                <a:cs typeface="Helvetica Neue"/>
                <a:sym typeface="Helvetica Neue"/>
              </a:rPr>
              <a:t> – Johan Huizinga, </a:t>
            </a:r>
            <a:r>
              <a:rPr b="1" i="1" lang="en-US" sz="2000" u="none" cap="none" strike="noStrike">
                <a:solidFill>
                  <a:srgbClr val="000000"/>
                </a:solidFill>
                <a:latin typeface="Helvetica Neue"/>
                <a:ea typeface="Helvetica Neue"/>
                <a:cs typeface="Helvetica Neue"/>
                <a:sym typeface="Helvetica Neue"/>
              </a:rPr>
              <a:t>Homo Ludens</a:t>
            </a:r>
            <a:r>
              <a:rPr b="0" i="1" lang="en-US" sz="2000" u="none" cap="none" strike="noStrike">
                <a:solidFill>
                  <a:srgbClr val="000000"/>
                </a:solidFill>
                <a:latin typeface="Helvetica Neue"/>
                <a:ea typeface="Helvetica Neue"/>
                <a:cs typeface="Helvetica Neue"/>
                <a:sym typeface="Helvetica Neue"/>
              </a:rPr>
              <a:t> (1955)</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This concept is now known as the </a:t>
            </a:r>
            <a:r>
              <a:rPr b="1" i="0" lang="en-US" sz="1800" u="none" cap="none" strike="noStrike">
                <a:solidFill>
                  <a:srgbClr val="000000"/>
                </a:solidFill>
                <a:latin typeface="Helvetica Neue"/>
                <a:ea typeface="Helvetica Neue"/>
                <a:cs typeface="Helvetica Neue"/>
                <a:sym typeface="Helvetica Neue"/>
              </a:rPr>
              <a:t>Magic Circle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 a sport like football or ice hockey, the magic circle is defined by the boundaries of the playing field</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 an Alternative Reality Game like </a:t>
            </a:r>
            <a:r>
              <a:rPr b="0" i="1" lang="en-US" sz="1800" u="none" cap="none" strike="noStrike">
                <a:solidFill>
                  <a:srgbClr val="000000"/>
                </a:solidFill>
                <a:latin typeface="Helvetica Neue"/>
                <a:ea typeface="Helvetica Neue"/>
                <a:cs typeface="Helvetica Neue"/>
                <a:sym typeface="Helvetica Neue"/>
              </a:rPr>
              <a:t>I Love Bees</a:t>
            </a:r>
            <a:r>
              <a:rPr b="0" i="0" lang="en-US" sz="1800" u="none" cap="none" strike="noStrike">
                <a:solidFill>
                  <a:srgbClr val="000000"/>
                </a:solidFill>
                <a:latin typeface="Helvetica Neue"/>
                <a:ea typeface="Helvetica Neue"/>
                <a:cs typeface="Helvetica Neue"/>
                <a:sym typeface="Helvetica Neue"/>
              </a:rPr>
              <a:t> (the ARG for </a:t>
            </a:r>
            <a:r>
              <a:rPr b="0" i="1" lang="en-US" sz="1800" u="none" cap="none" strike="noStrike">
                <a:solidFill>
                  <a:srgbClr val="000000"/>
                </a:solidFill>
                <a:latin typeface="Helvetica Neue"/>
                <a:ea typeface="Helvetica Neue"/>
                <a:cs typeface="Helvetica Neue"/>
                <a:sym typeface="Helvetica Neue"/>
              </a:rPr>
              <a:t>Halo 2</a:t>
            </a:r>
            <a:r>
              <a:rPr b="0" i="0" lang="en-US" sz="1800" u="none" cap="none" strike="noStrike">
                <a:solidFill>
                  <a:srgbClr val="000000"/>
                </a:solidFill>
                <a:latin typeface="Helvetica Neue"/>
                <a:ea typeface="Helvetica Neue"/>
                <a:cs typeface="Helvetica Neue"/>
                <a:sym typeface="Helvetica Neue"/>
              </a:rPr>
              <a:t>), the boundaries are more vague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7. Outcome:</a:t>
            </a:r>
            <a:r>
              <a:rPr b="0" i="0" lang="en-US" sz="2000" u="none" cap="none" strike="noStrike">
                <a:solidFill>
                  <a:srgbClr val="000000"/>
                </a:solidFill>
                <a:latin typeface="Helvetica Neue"/>
                <a:ea typeface="Helvetica Neue"/>
                <a:cs typeface="Helvetica Neue"/>
                <a:sym typeface="Helvetica Neue"/>
              </a:rPr>
              <a:t> How did the game end?</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Both final and incremental outcomes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 Chess, the final outcome is that one player will win, and the other will lose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 an RPG, there are several incremental outcomes</a:t>
            </a:r>
            <a:endParaRPr/>
          </a:p>
        </p:txBody>
      </p:sp>
      <p:sp>
        <p:nvSpPr>
          <p:cNvPr id="90" name="Google Shape;90;p1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pic>
        <p:nvPicPr>
          <p:cNvPr id="95" name="Google Shape;95;p1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96" name="Google Shape;96;p1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97" name="Google Shape;97;p1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Dramatic, and Dynamic Elements</a:t>
            </a:r>
            <a:endParaRPr/>
          </a:p>
        </p:txBody>
      </p:sp>
      <p:sp>
        <p:nvSpPr>
          <p:cNvPr id="98" name="Google Shape;98;p11"/>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Dramatic elements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Make the rules and resources more understandable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Give players greater emotional investment in the game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Three dramatic elements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1. Premise: </a:t>
            </a:r>
            <a:r>
              <a:rPr b="0" i="0" lang="en-US" sz="2000" u="none" cap="none" strike="noStrike">
                <a:solidFill>
                  <a:srgbClr val="000000"/>
                </a:solidFill>
                <a:latin typeface="Helvetica Neue"/>
                <a:ea typeface="Helvetica Neue"/>
                <a:cs typeface="Helvetica Neue"/>
                <a:sym typeface="Helvetica Neue"/>
              </a:rPr>
              <a:t>The basic story of the game world</a:t>
            </a:r>
            <a:endParaRPr b="0"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Monopoly</a:t>
            </a:r>
            <a:r>
              <a:rPr b="0" i="0" lang="en-US" sz="1800" u="none" cap="none" strike="noStrike">
                <a:solidFill>
                  <a:srgbClr val="000000"/>
                </a:solidFill>
                <a:latin typeface="Helvetica Neue"/>
                <a:ea typeface="Helvetica Neue"/>
                <a:cs typeface="Helvetica Neue"/>
                <a:sym typeface="Helvetica Neue"/>
              </a:rPr>
              <a:t>: The players are real-estate developers trying to get a monopoly on corporate real estate in Atlantic City, New Jersey</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Donkey Kong</a:t>
            </a:r>
            <a:r>
              <a:rPr b="0" i="0" lang="en-US" sz="1800" u="none" cap="none" strike="noStrike">
                <a:solidFill>
                  <a:srgbClr val="000000"/>
                </a:solidFill>
                <a:latin typeface="Helvetica Neue"/>
                <a:ea typeface="Helvetica Neue"/>
                <a:cs typeface="Helvetica Neue"/>
                <a:sym typeface="Helvetica Neue"/>
              </a:rPr>
              <a:t>: The player is trying to single-handedly save his girlfriend from a gorilla that has kidnapped her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premise forms the basis around which the rest of the game's narrative is built</a:t>
            </a:r>
            <a:endParaRPr/>
          </a:p>
        </p:txBody>
      </p:sp>
      <p:sp>
        <p:nvSpPr>
          <p:cNvPr id="99" name="Google Shape;99;p1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