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font" Target="fonts/Oswald-bold.fnt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5457825"/>
            <a:ext cx="7234467" cy="1400175"/>
          </a:xfrm>
          <a:custGeom>
            <a:rect b="b" l="l" r="r" t="t"/>
            <a:pathLst>
              <a:path extrusionOk="0" h="1400175" w="7216426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rgbClr val="CEEFA2"/>
              </a:gs>
              <a:gs pos="66000">
                <a:schemeClr val="accent1"/>
              </a:gs>
              <a:gs pos="100000">
                <a:schemeClr val="accent1"/>
              </a:gs>
            </a:gsLst>
            <a:lin ang="1662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07389" y="6148043"/>
            <a:ext cx="7342042" cy="712525"/>
          </a:xfrm>
          <a:custGeom>
            <a:rect b="b" l="l" r="r" t="t"/>
            <a:pathLst>
              <a:path extrusionOk="0" h="675379" w="7323733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28000">
                <a:schemeClr val="accent3"/>
              </a:gs>
              <a:gs pos="40000">
                <a:srgbClr val="FDE89E"/>
              </a:gs>
              <a:gs pos="48000">
                <a:schemeClr val="accent3"/>
              </a:gs>
              <a:gs pos="100000">
                <a:schemeClr val="accent3"/>
              </a:gs>
            </a:gsLst>
            <a:lin ang="1589992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85800" y="1600201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■"/>
              <a:defRPr/>
            </a:lvl3pPr>
            <a:lvl4pPr indent="-325755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4pPr>
            <a:lvl5pPr indent="-325754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5pPr>
            <a:lvl6pPr indent="-325754" lvl="5" marL="2743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■"/>
              <a:defRPr/>
            </a:lvl6pPr>
            <a:lvl7pPr indent="-325754" lvl="6" marL="320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7pPr>
            <a:lvl8pPr indent="-325754" lvl="7" marL="3657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8pPr>
            <a:lvl9pPr indent="-325754" lvl="8" marL="4114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30"/>
              <a:buChar char="■"/>
              <a:defRPr/>
            </a:lvl9pPr>
          </a:lstStyle>
          <a:p/>
        </p:txBody>
      </p:sp>
      <p:sp>
        <p:nvSpPr>
          <p:cNvPr id="60" name="Google Shape;60;p13"/>
          <p:cNvSpPr/>
          <p:nvPr/>
        </p:nvSpPr>
        <p:spPr>
          <a:xfrm>
            <a:off x="-196" y="5412337"/>
            <a:ext cx="7605568" cy="927910"/>
          </a:xfrm>
          <a:custGeom>
            <a:rect b="b" l="l" r="r" t="t"/>
            <a:pathLst>
              <a:path extrusionOk="0" h="927910" w="7605568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680725" y="6116507"/>
            <a:ext cx="7465656" cy="741493"/>
          </a:xfrm>
          <a:custGeom>
            <a:rect b="b" l="l" r="r" t="t"/>
            <a:pathLst>
              <a:path extrusionOk="0" h="741493" w="7465656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400800" y="6416675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228600" y="64166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58200" y="6416675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5AEAE"/>
            </a:gs>
            <a:gs pos="100000">
              <a:srgbClr val="707070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102650" y="1905000"/>
            <a:ext cx="6938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Gill Sans"/>
              <a:buNone/>
            </a:pPr>
            <a:r>
              <a:rPr lang="en-US"/>
              <a:t>THE GAME-DESIGN FRIENDLY CLASSROOM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5AEAE"/>
            </a:gs>
            <a:gs pos="100000">
              <a:srgbClr val="707070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GAMING ETIQUETTE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85800" y="1600201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743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In all games, there are proper ways to behave and to show sportsmanship.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Behavioral expectations are different at home and at school.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Playing board games as part of this class is different than at home; you are to be evaluating the game </a:t>
            </a:r>
            <a:r>
              <a:rPr i="1" lang="en-US">
                <a:latin typeface="Rockwell"/>
                <a:ea typeface="Rockwell"/>
                <a:cs typeface="Rockwell"/>
                <a:sym typeface="Rockwell"/>
              </a:rPr>
              <a:t>from a game designer’s perspective</a:t>
            </a:r>
            <a:r>
              <a:rPr lang="en-US">
                <a:latin typeface="Rockwell"/>
                <a:ea typeface="Rockwell"/>
                <a:cs typeface="Rockwell"/>
                <a:sym typeface="Rockwell"/>
              </a:rPr>
              <a:t> as you play.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Therefore, there are some expectations I have for you in this class.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Hooray.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5AEAE"/>
            </a:gs>
            <a:gs pos="100000">
              <a:srgbClr val="707070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BEFORE YOU PLAY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85800" y="1600201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743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Stay quiet when someone else is teaching you how to play the game.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Pay attention.  Don’t expect to have them reteach you later.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Explain the “big picture” first, then fill in the details.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Save questions until the teacher asks if players have questions.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Likewise, when teaching a game, stop periodically to see if people have questions.</a:t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5AEAE"/>
            </a:gs>
            <a:gs pos="100000">
              <a:srgbClr val="707070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AS YOU PLAY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85800" y="1600201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743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When it is your turn, play swiftly but take time to think if you need it.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When it is not your turn, do not engage in idle chatter.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60"/>
              <a:buChar char="○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Think about your next turn and what you plan to do.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60"/>
              <a:buChar char="○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Don’t talk to the player whose turn it is.  They get to make whatever decisions they want to make, even if you don’t like their choices.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60"/>
              <a:buChar char="○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It’s okay to stop a player from making a big mistake that will mean they will lose the game.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60"/>
              <a:buChar char="○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Keep all noise to a library-like environment.  Low talking at most.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60"/>
              <a:buChar char="○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If you forget something, normally you don’t redo a turn.  Remember it for next time.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SzPts val="1360"/>
              <a:buChar char="○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Sometimes giving players one “mulligan” (one redo) is done.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5AEAE"/>
            </a:gs>
            <a:gs pos="100000">
              <a:srgbClr val="707070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AS YOU PLAY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85800" y="1600201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743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Be gentle with the game, board, and pieces.  These suckers are expensive.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Do not gang up a player, individually pick on one player, or engage in “kingmaking” by unfairly helping one player win.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When you are done with your turn, say “Done.”  Sometimes players don’t always know when you’re done if a turn is complicated.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Settle disagreements with a vote or ask me.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Remember, always play nice, win nice, and lose nice.  You can be happy or upset about an outcome, but don’t be a jerk either way.</a:t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5AEAE"/>
            </a:gs>
            <a:gs pos="100000">
              <a:srgbClr val="707070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AFTER YOU PLAY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85800" y="1600201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743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Congratulate all other players.  You can’t win them all.  I know you want to.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Help clean up, and make sure that all pieces are put away as they were when you started.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Fill out your game evaluations thoughtfully (if required).</a:t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